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2" r:id="rId3"/>
    <p:sldId id="291" r:id="rId4"/>
    <p:sldId id="287" r:id="rId5"/>
    <p:sldId id="290" r:id="rId6"/>
    <p:sldId id="260" r:id="rId7"/>
    <p:sldId id="258" r:id="rId8"/>
    <p:sldId id="261" r:id="rId9"/>
    <p:sldId id="283" r:id="rId10"/>
    <p:sldId id="263" r:id="rId11"/>
    <p:sldId id="292" r:id="rId12"/>
    <p:sldId id="293" r:id="rId13"/>
    <p:sldId id="268" r:id="rId14"/>
    <p:sldId id="273" r:id="rId15"/>
    <p:sldId id="269" r:id="rId16"/>
    <p:sldId id="294" r:id="rId17"/>
    <p:sldId id="295" r:id="rId18"/>
    <p:sldId id="299" r:id="rId19"/>
    <p:sldId id="303" r:id="rId20"/>
    <p:sldId id="304" r:id="rId21"/>
    <p:sldId id="302" r:id="rId22"/>
    <p:sldId id="300" r:id="rId23"/>
    <p:sldId id="296" r:id="rId24"/>
    <p:sldId id="297" r:id="rId25"/>
    <p:sldId id="298"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62" autoAdjust="0"/>
    <p:restoredTop sz="94660"/>
  </p:normalViewPr>
  <p:slideViewPr>
    <p:cSldViewPr snapToGrid="0">
      <p:cViewPr varScale="1">
        <p:scale>
          <a:sx n="106" d="100"/>
          <a:sy n="106"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91A448-FE4B-434B-AFB7-3B760D68121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391195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76744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8698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26020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1A448-FE4B-434B-AFB7-3B760D681217}" type="datetimeFigureOut">
              <a:rPr lang="en-US" smtClean="0"/>
              <a:t>12/18/18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4486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91A448-FE4B-434B-AFB7-3B760D68121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72827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91A448-FE4B-434B-AFB7-3B760D681217}" type="datetimeFigureOut">
              <a:rPr lang="en-US" smtClean="0"/>
              <a:t>12/18/18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55051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91A448-FE4B-434B-AFB7-3B760D681217}" type="datetimeFigureOut">
              <a:rPr lang="en-US" smtClean="0"/>
              <a:t>12/18/18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488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1A448-FE4B-434B-AFB7-3B760D681217}" type="datetimeFigureOut">
              <a:rPr lang="en-US" smtClean="0"/>
              <a:t>12/18/18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166620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1A448-FE4B-434B-AFB7-3B760D68121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127613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1A448-FE4B-434B-AFB7-3B760D681217}" type="datetimeFigureOut">
              <a:rPr lang="en-US" smtClean="0"/>
              <a:t>12/18/18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357510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1A448-FE4B-434B-AFB7-3B760D681217}" type="datetimeFigureOut">
              <a:rPr lang="en-US" smtClean="0"/>
              <a:t>12/18/18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BA097-E2A9-44A0-BFEC-D4FB203814AC}" type="slidenum">
              <a:rPr lang="en-US" smtClean="0"/>
              <a:t>‹#›</a:t>
            </a:fld>
            <a:endParaRPr lang="en-US"/>
          </a:p>
        </p:txBody>
      </p:sp>
    </p:spTree>
    <p:extLst>
      <p:ext uri="{BB962C8B-B14F-4D97-AF65-F5344CB8AC3E}">
        <p14:creationId xmlns:p14="http://schemas.microsoft.com/office/powerpoint/2010/main" val="78427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times.com/2013/07/15/world/asia/bangladesh-pollution-told-in-colors-and-smell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meo.com/10405945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com/maps/place/Digital+dumping+ground/@6.1920274,-3.0257065,6.87z/data=!4m5!3m4!1s0xfdf975317f69845:0x5e2823e495ad885b!8m2!3d5.5544811!4d-0.2256918"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m/news/science-environment-46459714"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ouston-nae.kognity.com/schoolstaff/app/geography-hl-fe2019/book/global-risks-and-resilience/geopolitical-and-economic-risks/technological-threats-to-stat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830236"/>
            <a:ext cx="10515600" cy="3957638"/>
          </a:xfrm>
        </p:spPr>
      </p:pic>
      <p:pic>
        <p:nvPicPr>
          <p:cNvPr id="5" name="Picture 4"/>
          <p:cNvPicPr>
            <a:picLocks noChangeAspect="1"/>
          </p:cNvPicPr>
          <p:nvPr/>
        </p:nvPicPr>
        <p:blipFill>
          <a:blip r:embed="rId3"/>
          <a:stretch>
            <a:fillRect/>
          </a:stretch>
        </p:blipFill>
        <p:spPr>
          <a:xfrm>
            <a:off x="9699585" y="4717749"/>
            <a:ext cx="2590253" cy="2140251"/>
          </a:xfrm>
          <a:prstGeom prst="rect">
            <a:avLst/>
          </a:prstGeom>
        </p:spPr>
      </p:pic>
      <p:pic>
        <p:nvPicPr>
          <p:cNvPr id="7" name="Picture 6"/>
          <p:cNvPicPr>
            <a:picLocks noChangeAspect="1"/>
          </p:cNvPicPr>
          <p:nvPr/>
        </p:nvPicPr>
        <p:blipFill>
          <a:blip r:embed="rId4"/>
          <a:stretch>
            <a:fillRect/>
          </a:stretch>
        </p:blipFill>
        <p:spPr>
          <a:xfrm>
            <a:off x="9096375" y="0"/>
            <a:ext cx="3095625" cy="1657350"/>
          </a:xfrm>
          <a:prstGeom prst="rect">
            <a:avLst/>
          </a:prstGeom>
        </p:spPr>
      </p:pic>
      <p:sp>
        <p:nvSpPr>
          <p:cNvPr id="2" name="Rectangle 1">
            <a:extLst>
              <a:ext uri="{FF2B5EF4-FFF2-40B4-BE49-F238E27FC236}">
                <a16:creationId xmlns:a16="http://schemas.microsoft.com/office/drawing/2014/main" id="{7680F4E9-98AE-C14F-B2E3-D1F8FF97E81C}"/>
              </a:ext>
            </a:extLst>
          </p:cNvPr>
          <p:cNvSpPr/>
          <p:nvPr/>
        </p:nvSpPr>
        <p:spPr>
          <a:xfrm>
            <a:off x="578798" y="284565"/>
            <a:ext cx="8372697" cy="1077218"/>
          </a:xfrm>
          <a:prstGeom prst="rect">
            <a:avLst/>
          </a:prstGeom>
        </p:spPr>
        <p:txBody>
          <a:bodyPr wrap="square">
            <a:spAutoFit/>
          </a:bodyPr>
          <a:lstStyle/>
          <a:p>
            <a:r>
              <a:rPr lang="en-US" sz="3200" b="1" dirty="0">
                <a:solidFill>
                  <a:srgbClr val="2C2F2F"/>
                </a:solidFill>
                <a:latin typeface="Open Sans"/>
              </a:rPr>
              <a:t>Environmental issues related with global shift of industry</a:t>
            </a:r>
            <a:endParaRPr lang="en-US" sz="3200" b="1" i="0" u="none" strike="noStrike" dirty="0">
              <a:solidFill>
                <a:srgbClr val="2C2F2F"/>
              </a:solidFill>
              <a:effectLst/>
              <a:latin typeface="Open Sans"/>
            </a:endParaRPr>
          </a:p>
        </p:txBody>
      </p:sp>
    </p:spTree>
    <p:extLst>
      <p:ext uri="{BB962C8B-B14F-4D97-AF65-F5344CB8AC3E}">
        <p14:creationId xmlns:p14="http://schemas.microsoft.com/office/powerpoint/2010/main" val="36844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textiles Industry in Bangladesh </a:t>
            </a:r>
            <a:br>
              <a:rPr lang="en-US" dirty="0"/>
            </a:br>
            <a:endParaRPr lang="en-US" dirty="0"/>
          </a:p>
        </p:txBody>
      </p:sp>
      <p:sp>
        <p:nvSpPr>
          <p:cNvPr id="3" name="Content Placeholder 2"/>
          <p:cNvSpPr>
            <a:spLocks noGrp="1"/>
          </p:cNvSpPr>
          <p:nvPr>
            <p:ph idx="1"/>
          </p:nvPr>
        </p:nvSpPr>
        <p:spPr>
          <a:xfrm>
            <a:off x="838200" y="2506662"/>
            <a:ext cx="10515600" cy="4351338"/>
          </a:xfrm>
        </p:spPr>
        <p:txBody>
          <a:bodyPr/>
          <a:lstStyle/>
          <a:p>
            <a:r>
              <a:rPr lang="en-US" sz="4000" dirty="0"/>
              <a:t>Make notes on the negative (and positive?) externalities that occur in Bangladesh due to the relocation of manufacturing industries here. </a:t>
            </a:r>
          </a:p>
          <a:p>
            <a:r>
              <a:rPr lang="en-US" sz="4000" dirty="0"/>
              <a:t> How can the negative impacts be reduced?</a:t>
            </a:r>
          </a:p>
          <a:p>
            <a:r>
              <a:rPr lang="en-US" sz="4000" dirty="0"/>
              <a:t>Who should pay for the negative externalities? </a:t>
            </a:r>
            <a:br>
              <a:rPr lang="en-US" dirty="0"/>
            </a:br>
            <a:r>
              <a:rPr lang="en-US" dirty="0"/>
              <a:t> </a:t>
            </a:r>
          </a:p>
        </p:txBody>
      </p:sp>
      <p:pic>
        <p:nvPicPr>
          <p:cNvPr id="4" name="Picture 3"/>
          <p:cNvPicPr>
            <a:picLocks noChangeAspect="1"/>
          </p:cNvPicPr>
          <p:nvPr/>
        </p:nvPicPr>
        <p:blipFill>
          <a:blip r:embed="rId2"/>
          <a:stretch>
            <a:fillRect/>
          </a:stretch>
        </p:blipFill>
        <p:spPr>
          <a:xfrm>
            <a:off x="9324475" y="1219337"/>
            <a:ext cx="1692442" cy="1151088"/>
          </a:xfrm>
          <a:prstGeom prst="rect">
            <a:avLst/>
          </a:prstGeom>
        </p:spPr>
      </p:pic>
    </p:spTree>
    <p:extLst>
      <p:ext uri="{BB962C8B-B14F-4D97-AF65-F5344CB8AC3E}">
        <p14:creationId xmlns:p14="http://schemas.microsoft.com/office/powerpoint/2010/main" val="238948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2F9F-4171-874E-B212-6E73156F6CF2}"/>
              </a:ext>
            </a:extLst>
          </p:cNvPr>
          <p:cNvSpPr>
            <a:spLocks noGrp="1"/>
          </p:cNvSpPr>
          <p:nvPr>
            <p:ph type="title"/>
          </p:nvPr>
        </p:nvSpPr>
        <p:spPr>
          <a:xfrm>
            <a:off x="160867" y="61383"/>
            <a:ext cx="10515600" cy="1325563"/>
          </a:xfrm>
        </p:spPr>
        <p:txBody>
          <a:bodyPr/>
          <a:lstStyle/>
          <a:p>
            <a:r>
              <a:rPr lang="en-US" dirty="0"/>
              <a:t>Water pollution in Bangladesh </a:t>
            </a:r>
          </a:p>
        </p:txBody>
      </p:sp>
      <p:pic>
        <p:nvPicPr>
          <p:cNvPr id="5" name="Content Placeholder 4">
            <a:extLst>
              <a:ext uri="{FF2B5EF4-FFF2-40B4-BE49-F238E27FC236}">
                <a16:creationId xmlns:a16="http://schemas.microsoft.com/office/drawing/2014/main" id="{279CCE2D-0C7F-C24D-B3A6-56618EAC0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2531" y="691090"/>
            <a:ext cx="4136327" cy="2509309"/>
          </a:xfrm>
        </p:spPr>
      </p:pic>
      <p:sp>
        <p:nvSpPr>
          <p:cNvPr id="6" name="Rectangle 5">
            <a:extLst>
              <a:ext uri="{FF2B5EF4-FFF2-40B4-BE49-F238E27FC236}">
                <a16:creationId xmlns:a16="http://schemas.microsoft.com/office/drawing/2014/main" id="{408C0548-C3AD-FC4E-98DB-A6E71CF1FD2B}"/>
              </a:ext>
            </a:extLst>
          </p:cNvPr>
          <p:cNvSpPr/>
          <p:nvPr/>
        </p:nvSpPr>
        <p:spPr>
          <a:xfrm>
            <a:off x="457199" y="1209302"/>
            <a:ext cx="7535333" cy="5262979"/>
          </a:xfrm>
          <a:prstGeom prst="rect">
            <a:avLst/>
          </a:prstGeom>
        </p:spPr>
        <p:txBody>
          <a:bodyPr wrap="square">
            <a:spAutoFit/>
          </a:bodyPr>
          <a:lstStyle/>
          <a:p>
            <a:r>
              <a:rPr lang="en-US" sz="2400" dirty="0">
                <a:hlinkClick r:id="rId3"/>
              </a:rPr>
              <a:t>https://www.nytimes.com/2013/07/15/world/asia/bangladesh-pollution-told-in-colors-and-smells.html</a:t>
            </a:r>
            <a:endParaRPr lang="en-US" sz="2400" dirty="0"/>
          </a:p>
          <a:p>
            <a:endParaRPr lang="en-US" sz="2400" dirty="0"/>
          </a:p>
          <a:p>
            <a:r>
              <a:rPr lang="en-US" sz="2400" dirty="0"/>
              <a:t>Bangladesh’s garment and textile industries have contributed heavily to what experts describe as a water pollution disaster, especially in the large industrial areas of Dhaka, the capital. Many rice paddies are now inundated with toxic wastewater. Fish stocks are dying. And many smaller waterways are being filled with sand and garbage, as developers sell off plots for factories or housing.</a:t>
            </a:r>
          </a:p>
          <a:p>
            <a:endParaRPr lang="en-US" sz="2400" dirty="0"/>
          </a:p>
          <a:p>
            <a:r>
              <a:rPr lang="en-US" sz="2400" dirty="0"/>
              <a:t>Some factories treat their wastewater, but many do not have treatment plants or chose not to operate them to save on utility costs. </a:t>
            </a:r>
          </a:p>
        </p:txBody>
      </p:sp>
      <p:sp>
        <p:nvSpPr>
          <p:cNvPr id="7" name="TextBox 6">
            <a:extLst>
              <a:ext uri="{FF2B5EF4-FFF2-40B4-BE49-F238E27FC236}">
                <a16:creationId xmlns:a16="http://schemas.microsoft.com/office/drawing/2014/main" id="{77BBA92E-4615-6441-901D-63B5EDC6E78D}"/>
              </a:ext>
            </a:extLst>
          </p:cNvPr>
          <p:cNvSpPr txBox="1"/>
          <p:nvPr/>
        </p:nvSpPr>
        <p:spPr>
          <a:xfrm>
            <a:off x="8652933" y="3843867"/>
            <a:ext cx="3014134" cy="1200329"/>
          </a:xfrm>
          <a:prstGeom prst="rect">
            <a:avLst/>
          </a:prstGeom>
          <a:solidFill>
            <a:srgbClr val="FFFF00"/>
          </a:solidFill>
        </p:spPr>
        <p:txBody>
          <a:bodyPr wrap="square" rtlCol="0">
            <a:spAutoFit/>
          </a:bodyPr>
          <a:lstStyle/>
          <a:p>
            <a:r>
              <a:rPr lang="en-US" b="1" u="sng" dirty="0"/>
              <a:t>Task: </a:t>
            </a:r>
            <a:r>
              <a:rPr lang="en-US" dirty="0"/>
              <a:t>Use ‘water pollution in Bangladesh’ and make notes on the causes and issues of water pollution</a:t>
            </a:r>
          </a:p>
        </p:txBody>
      </p:sp>
    </p:spTree>
    <p:extLst>
      <p:ext uri="{BB962C8B-B14F-4D97-AF65-F5344CB8AC3E}">
        <p14:creationId xmlns:p14="http://schemas.microsoft.com/office/powerpoint/2010/main" val="71257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controlling pollution a simple matter? </a:t>
            </a:r>
            <a:endParaRPr lang="en-US" dirty="0"/>
          </a:p>
        </p:txBody>
      </p:sp>
      <p:pic>
        <p:nvPicPr>
          <p:cNvPr id="4" name="Content Placeholder 3"/>
          <p:cNvPicPr>
            <a:picLocks noGrp="1" noChangeAspect="1"/>
          </p:cNvPicPr>
          <p:nvPr>
            <p:ph idx="1"/>
          </p:nvPr>
        </p:nvPicPr>
        <p:blipFill>
          <a:blip r:embed="rId2"/>
          <a:stretch>
            <a:fillRect/>
          </a:stretch>
        </p:blipFill>
        <p:spPr>
          <a:xfrm>
            <a:off x="503957" y="1300089"/>
            <a:ext cx="7143751" cy="5443485"/>
          </a:xfrm>
          <a:prstGeom prst="rect">
            <a:avLst/>
          </a:prstGeom>
        </p:spPr>
      </p:pic>
      <p:sp>
        <p:nvSpPr>
          <p:cNvPr id="5" name="Rectangle 4"/>
          <p:cNvSpPr/>
          <p:nvPr/>
        </p:nvSpPr>
        <p:spPr>
          <a:xfrm>
            <a:off x="7772399" y="1952998"/>
            <a:ext cx="4419601" cy="923330"/>
          </a:xfrm>
          <a:prstGeom prst="rect">
            <a:avLst/>
          </a:prstGeom>
        </p:spPr>
        <p:txBody>
          <a:bodyPr wrap="square">
            <a:spAutoFit/>
          </a:bodyPr>
          <a:lstStyle/>
          <a:p>
            <a:r>
              <a:rPr lang="en-US" b="0" i="0" u="none" strike="noStrike" baseline="0" dirty="0">
                <a:latin typeface="ArialMT"/>
              </a:rPr>
              <a:t>Now explain in about 500 words whether further pollution controls in Bangladesh</a:t>
            </a:r>
          </a:p>
          <a:p>
            <a:r>
              <a:rPr lang="en-US" b="0" i="0" u="none" strike="noStrike" baseline="0" dirty="0">
                <a:latin typeface="ArialMT"/>
              </a:rPr>
              <a:t>would bring benefits or problems.</a:t>
            </a:r>
            <a:endParaRPr lang="en-US" dirty="0"/>
          </a:p>
        </p:txBody>
      </p:sp>
      <p:pic>
        <p:nvPicPr>
          <p:cNvPr id="6" name="Picture 5">
            <a:extLst>
              <a:ext uri="{FF2B5EF4-FFF2-40B4-BE49-F238E27FC236}">
                <a16:creationId xmlns:a16="http://schemas.microsoft.com/office/drawing/2014/main" id="{FDC86091-B644-2F46-942E-3D6F2143E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700" y="3266017"/>
            <a:ext cx="3340100" cy="2425700"/>
          </a:xfrm>
          <a:prstGeom prst="rect">
            <a:avLst/>
          </a:prstGeom>
        </p:spPr>
      </p:pic>
    </p:spTree>
    <p:extLst>
      <p:ext uri="{BB962C8B-B14F-4D97-AF65-F5344CB8AC3E}">
        <p14:creationId xmlns:p14="http://schemas.microsoft.com/office/powerpoint/2010/main" val="114450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altLang="en-US" sz="6000" dirty="0">
                <a:latin typeface="Arial Rounded MT Bold" charset="0"/>
                <a:ea typeface="Arial Rounded MT Bold" charset="0"/>
                <a:cs typeface="Arial Rounded MT Bold" charset="0"/>
              </a:rPr>
              <a:t>E-waste</a:t>
            </a:r>
          </a:p>
        </p:txBody>
      </p:sp>
      <p:pic>
        <p:nvPicPr>
          <p:cNvPr id="4099"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9825" y="2003397"/>
            <a:ext cx="7372350" cy="4116229"/>
          </a:xfrm>
          <a:noFill/>
        </p:spPr>
      </p:pic>
    </p:spTree>
    <p:extLst>
      <p:ext uri="{BB962C8B-B14F-4D97-AF65-F5344CB8AC3E}">
        <p14:creationId xmlns:p14="http://schemas.microsoft.com/office/powerpoint/2010/main" val="168239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051" y="868101"/>
            <a:ext cx="8701356" cy="4742717"/>
          </a:xfrm>
        </p:spPr>
      </p:pic>
    </p:spTree>
    <p:extLst>
      <p:ext uri="{BB962C8B-B14F-4D97-AF65-F5344CB8AC3E}">
        <p14:creationId xmlns:p14="http://schemas.microsoft.com/office/powerpoint/2010/main" val="184678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E WASTE DISPOSAL, AGBOGBLOSHIE, GHANA, WEST AFRICA</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801" y="1825625"/>
            <a:ext cx="5051797"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700" y="2051844"/>
            <a:ext cx="3213100" cy="3898900"/>
          </a:xfrm>
          <a:prstGeom prst="rect">
            <a:avLst/>
          </a:prstGeom>
        </p:spPr>
      </p:pic>
    </p:spTree>
    <p:extLst>
      <p:ext uri="{BB962C8B-B14F-4D97-AF65-F5344CB8AC3E}">
        <p14:creationId xmlns:p14="http://schemas.microsoft.com/office/powerpoint/2010/main" val="3561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E55B-FC2D-694C-974D-DF3A0CCA3389}"/>
              </a:ext>
            </a:extLst>
          </p:cNvPr>
          <p:cNvSpPr>
            <a:spLocks noGrp="1"/>
          </p:cNvSpPr>
          <p:nvPr>
            <p:ph type="title"/>
          </p:nvPr>
        </p:nvSpPr>
        <p:spPr>
          <a:xfrm>
            <a:off x="838200" y="125855"/>
            <a:ext cx="10515600" cy="1325563"/>
          </a:xfrm>
        </p:spPr>
        <p:txBody>
          <a:bodyPr>
            <a:normAutofit/>
          </a:bodyPr>
          <a:lstStyle/>
          <a:p>
            <a:r>
              <a:rPr lang="en-US" dirty="0">
                <a:latin typeface="dearJoe 5 CASUAL PRO" panose="02000000000000000000" pitchFamily="2" charset="0"/>
              </a:rPr>
              <a:t>Carbon footprint of food</a:t>
            </a:r>
          </a:p>
        </p:txBody>
      </p:sp>
      <p:pic>
        <p:nvPicPr>
          <p:cNvPr id="5" name="Content Placeholder 4">
            <a:extLst>
              <a:ext uri="{FF2B5EF4-FFF2-40B4-BE49-F238E27FC236}">
                <a16:creationId xmlns:a16="http://schemas.microsoft.com/office/drawing/2014/main" id="{C1092486-CF55-7247-A2A1-2CFB7B78AC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596" y="1065976"/>
            <a:ext cx="9264071" cy="2302933"/>
          </a:xfrm>
        </p:spPr>
      </p:pic>
      <p:pic>
        <p:nvPicPr>
          <p:cNvPr id="7" name="Picture 6">
            <a:hlinkClick r:id="rId3"/>
            <a:extLst>
              <a:ext uri="{FF2B5EF4-FFF2-40B4-BE49-F238E27FC236}">
                <a16:creationId xmlns:a16="http://schemas.microsoft.com/office/drawing/2014/main" id="{5E95CB19-A1FA-0D4E-8D62-516B7369A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566" y="3368909"/>
            <a:ext cx="4986867" cy="3363236"/>
          </a:xfrm>
          <a:prstGeom prst="rect">
            <a:avLst/>
          </a:prstGeom>
        </p:spPr>
      </p:pic>
    </p:spTree>
    <p:extLst>
      <p:ext uri="{BB962C8B-B14F-4D97-AF65-F5344CB8AC3E}">
        <p14:creationId xmlns:p14="http://schemas.microsoft.com/office/powerpoint/2010/main" val="167763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D351-CBF3-674B-8270-570CF346CF32}"/>
              </a:ext>
            </a:extLst>
          </p:cNvPr>
          <p:cNvSpPr>
            <a:spLocks noGrp="1"/>
          </p:cNvSpPr>
          <p:nvPr>
            <p:ph type="title"/>
          </p:nvPr>
        </p:nvSpPr>
        <p:spPr/>
        <p:txBody>
          <a:bodyPr/>
          <a:lstStyle/>
          <a:p>
            <a:r>
              <a:rPr lang="en-US" dirty="0"/>
              <a:t>Food miles of a Christmas dinner</a:t>
            </a:r>
          </a:p>
        </p:txBody>
      </p:sp>
      <p:pic>
        <p:nvPicPr>
          <p:cNvPr id="5" name="Content Placeholder 4">
            <a:extLst>
              <a:ext uri="{FF2B5EF4-FFF2-40B4-BE49-F238E27FC236}">
                <a16:creationId xmlns:a16="http://schemas.microsoft.com/office/drawing/2014/main" id="{F5AFB406-8338-BC4C-B588-9578C64384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720" y="1825625"/>
            <a:ext cx="10242559" cy="4351338"/>
          </a:xfrm>
        </p:spPr>
      </p:pic>
    </p:spTree>
    <p:extLst>
      <p:ext uri="{BB962C8B-B14F-4D97-AF65-F5344CB8AC3E}">
        <p14:creationId xmlns:p14="http://schemas.microsoft.com/office/powerpoint/2010/main" val="361512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4675-EB26-FD48-BCF1-5FAA5CED73B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8365F9-821D-D342-A866-341EAAFDC2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4400" y="365125"/>
            <a:ext cx="7112000" cy="6267769"/>
          </a:xfrm>
        </p:spPr>
      </p:pic>
    </p:spTree>
    <p:extLst>
      <p:ext uri="{BB962C8B-B14F-4D97-AF65-F5344CB8AC3E}">
        <p14:creationId xmlns:p14="http://schemas.microsoft.com/office/powerpoint/2010/main" val="249969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97F6-3944-D844-9B8C-309D0DA21EC2}"/>
              </a:ext>
            </a:extLst>
          </p:cNvPr>
          <p:cNvSpPr>
            <a:spLocks noGrp="1"/>
          </p:cNvSpPr>
          <p:nvPr>
            <p:ph type="title"/>
          </p:nvPr>
        </p:nvSpPr>
        <p:spPr/>
        <p:txBody>
          <a:bodyPr/>
          <a:lstStyle/>
          <a:p>
            <a:r>
              <a:rPr lang="en-US" dirty="0">
                <a:latin typeface="dearJoe 5 CASUAL PRO" panose="02000000000000000000" pitchFamily="2" charset="0"/>
              </a:rPr>
              <a:t>The growth of agribusiness</a:t>
            </a:r>
          </a:p>
        </p:txBody>
      </p:sp>
      <p:sp>
        <p:nvSpPr>
          <p:cNvPr id="3" name="Content Placeholder 2">
            <a:extLst>
              <a:ext uri="{FF2B5EF4-FFF2-40B4-BE49-F238E27FC236}">
                <a16:creationId xmlns:a16="http://schemas.microsoft.com/office/drawing/2014/main" id="{8B46EFCC-A789-F543-AE9B-0AAB107D4B9D}"/>
              </a:ext>
            </a:extLst>
          </p:cNvPr>
          <p:cNvSpPr>
            <a:spLocks noGrp="1"/>
          </p:cNvSpPr>
          <p:nvPr>
            <p:ph idx="1"/>
          </p:nvPr>
        </p:nvSpPr>
        <p:spPr/>
        <p:txBody>
          <a:bodyPr/>
          <a:lstStyle/>
          <a:p>
            <a:pPr marL="0" indent="0">
              <a:buNone/>
            </a:pPr>
            <a:r>
              <a:rPr lang="en-US" b="1" dirty="0">
                <a:solidFill>
                  <a:srgbClr val="92D050"/>
                </a:solidFill>
              </a:rPr>
              <a:t>Global agribusiness: </a:t>
            </a:r>
            <a:r>
              <a:rPr lang="en-US" dirty="0"/>
              <a:t>A transnational farming and/ or food production company. </a:t>
            </a:r>
          </a:p>
          <a:p>
            <a:pPr marL="0" indent="0">
              <a:buNone/>
            </a:pPr>
            <a:endParaRPr lang="en-US" dirty="0">
              <a:solidFill>
                <a:srgbClr val="92D050"/>
              </a:solidFill>
            </a:endParaRPr>
          </a:p>
          <a:p>
            <a:pPr marL="0" indent="0">
              <a:buNone/>
            </a:pPr>
            <a:r>
              <a:rPr lang="en-US" dirty="0"/>
              <a:t>Companies may specialize in food, seed and fertilizer production, as well as farm machinery, agrochemical production and food distribution. </a:t>
            </a:r>
          </a:p>
          <a:p>
            <a:pPr marL="0" indent="0">
              <a:buNone/>
            </a:pPr>
            <a:endParaRPr lang="en-US" dirty="0"/>
          </a:p>
          <a:p>
            <a:pPr marL="0" indent="0">
              <a:buNone/>
            </a:pPr>
            <a:r>
              <a:rPr lang="en-US" dirty="0"/>
              <a:t>E.Gs Dole, Kraft, Nestle </a:t>
            </a:r>
          </a:p>
        </p:txBody>
      </p:sp>
    </p:spTree>
    <p:extLst>
      <p:ext uri="{BB962C8B-B14F-4D97-AF65-F5344CB8AC3E}">
        <p14:creationId xmlns:p14="http://schemas.microsoft.com/office/powerpoint/2010/main" val="332937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8EB6-EF99-984E-8A6E-38663E79B041}"/>
              </a:ext>
            </a:extLst>
          </p:cNvPr>
          <p:cNvSpPr>
            <a:spLocks noGrp="1"/>
          </p:cNvSpPr>
          <p:nvPr>
            <p:ph type="title"/>
          </p:nvPr>
        </p:nvSpPr>
        <p:spPr/>
        <p:txBody>
          <a:bodyPr/>
          <a:lstStyle/>
          <a:p>
            <a:r>
              <a:rPr lang="en-US" dirty="0"/>
              <a:t>Reasons for the global shift in industry </a:t>
            </a:r>
          </a:p>
        </p:txBody>
      </p:sp>
      <p:sp>
        <p:nvSpPr>
          <p:cNvPr id="3" name="Content Placeholder 2">
            <a:extLst>
              <a:ext uri="{FF2B5EF4-FFF2-40B4-BE49-F238E27FC236}">
                <a16:creationId xmlns:a16="http://schemas.microsoft.com/office/drawing/2014/main" id="{C4C3DA6E-6107-8447-95CC-4E45120810B3}"/>
              </a:ext>
            </a:extLst>
          </p:cNvPr>
          <p:cNvSpPr>
            <a:spLocks noGrp="1"/>
          </p:cNvSpPr>
          <p:nvPr>
            <p:ph idx="1"/>
          </p:nvPr>
        </p:nvSpPr>
        <p:spPr/>
        <p:txBody>
          <a:bodyPr>
            <a:normAutofit fontScale="77500" lnSpcReduction="20000"/>
          </a:bodyPr>
          <a:lstStyle/>
          <a:p>
            <a:r>
              <a:rPr lang="en-US" dirty="0"/>
              <a:t>The cost of labour is much cheaper in Asian countries than in Europe and the USA thus making the cost of producing goods less per unit</a:t>
            </a:r>
          </a:p>
          <a:p>
            <a:r>
              <a:rPr lang="en-US" dirty="0"/>
              <a:t>The willingness of governments such as China and India to allow joint ventures of local groups and overseas companies</a:t>
            </a:r>
          </a:p>
          <a:p>
            <a:r>
              <a:rPr lang="en-US" dirty="0"/>
              <a:t>The quality of labour is also increasing as educational standards rise</a:t>
            </a:r>
          </a:p>
          <a:p>
            <a:r>
              <a:rPr lang="en-US" dirty="0"/>
              <a:t>Cheap and plentiful power supplies (although some is from the use of heavily polluting materials such as coal)</a:t>
            </a:r>
          </a:p>
          <a:p>
            <a:r>
              <a:rPr lang="en-US" dirty="0"/>
              <a:t>The desire of national governments such as those in India and China to </a:t>
            </a:r>
            <a:r>
              <a:rPr lang="en-US" dirty="0" err="1"/>
              <a:t>modernise</a:t>
            </a:r>
            <a:r>
              <a:rPr lang="en-US" dirty="0"/>
              <a:t> and provide a better lifestyle for their citizens</a:t>
            </a:r>
          </a:p>
          <a:p>
            <a:r>
              <a:rPr lang="en-US" dirty="0"/>
              <a:t>The </a:t>
            </a:r>
            <a:r>
              <a:rPr lang="en-US" dirty="0" err="1"/>
              <a:t>liberalisation</a:t>
            </a:r>
            <a:r>
              <a:rPr lang="en-US" dirty="0"/>
              <a:t> of capital markets, making money more available to entrepreneurs to undertake new projects</a:t>
            </a:r>
          </a:p>
          <a:p>
            <a:r>
              <a:rPr lang="en-US" dirty="0"/>
              <a:t>A liberal interpretation of copyright laws (discussed in </a:t>
            </a:r>
            <a:r>
              <a:rPr lang="en-US" dirty="0">
                <a:hlinkClick r:id="rId2"/>
              </a:rPr>
              <a:t>Section 6.1.4</a:t>
            </a:r>
            <a:r>
              <a:rPr lang="en-US" dirty="0"/>
              <a:t>) and copying of some industrial processes patented elsewhere</a:t>
            </a:r>
          </a:p>
          <a:p>
            <a:r>
              <a:rPr lang="en-US" dirty="0"/>
              <a:t>Fewer restrictions on companies to observe safety and emissions regulations.</a:t>
            </a:r>
          </a:p>
          <a:p>
            <a:endParaRPr lang="en-US" dirty="0"/>
          </a:p>
        </p:txBody>
      </p:sp>
    </p:spTree>
    <p:extLst>
      <p:ext uri="{BB962C8B-B14F-4D97-AF65-F5344CB8AC3E}">
        <p14:creationId xmlns:p14="http://schemas.microsoft.com/office/powerpoint/2010/main" val="255557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68A2-E23A-BB4A-8116-553995E19DFC}"/>
              </a:ext>
            </a:extLst>
          </p:cNvPr>
          <p:cNvSpPr>
            <a:spLocks noGrp="1"/>
          </p:cNvSpPr>
          <p:nvPr>
            <p:ph type="title"/>
          </p:nvPr>
        </p:nvSpPr>
        <p:spPr/>
        <p:txBody>
          <a:bodyPr/>
          <a:lstStyle/>
          <a:p>
            <a:r>
              <a:rPr lang="en-US" dirty="0">
                <a:latin typeface="dearJoe 5 CASUAL PRO" panose="02000000000000000000" pitchFamily="2" charset="0"/>
              </a:rPr>
              <a:t>Global agribusiness</a:t>
            </a:r>
          </a:p>
        </p:txBody>
      </p:sp>
      <p:pic>
        <p:nvPicPr>
          <p:cNvPr id="5" name="Content Placeholder 4">
            <a:extLst>
              <a:ext uri="{FF2B5EF4-FFF2-40B4-BE49-F238E27FC236}">
                <a16:creationId xmlns:a16="http://schemas.microsoft.com/office/drawing/2014/main" id="{BCFDC154-EE5A-FA47-BE4B-13E19D28F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0"/>
            <a:ext cx="2234457" cy="1259421"/>
          </a:xfrm>
        </p:spPr>
      </p:pic>
      <p:sp>
        <p:nvSpPr>
          <p:cNvPr id="6" name="TextBox 5">
            <a:extLst>
              <a:ext uri="{FF2B5EF4-FFF2-40B4-BE49-F238E27FC236}">
                <a16:creationId xmlns:a16="http://schemas.microsoft.com/office/drawing/2014/main" id="{E44F16FA-EA0C-3047-AA5A-C9242BE30410}"/>
              </a:ext>
            </a:extLst>
          </p:cNvPr>
          <p:cNvSpPr txBox="1"/>
          <p:nvPr/>
        </p:nvSpPr>
        <p:spPr>
          <a:xfrm>
            <a:off x="626533" y="1828800"/>
            <a:ext cx="10295467" cy="2862322"/>
          </a:xfrm>
          <a:prstGeom prst="rect">
            <a:avLst/>
          </a:prstGeom>
          <a:noFill/>
        </p:spPr>
        <p:txBody>
          <a:bodyPr wrap="square" rtlCol="0">
            <a:spAutoFit/>
          </a:bodyPr>
          <a:lstStyle/>
          <a:p>
            <a:r>
              <a:rPr lang="en-US" sz="2000" dirty="0"/>
              <a:t>40%  of Earth’s terrestrial ecosystems have been transformed into agricultural land- much at the hands of </a:t>
            </a:r>
            <a:r>
              <a:rPr lang="en-US" sz="2000" b="1" dirty="0"/>
              <a:t>global agribusiness  </a:t>
            </a:r>
          </a:p>
          <a:p>
            <a:endParaRPr lang="en-US" sz="2000" b="1" dirty="0"/>
          </a:p>
          <a:p>
            <a:r>
              <a:rPr lang="en-US" sz="2000" dirty="0"/>
              <a:t>Food chains and and nutrient cycles have been modified often brining habitat loss and severe biodiversity decline. </a:t>
            </a:r>
          </a:p>
          <a:p>
            <a:endParaRPr lang="en-US" sz="2000" dirty="0"/>
          </a:p>
          <a:p>
            <a:r>
              <a:rPr lang="en-US" sz="2000" dirty="0"/>
              <a:t>When measured in terms of land their controlling of local interests, the largest firms exhibit enormous size and power.  Their impacts penetrate deeply into some of the world’s poorest societies such as East Africa and Southern Asia. Activities include cash crops and cattle ranching. </a:t>
            </a:r>
          </a:p>
        </p:txBody>
      </p:sp>
    </p:spTree>
    <p:extLst>
      <p:ext uri="{BB962C8B-B14F-4D97-AF65-F5344CB8AC3E}">
        <p14:creationId xmlns:p14="http://schemas.microsoft.com/office/powerpoint/2010/main" val="238645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4BC6-3F1B-DF4A-8A66-5BCB95028B9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4081D64-815D-744F-A418-7247BDF9C3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733" y="365125"/>
            <a:ext cx="10358953" cy="6197759"/>
          </a:xfrm>
        </p:spPr>
      </p:pic>
    </p:spTree>
    <p:extLst>
      <p:ext uri="{BB962C8B-B14F-4D97-AF65-F5344CB8AC3E}">
        <p14:creationId xmlns:p14="http://schemas.microsoft.com/office/powerpoint/2010/main" val="141026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EF40-015B-A14A-82D6-97D17E2FAB7E}"/>
              </a:ext>
            </a:extLst>
          </p:cNvPr>
          <p:cNvSpPr>
            <a:spLocks noGrp="1"/>
          </p:cNvSpPr>
          <p:nvPr>
            <p:ph type="title"/>
          </p:nvPr>
        </p:nvSpPr>
        <p:spPr/>
        <p:txBody>
          <a:bodyPr/>
          <a:lstStyle/>
          <a:p>
            <a:r>
              <a:rPr lang="en-US" dirty="0"/>
              <a:t>Why are Green beans (and flowers) for the UK being grown in Kenya? </a:t>
            </a:r>
          </a:p>
        </p:txBody>
      </p:sp>
      <p:pic>
        <p:nvPicPr>
          <p:cNvPr id="5" name="Content Placeholder 4">
            <a:extLst>
              <a:ext uri="{FF2B5EF4-FFF2-40B4-BE49-F238E27FC236}">
                <a16:creationId xmlns:a16="http://schemas.microsoft.com/office/drawing/2014/main" id="{BEBD2687-3D6C-A445-8700-53FD83523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016" y="1800755"/>
            <a:ext cx="9572234" cy="2196306"/>
          </a:xfrm>
        </p:spPr>
      </p:pic>
      <p:pic>
        <p:nvPicPr>
          <p:cNvPr id="7" name="Picture 6">
            <a:extLst>
              <a:ext uri="{FF2B5EF4-FFF2-40B4-BE49-F238E27FC236}">
                <a16:creationId xmlns:a16="http://schemas.microsoft.com/office/drawing/2014/main" id="{7D0CC507-16E2-9042-9772-D42C83E2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334" y="3757194"/>
            <a:ext cx="3623734" cy="2735681"/>
          </a:xfrm>
          <a:prstGeom prst="rect">
            <a:avLst/>
          </a:prstGeom>
        </p:spPr>
      </p:pic>
    </p:spTree>
    <p:extLst>
      <p:ext uri="{BB962C8B-B14F-4D97-AF65-F5344CB8AC3E}">
        <p14:creationId xmlns:p14="http://schemas.microsoft.com/office/powerpoint/2010/main" val="388104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95EB-4682-4749-A678-A324782320B5}"/>
              </a:ext>
            </a:extLst>
          </p:cNvPr>
          <p:cNvSpPr>
            <a:spLocks noGrp="1"/>
          </p:cNvSpPr>
          <p:nvPr>
            <p:ph type="title"/>
          </p:nvPr>
        </p:nvSpPr>
        <p:spPr/>
        <p:txBody>
          <a:bodyPr/>
          <a:lstStyle/>
          <a:p>
            <a:r>
              <a:rPr lang="en-US" dirty="0"/>
              <a:t>Green beans in Kenya case study </a:t>
            </a:r>
          </a:p>
        </p:txBody>
      </p:sp>
      <p:sp>
        <p:nvSpPr>
          <p:cNvPr id="3" name="Content Placeholder 2">
            <a:extLst>
              <a:ext uri="{FF2B5EF4-FFF2-40B4-BE49-F238E27FC236}">
                <a16:creationId xmlns:a16="http://schemas.microsoft.com/office/drawing/2014/main" id="{31B0FA64-CDA8-2F43-9F88-F3F6218C466B}"/>
              </a:ext>
            </a:extLst>
          </p:cNvPr>
          <p:cNvSpPr>
            <a:spLocks noGrp="1"/>
          </p:cNvSpPr>
          <p:nvPr>
            <p:ph idx="1"/>
          </p:nvPr>
        </p:nvSpPr>
        <p:spPr/>
        <p:txBody>
          <a:bodyPr/>
          <a:lstStyle/>
          <a:p>
            <a:r>
              <a:rPr lang="en-US" dirty="0"/>
              <a:t>Many less economically developed countries face an increasingly difficult moral dilemma - whether to use productive farmland to feed their own people or whether to use this land to boost their economies by growing commercial crops for trade with richer, Western nations.</a:t>
            </a:r>
          </a:p>
        </p:txBody>
      </p:sp>
    </p:spTree>
    <p:extLst>
      <p:ext uri="{BB962C8B-B14F-4D97-AF65-F5344CB8AC3E}">
        <p14:creationId xmlns:p14="http://schemas.microsoft.com/office/powerpoint/2010/main" val="205239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8CD4-0E62-024F-AA62-4E80B6D84DE5}"/>
              </a:ext>
            </a:extLst>
          </p:cNvPr>
          <p:cNvSpPr>
            <a:spLocks noGrp="1"/>
          </p:cNvSpPr>
          <p:nvPr>
            <p:ph type="title"/>
          </p:nvPr>
        </p:nvSpPr>
        <p:spPr/>
        <p:txBody>
          <a:bodyPr/>
          <a:lstStyle/>
          <a:p>
            <a:r>
              <a:rPr lang="en-US" dirty="0"/>
              <a:t>Green beans in Kenya case study </a:t>
            </a:r>
          </a:p>
        </p:txBody>
      </p:sp>
      <p:sp>
        <p:nvSpPr>
          <p:cNvPr id="3" name="Content Placeholder 2">
            <a:extLst>
              <a:ext uri="{FF2B5EF4-FFF2-40B4-BE49-F238E27FC236}">
                <a16:creationId xmlns:a16="http://schemas.microsoft.com/office/drawing/2014/main" id="{496C0CC2-F20D-FB47-A547-9C8252E011F1}"/>
              </a:ext>
            </a:extLst>
          </p:cNvPr>
          <p:cNvSpPr>
            <a:spLocks noGrp="1"/>
          </p:cNvSpPr>
          <p:nvPr>
            <p:ph idx="1"/>
          </p:nvPr>
        </p:nvSpPr>
        <p:spPr/>
        <p:txBody>
          <a:bodyPr>
            <a:normAutofit/>
          </a:bodyPr>
          <a:lstStyle/>
          <a:p>
            <a:r>
              <a:rPr lang="en-US" dirty="0"/>
              <a:t>Kenya sends out about 350 </a:t>
            </a:r>
            <a:r>
              <a:rPr lang="en-US" dirty="0" err="1"/>
              <a:t>tonnes</a:t>
            </a:r>
            <a:r>
              <a:rPr lang="en-US" dirty="0"/>
              <a:t> of vegetables and cut flowers each night ready to be sold next day in UK supermarkets. Leguminous vegetables (peas, beans, mange tout) constitute the largest proportion of Kenyan imports to the UK and this sector has shown strong growth. In 1988, the UK imported around 3,800 </a:t>
            </a:r>
            <a:r>
              <a:rPr lang="en-US" dirty="0" err="1"/>
              <a:t>tonnes</a:t>
            </a:r>
            <a:r>
              <a:rPr lang="en-US" dirty="0"/>
              <a:t> of legumes from Kenya. By 2005, this had increased to around 25,000 </a:t>
            </a:r>
            <a:r>
              <a:rPr lang="en-US" dirty="0" err="1"/>
              <a:t>tonnes</a:t>
            </a:r>
            <a:r>
              <a:rPr lang="en-US" dirty="0"/>
              <a:t>. Due to their high perishability and value, leguminous vegetables tend to be imported by air freight. Some people are concerned about the high carbon footprint of these vegetables. </a:t>
            </a:r>
          </a:p>
        </p:txBody>
      </p:sp>
    </p:spTree>
    <p:extLst>
      <p:ext uri="{BB962C8B-B14F-4D97-AF65-F5344CB8AC3E}">
        <p14:creationId xmlns:p14="http://schemas.microsoft.com/office/powerpoint/2010/main" val="239716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E297-1C05-154C-9D1B-56A4A44C95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66CCF7-6821-F941-AB3C-5E7C74F9C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40" y="758296"/>
            <a:ext cx="11952660" cy="5341408"/>
          </a:xfrm>
        </p:spPr>
      </p:pic>
    </p:spTree>
    <p:extLst>
      <p:ext uri="{BB962C8B-B14F-4D97-AF65-F5344CB8AC3E}">
        <p14:creationId xmlns:p14="http://schemas.microsoft.com/office/powerpoint/2010/main" val="304858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34ED-6CA6-5549-B45B-9A1E51C5E623}"/>
              </a:ext>
            </a:extLst>
          </p:cNvPr>
          <p:cNvSpPr>
            <a:spLocks noGrp="1"/>
          </p:cNvSpPr>
          <p:nvPr>
            <p:ph type="title"/>
          </p:nvPr>
        </p:nvSpPr>
        <p:spPr/>
        <p:txBody>
          <a:bodyPr/>
          <a:lstStyle/>
          <a:p>
            <a:r>
              <a:rPr lang="en-US" dirty="0"/>
              <a:t>16 </a:t>
            </a:r>
            <a:r>
              <a:rPr lang="en-US"/>
              <a:t>mark question  </a:t>
            </a:r>
            <a:endParaRPr lang="en-US" dirty="0"/>
          </a:p>
        </p:txBody>
      </p:sp>
      <p:pic>
        <p:nvPicPr>
          <p:cNvPr id="4" name="Content Placeholder 4">
            <a:extLst>
              <a:ext uri="{FF2B5EF4-FFF2-40B4-BE49-F238E27FC236}">
                <a16:creationId xmlns:a16="http://schemas.microsoft.com/office/drawing/2014/main" id="{E89CF928-8148-8E41-9AA3-B7C48514B66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9681" y="2542911"/>
            <a:ext cx="11892319" cy="1131622"/>
          </a:xfrm>
        </p:spPr>
      </p:pic>
    </p:spTree>
    <p:extLst>
      <p:ext uri="{BB962C8B-B14F-4D97-AF65-F5344CB8AC3E}">
        <p14:creationId xmlns:p14="http://schemas.microsoft.com/office/powerpoint/2010/main" val="213271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A940-5459-8A4B-8538-6D4A1ED9D1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75F0DAC-C6AA-4545-B751-942640982F38}"/>
              </a:ext>
            </a:extLst>
          </p:cNvPr>
          <p:cNvPicPr>
            <a:picLocks noGrp="1" noChangeAspect="1"/>
          </p:cNvPicPr>
          <p:nvPr>
            <p:ph idx="1"/>
          </p:nvPr>
        </p:nvPicPr>
        <p:blipFill>
          <a:blip r:embed="rId2"/>
          <a:stretch>
            <a:fillRect/>
          </a:stretch>
        </p:blipFill>
        <p:spPr>
          <a:xfrm>
            <a:off x="838200" y="1913121"/>
            <a:ext cx="10515600" cy="4176346"/>
          </a:xfrm>
        </p:spPr>
      </p:pic>
    </p:spTree>
    <p:extLst>
      <p:ext uri="{BB962C8B-B14F-4D97-AF65-F5344CB8AC3E}">
        <p14:creationId xmlns:p14="http://schemas.microsoft.com/office/powerpoint/2010/main" val="103087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63EE-6837-A349-8087-ACDCFE000861}"/>
              </a:ext>
            </a:extLst>
          </p:cNvPr>
          <p:cNvSpPr>
            <a:spLocks noGrp="1"/>
          </p:cNvSpPr>
          <p:nvPr>
            <p:ph type="title"/>
          </p:nvPr>
        </p:nvSpPr>
        <p:spPr/>
        <p:txBody>
          <a:bodyPr/>
          <a:lstStyle/>
          <a:p>
            <a:r>
              <a:rPr lang="en-US" b="1" cap="all" dirty="0"/>
              <a:t>AIR pollution </a:t>
            </a:r>
            <a:br>
              <a:rPr lang="en-US" b="1" cap="all" dirty="0"/>
            </a:br>
            <a:endParaRPr lang="en-US" dirty="0"/>
          </a:p>
        </p:txBody>
      </p:sp>
      <p:sp>
        <p:nvSpPr>
          <p:cNvPr id="3" name="Content Placeholder 2">
            <a:extLst>
              <a:ext uri="{FF2B5EF4-FFF2-40B4-BE49-F238E27FC236}">
                <a16:creationId xmlns:a16="http://schemas.microsoft.com/office/drawing/2014/main" id="{87B134F6-460F-FE45-A766-EC0E98062FC0}"/>
              </a:ext>
            </a:extLst>
          </p:cNvPr>
          <p:cNvSpPr>
            <a:spLocks noGrp="1"/>
          </p:cNvSpPr>
          <p:nvPr>
            <p:ph idx="1"/>
          </p:nvPr>
        </p:nvSpPr>
        <p:spPr/>
        <p:txBody>
          <a:bodyPr/>
          <a:lstStyle/>
          <a:p>
            <a:r>
              <a:rPr lang="en-US" dirty="0"/>
              <a:t>According to the dictionary, air pollution is the contamination of air by smoke and harmful gases, mainly oxides of carbon, sulfur, and nitrogen. Some examples of air pollution include:</a:t>
            </a:r>
            <a:br>
              <a:rPr lang="en-US" dirty="0"/>
            </a:br>
            <a:r>
              <a:rPr lang="en-US" dirty="0"/>
              <a:t>Exhaust fumes from vehicles</a:t>
            </a:r>
          </a:p>
          <a:p>
            <a:r>
              <a:rPr lang="en-US" dirty="0"/>
              <a:t>The burning of fossil fuels, such as coal, oil, or gas</a:t>
            </a:r>
          </a:p>
          <a:p>
            <a:r>
              <a:rPr lang="en-US" dirty="0"/>
              <a:t>Harmful off-</a:t>
            </a:r>
            <a:r>
              <a:rPr lang="en-US" dirty="0" err="1"/>
              <a:t>gasing</a:t>
            </a:r>
            <a:r>
              <a:rPr lang="en-US" dirty="0"/>
              <a:t> from things such as paint, plastic production, and so on</a:t>
            </a:r>
          </a:p>
          <a:p>
            <a:r>
              <a:rPr lang="en-US" dirty="0"/>
              <a:t>Radiation spills or nuclear accidents</a:t>
            </a:r>
          </a:p>
          <a:p>
            <a:endParaRPr lang="en-US" dirty="0"/>
          </a:p>
        </p:txBody>
      </p:sp>
    </p:spTree>
    <p:extLst>
      <p:ext uri="{BB962C8B-B14F-4D97-AF65-F5344CB8AC3E}">
        <p14:creationId xmlns:p14="http://schemas.microsoft.com/office/powerpoint/2010/main" val="171686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6C95-036F-FF49-A2E1-B85AD433B5CB}"/>
              </a:ext>
            </a:extLst>
          </p:cNvPr>
          <p:cNvSpPr>
            <a:spLocks noGrp="1"/>
          </p:cNvSpPr>
          <p:nvPr>
            <p:ph type="title"/>
          </p:nvPr>
        </p:nvSpPr>
        <p:spPr/>
        <p:txBody>
          <a:bodyPr/>
          <a:lstStyle/>
          <a:p>
            <a:r>
              <a:rPr lang="en-US" b="1" cap="all" dirty="0"/>
              <a:t>WATER pollution</a:t>
            </a:r>
            <a:br>
              <a:rPr lang="en-US" b="1" cap="all" dirty="0"/>
            </a:br>
            <a:endParaRPr lang="en-US" dirty="0"/>
          </a:p>
        </p:txBody>
      </p:sp>
      <p:sp>
        <p:nvSpPr>
          <p:cNvPr id="3" name="Content Placeholder 2">
            <a:extLst>
              <a:ext uri="{FF2B5EF4-FFF2-40B4-BE49-F238E27FC236}">
                <a16:creationId xmlns:a16="http://schemas.microsoft.com/office/drawing/2014/main" id="{00231AF1-9699-9E48-BE34-96CD4DB6A222}"/>
              </a:ext>
            </a:extLst>
          </p:cNvPr>
          <p:cNvSpPr>
            <a:spLocks noGrp="1"/>
          </p:cNvSpPr>
          <p:nvPr>
            <p:ph idx="1"/>
          </p:nvPr>
        </p:nvSpPr>
        <p:spPr/>
        <p:txBody>
          <a:bodyPr/>
          <a:lstStyle/>
          <a:p>
            <a:r>
              <a:rPr lang="en-US" dirty="0"/>
              <a:t>Water pollution is the contamination of any body of water (lakes, groundwater, oceans, </a:t>
            </a:r>
            <a:r>
              <a:rPr lang="en-US" dirty="0" err="1"/>
              <a:t>etc</a:t>
            </a:r>
            <a:r>
              <a:rPr lang="en-US" dirty="0"/>
              <a:t>). Some examples of water pollution:</a:t>
            </a:r>
            <a:br>
              <a:rPr lang="en-US" dirty="0"/>
            </a:br>
            <a:r>
              <a:rPr lang="en-US" dirty="0"/>
              <a:t>Raw sewage running into lake or streams</a:t>
            </a:r>
          </a:p>
          <a:p>
            <a:r>
              <a:rPr lang="en-US" dirty="0"/>
              <a:t>Industrial waste spills contaminating groundwater</a:t>
            </a:r>
          </a:p>
          <a:p>
            <a:r>
              <a:rPr lang="en-US" dirty="0"/>
              <a:t>Radiation spills or nuclear accidents</a:t>
            </a:r>
          </a:p>
          <a:p>
            <a:r>
              <a:rPr lang="en-US" dirty="0"/>
              <a:t>Illegal dumping of substances or items within bodies of water</a:t>
            </a:r>
          </a:p>
          <a:p>
            <a:r>
              <a:rPr lang="en-US" dirty="0"/>
              <a:t>Biological contamination, such as bacteria growth</a:t>
            </a:r>
          </a:p>
          <a:p>
            <a:r>
              <a:rPr lang="en-US" dirty="0"/>
              <a:t>Farm runoff into nearby bodies of water</a:t>
            </a:r>
          </a:p>
          <a:p>
            <a:endParaRPr lang="en-US" dirty="0"/>
          </a:p>
        </p:txBody>
      </p:sp>
    </p:spTree>
    <p:extLst>
      <p:ext uri="{BB962C8B-B14F-4D97-AF65-F5344CB8AC3E}">
        <p14:creationId xmlns:p14="http://schemas.microsoft.com/office/powerpoint/2010/main" val="130715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673" y="387927"/>
            <a:ext cx="11970327" cy="5844454"/>
          </a:xfrm>
        </p:spPr>
        <p:txBody>
          <a:bodyPr>
            <a:normAutofit lnSpcReduction="10000"/>
          </a:bodyPr>
          <a:lstStyle/>
          <a:p>
            <a:pPr marL="0" indent="0">
              <a:buNone/>
            </a:pPr>
            <a:r>
              <a:rPr lang="en-US" dirty="0"/>
              <a:t>Negative externalities usually affect poor people the most. Poor people tend to be people who are forced to live near polluting factories because they can't afford to live anywhere else. The old/young and sick are also vulnerable to pollution caused by industry. Many polluting industries also choose to locate in LEDCs for a number of reasons including:</a:t>
            </a:r>
            <a:br>
              <a:rPr lang="en-US" dirty="0"/>
            </a:br>
            <a:r>
              <a:rPr lang="en-US" dirty="0"/>
              <a:t>More relaxed environmental regulations</a:t>
            </a:r>
          </a:p>
          <a:p>
            <a:r>
              <a:rPr lang="en-US" dirty="0"/>
              <a:t>Less enforcement of environmental regulations (this might be because they can't afford to enforce, because they are being paid to overlook (corruption), or they are worried about losing FDI.</a:t>
            </a:r>
          </a:p>
          <a:p>
            <a:r>
              <a:rPr lang="en-US" dirty="0"/>
              <a:t>Access to a new potential marketplace</a:t>
            </a:r>
          </a:p>
          <a:p>
            <a:r>
              <a:rPr lang="en-US" dirty="0"/>
              <a:t>Access to raw materials (which again might be extracted using polluting methods)</a:t>
            </a:r>
          </a:p>
          <a:p>
            <a:r>
              <a:rPr lang="en-US" dirty="0"/>
              <a:t>Availability of cheap </a:t>
            </a:r>
            <a:r>
              <a:rPr lang="en-US" dirty="0" err="1"/>
              <a:t>labour</a:t>
            </a:r>
            <a:endParaRPr lang="en-US" dirty="0"/>
          </a:p>
          <a:p>
            <a:r>
              <a:rPr lang="en-US" dirty="0"/>
              <a:t>Cheap land and building materials (possibly relaxed building regulations)</a:t>
            </a:r>
          </a:p>
          <a:p>
            <a:endParaRPr lang="en-US" dirty="0"/>
          </a:p>
        </p:txBody>
      </p:sp>
    </p:spTree>
    <p:extLst>
      <p:ext uri="{BB962C8B-B14F-4D97-AF65-F5344CB8AC3E}">
        <p14:creationId xmlns:p14="http://schemas.microsoft.com/office/powerpoint/2010/main" val="5971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Kuznet</a:t>
            </a:r>
            <a:r>
              <a:rPr lang="en-US" dirty="0"/>
              <a:t> Curve </a:t>
            </a:r>
          </a:p>
        </p:txBody>
      </p:sp>
      <p:pic>
        <p:nvPicPr>
          <p:cNvPr id="5" name="Content Placeholder 4"/>
          <p:cNvPicPr>
            <a:picLocks noGrp="1" noChangeAspect="1"/>
          </p:cNvPicPr>
          <p:nvPr>
            <p:ph idx="1"/>
          </p:nvPr>
        </p:nvPicPr>
        <p:blipFill>
          <a:blip r:embed="rId2"/>
          <a:stretch>
            <a:fillRect/>
          </a:stretch>
        </p:blipFill>
        <p:spPr>
          <a:xfrm>
            <a:off x="3133725" y="3429794"/>
            <a:ext cx="5924550" cy="1143000"/>
          </a:xfrm>
          <a:prstGeom prst="rect">
            <a:avLst/>
          </a:prstGeom>
        </p:spPr>
      </p:pic>
      <p:pic>
        <p:nvPicPr>
          <p:cNvPr id="4" name="Picture 3"/>
          <p:cNvPicPr>
            <a:picLocks noChangeAspect="1"/>
          </p:cNvPicPr>
          <p:nvPr/>
        </p:nvPicPr>
        <p:blipFill>
          <a:blip r:embed="rId3"/>
          <a:stretch>
            <a:fillRect/>
          </a:stretch>
        </p:blipFill>
        <p:spPr>
          <a:xfrm>
            <a:off x="2285999" y="1268435"/>
            <a:ext cx="7071880" cy="5589565"/>
          </a:xfrm>
          <a:prstGeom prst="rect">
            <a:avLst/>
          </a:prstGeom>
        </p:spPr>
      </p:pic>
    </p:spTree>
    <p:extLst>
      <p:ext uri="{BB962C8B-B14F-4D97-AF65-F5344CB8AC3E}">
        <p14:creationId xmlns:p14="http://schemas.microsoft.com/office/powerpoint/2010/main" val="108984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Kuznet</a:t>
            </a:r>
            <a:r>
              <a:rPr lang="en-US" dirty="0"/>
              <a:t> Curve </a:t>
            </a:r>
          </a:p>
        </p:txBody>
      </p:sp>
      <p:sp>
        <p:nvSpPr>
          <p:cNvPr id="5" name="Content Placeholder 4"/>
          <p:cNvSpPr>
            <a:spLocks noGrp="1"/>
          </p:cNvSpPr>
          <p:nvPr>
            <p:ph idx="1"/>
          </p:nvPr>
        </p:nvSpPr>
        <p:spPr/>
        <p:txBody>
          <a:bodyPr>
            <a:normAutofit fontScale="77500" lnSpcReduction="20000"/>
          </a:bodyPr>
          <a:lstStyle/>
          <a:p>
            <a:r>
              <a:rPr lang="en-US" dirty="0"/>
              <a:t>The Kuznets curve represents Simon Kuznets's theory. Initially the curve was developed to show how economic inequality changes as a country develops. However, the curve has also been applied to show how environmental degradation changes over time. It basically says in the early stage of development the main priority of any country is development. However, after a certain standard of living is reached (the tipping point) there is an increased emphasis on pollution, both by individuals, countries and companies. At this point the investment in the environment increases and the quality of the environment increases. The emphasis on the environment increases for a number of reasons including:</a:t>
            </a:r>
            <a:br>
              <a:rPr lang="en-US" dirty="0"/>
            </a:br>
            <a:br>
              <a:rPr lang="en-US" dirty="0"/>
            </a:br>
            <a:r>
              <a:rPr lang="en-US" dirty="0"/>
              <a:t>People have a comfortable standard of living</a:t>
            </a:r>
          </a:p>
          <a:p>
            <a:r>
              <a:rPr lang="en-US" dirty="0"/>
              <a:t>People have increased leisure time and disposable income</a:t>
            </a:r>
          </a:p>
          <a:p>
            <a:r>
              <a:rPr lang="en-US" dirty="0"/>
              <a:t>People have increased awareness of environmental issues (news, education)</a:t>
            </a:r>
          </a:p>
          <a:p>
            <a:r>
              <a:rPr lang="en-US" dirty="0"/>
              <a:t>People spend more time enjoying the environment (holiday, sport, recreation, etc.</a:t>
            </a:r>
          </a:p>
          <a:p>
            <a:endParaRPr lang="en-US" dirty="0"/>
          </a:p>
        </p:txBody>
      </p:sp>
    </p:spTree>
    <p:extLst>
      <p:ext uri="{BB962C8B-B14F-4D97-AF65-F5344CB8AC3E}">
        <p14:creationId xmlns:p14="http://schemas.microsoft.com/office/powerpoint/2010/main" val="371164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9585" y="4717749"/>
            <a:ext cx="2590253" cy="2140251"/>
          </a:xfrm>
          <a:prstGeom prst="rect">
            <a:avLst/>
          </a:prstGeom>
        </p:spPr>
      </p:pic>
      <p:pic>
        <p:nvPicPr>
          <p:cNvPr id="7" name="Picture 6"/>
          <p:cNvPicPr>
            <a:picLocks noChangeAspect="1"/>
          </p:cNvPicPr>
          <p:nvPr/>
        </p:nvPicPr>
        <p:blipFill>
          <a:blip r:embed="rId3"/>
          <a:stretch>
            <a:fillRect/>
          </a:stretch>
        </p:blipFill>
        <p:spPr>
          <a:xfrm>
            <a:off x="9096375" y="0"/>
            <a:ext cx="3095625" cy="1657350"/>
          </a:xfrm>
          <a:prstGeom prst="rect">
            <a:avLst/>
          </a:prstGeom>
        </p:spPr>
      </p:pic>
      <p:pic>
        <p:nvPicPr>
          <p:cNvPr id="3" name="Picture 2">
            <a:extLst>
              <a:ext uri="{FF2B5EF4-FFF2-40B4-BE49-F238E27FC236}">
                <a16:creationId xmlns:a16="http://schemas.microsoft.com/office/drawing/2014/main" id="{A1C1C3F6-32AF-4644-BC8A-5AAB36DFF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8" y="0"/>
            <a:ext cx="12139863" cy="6858000"/>
          </a:xfrm>
          <a:prstGeom prst="rect">
            <a:avLst/>
          </a:prstGeom>
        </p:spPr>
      </p:pic>
      <p:sp>
        <p:nvSpPr>
          <p:cNvPr id="2" name="TextBox 1">
            <a:extLst>
              <a:ext uri="{FF2B5EF4-FFF2-40B4-BE49-F238E27FC236}">
                <a16:creationId xmlns:a16="http://schemas.microsoft.com/office/drawing/2014/main" id="{2871606A-D5F6-CE48-B017-66CA9C1113C3}"/>
              </a:ext>
            </a:extLst>
          </p:cNvPr>
          <p:cNvSpPr txBox="1"/>
          <p:nvPr/>
        </p:nvSpPr>
        <p:spPr>
          <a:xfrm>
            <a:off x="304800" y="558800"/>
            <a:ext cx="9550399" cy="707886"/>
          </a:xfrm>
          <a:prstGeom prst="rect">
            <a:avLst/>
          </a:prstGeom>
          <a:noFill/>
        </p:spPr>
        <p:txBody>
          <a:bodyPr wrap="square" rtlCol="0">
            <a:spAutoFit/>
          </a:bodyPr>
          <a:lstStyle/>
          <a:p>
            <a:r>
              <a:rPr lang="en-US" sz="4000" dirty="0">
                <a:highlight>
                  <a:srgbClr val="FFFF00"/>
                </a:highlight>
                <a:latin typeface="dearJoe 5 CASUAL PRO" panose="02000000000000000000" pitchFamily="2" charset="0"/>
              </a:rPr>
              <a:t>Garment manufacturing in Bangladesh</a:t>
            </a:r>
          </a:p>
        </p:txBody>
      </p:sp>
    </p:spTree>
    <p:extLst>
      <p:ext uri="{BB962C8B-B14F-4D97-AF65-F5344CB8AC3E}">
        <p14:creationId xmlns:p14="http://schemas.microsoft.com/office/powerpoint/2010/main" val="1748600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880</Words>
  <Application>Microsoft Macintosh PowerPoint</Application>
  <PresentationFormat>Widescreen</PresentationFormat>
  <Paragraphs>71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ArialMT</vt:lpstr>
      <vt:lpstr>Calibri</vt:lpstr>
      <vt:lpstr>Calibri Light</vt:lpstr>
      <vt:lpstr>dearJoe 5 CASUAL PRO</vt:lpstr>
      <vt:lpstr>Open Sans</vt:lpstr>
      <vt:lpstr>Office Theme</vt:lpstr>
      <vt:lpstr>PowerPoint Presentation</vt:lpstr>
      <vt:lpstr>Reasons for the global shift in industry </vt:lpstr>
      <vt:lpstr>PowerPoint Presentation</vt:lpstr>
      <vt:lpstr>AIR pollution  </vt:lpstr>
      <vt:lpstr>WATER pollution </vt:lpstr>
      <vt:lpstr>PowerPoint Presentation</vt:lpstr>
      <vt:lpstr>Kuznet Curve </vt:lpstr>
      <vt:lpstr>Kuznet Curve </vt:lpstr>
      <vt:lpstr>PowerPoint Presentation</vt:lpstr>
      <vt:lpstr>Case study: the textiles Industry in Bangladesh  </vt:lpstr>
      <vt:lpstr>Water pollution in Bangladesh </vt:lpstr>
      <vt:lpstr>Is controlling pollution a simple matter? </vt:lpstr>
      <vt:lpstr>E-waste</vt:lpstr>
      <vt:lpstr>PowerPoint Presentation</vt:lpstr>
      <vt:lpstr>CASE STUDY: E WASTE DISPOSAL, AGBOGBLOSHIE, GHANA, WEST AFRICA</vt:lpstr>
      <vt:lpstr>Carbon footprint of food</vt:lpstr>
      <vt:lpstr>Food miles of a Christmas dinner</vt:lpstr>
      <vt:lpstr>PowerPoint Presentation</vt:lpstr>
      <vt:lpstr>The growth of agribusiness</vt:lpstr>
      <vt:lpstr>Global agribusiness</vt:lpstr>
      <vt:lpstr>PowerPoint Presentation</vt:lpstr>
      <vt:lpstr>Why are Green beans (and flowers) for the UK being grown in Kenya? </vt:lpstr>
      <vt:lpstr>Green beans in Kenya case study </vt:lpstr>
      <vt:lpstr>Green beans in Kenya case study </vt:lpstr>
      <vt:lpstr>PowerPoint Presentation</vt:lpstr>
      <vt:lpstr>16 mark question  </vt:lpstr>
    </vt:vector>
  </TitlesOfParts>
  <Company>The British International School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Environmental Effects of Transnational Manufacturing and Services</dc:title>
  <dc:creator>Anna Bennett</dc:creator>
  <cp:lastModifiedBy>Anna Bennett</cp:lastModifiedBy>
  <cp:revision>16</cp:revision>
  <dcterms:created xsi:type="dcterms:W3CDTF">2015-10-07T20:47:21Z</dcterms:created>
  <dcterms:modified xsi:type="dcterms:W3CDTF">2018-12-18T16:26:03Z</dcterms:modified>
</cp:coreProperties>
</file>