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58" r:id="rId5"/>
    <p:sldId id="277" r:id="rId6"/>
    <p:sldId id="278" r:id="rId7"/>
    <p:sldId id="259" r:id="rId8"/>
    <p:sldId id="263" r:id="rId9"/>
    <p:sldId id="265" r:id="rId10"/>
    <p:sldId id="279" r:id="rId11"/>
    <p:sldId id="280" r:id="rId12"/>
    <p:sldId id="281" r:id="rId13"/>
    <p:sldId id="266" r:id="rId14"/>
    <p:sldId id="264" r:id="rId15"/>
    <p:sldId id="262" r:id="rId16"/>
    <p:sldId id="261" r:id="rId17"/>
    <p:sldId id="260" r:id="rId18"/>
    <p:sldId id="267" r:id="rId19"/>
    <p:sldId id="276" r:id="rId20"/>
    <p:sldId id="271" r:id="rId21"/>
    <p:sldId id="273" r:id="rId22"/>
    <p:sldId id="275" r:id="rId23"/>
    <p:sldId id="274" r:id="rId24"/>
    <p:sldId id="272" r:id="rId25"/>
    <p:sldId id="269" r:id="rId26"/>
    <p:sldId id="268" r:id="rId27"/>
    <p:sldId id="270"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23"/>
    <p:restoredTop sz="94662"/>
  </p:normalViewPr>
  <p:slideViewPr>
    <p:cSldViewPr>
      <p:cViewPr varScale="1">
        <p:scale>
          <a:sx n="153" d="100"/>
          <a:sy n="153" d="100"/>
        </p:scale>
        <p:origin x="27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AD9DA8-A024-41B7-AC46-27FF11D63B3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B3890-CFE6-4F1B-8EC0-A40442360E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D9DA8-A024-41B7-AC46-27FF11D63B3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B3890-CFE6-4F1B-8EC0-A40442360E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D9DA8-A024-41B7-AC46-27FF11D63B3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B3890-CFE6-4F1B-8EC0-A40442360E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D9DA8-A024-41B7-AC46-27FF11D63B3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B3890-CFE6-4F1B-8EC0-A40442360E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AD9DA8-A024-41B7-AC46-27FF11D63B32}" type="datetimeFigureOut">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B3890-CFE6-4F1B-8EC0-A40442360E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AD9DA8-A024-41B7-AC46-27FF11D63B32}"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B3890-CFE6-4F1B-8EC0-A40442360E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D9DA8-A024-41B7-AC46-27FF11D63B32}" type="datetimeFigureOut">
              <a:rPr lang="en-US" smtClean="0"/>
              <a:t>9/25/17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B3890-CFE6-4F1B-8EC0-A40442360E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AD9DA8-A024-41B7-AC46-27FF11D63B32}" type="datetimeFigureOut">
              <a:rPr lang="en-US" smtClean="0"/>
              <a:t>9/25/17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B3890-CFE6-4F1B-8EC0-A40442360E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D9DA8-A024-41B7-AC46-27FF11D63B32}" type="datetimeFigureOut">
              <a:rPr lang="en-US" smtClean="0"/>
              <a:t>9/25/17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8B3890-CFE6-4F1B-8EC0-A40442360E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D9DA8-A024-41B7-AC46-27FF11D63B32}"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B3890-CFE6-4F1B-8EC0-A40442360E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D9DA8-A024-41B7-AC46-27FF11D63B32}" type="datetimeFigureOut">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B3890-CFE6-4F1B-8EC0-A40442360E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D9DA8-A024-41B7-AC46-27FF11D63B32}" type="datetimeFigureOut">
              <a:rPr lang="en-US" smtClean="0"/>
              <a:t>9/25/17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B3890-CFE6-4F1B-8EC0-A40442360E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t>The Economic Problem Game</a:t>
            </a:r>
            <a:endParaRPr lang="en-US" dirty="0"/>
          </a:p>
        </p:txBody>
      </p:sp>
      <p:sp>
        <p:nvSpPr>
          <p:cNvPr id="3" name="Subtitle 2"/>
          <p:cNvSpPr>
            <a:spLocks noGrp="1"/>
          </p:cNvSpPr>
          <p:nvPr>
            <p:ph type="subTitle" idx="1"/>
          </p:nvPr>
        </p:nvSpPr>
        <p:spPr>
          <a:xfrm>
            <a:off x="1295400" y="1371600"/>
            <a:ext cx="6400800" cy="1752600"/>
          </a:xfrm>
        </p:spPr>
        <p:txBody>
          <a:bodyPr/>
          <a:lstStyle/>
          <a:p>
            <a:r>
              <a:rPr lang="en-US" dirty="0" smtClean="0"/>
              <a:t>What to produce?</a:t>
            </a:r>
          </a:p>
          <a:p>
            <a:r>
              <a:rPr lang="en-US" dirty="0" smtClean="0"/>
              <a:t>How to produce?</a:t>
            </a:r>
          </a:p>
          <a:p>
            <a:r>
              <a:rPr lang="en-US" dirty="0" smtClean="0"/>
              <a:t>For whom to Produce?</a:t>
            </a:r>
            <a:endParaRPr lang="en-US" dirty="0"/>
          </a:p>
        </p:txBody>
      </p:sp>
      <p:pic>
        <p:nvPicPr>
          <p:cNvPr id="26626" name="Picture 2" descr="https://encrypted-tbn3.gstatic.com/images?q=tbn:ANd9GcTDur5l9vUwouJqzxOb8OmNpuzSThVANGTeZi4aFi2qcHp-FqvX"/>
          <p:cNvPicPr>
            <a:picLocks noChangeAspect="1" noChangeArrowheads="1"/>
          </p:cNvPicPr>
          <p:nvPr/>
        </p:nvPicPr>
        <p:blipFill>
          <a:blip r:embed="rId2" cstate="print"/>
          <a:srcRect/>
          <a:stretch>
            <a:fillRect/>
          </a:stretch>
        </p:blipFill>
        <p:spPr bwMode="auto">
          <a:xfrm rot="20159300">
            <a:off x="343314" y="2934113"/>
            <a:ext cx="2143125" cy="2143125"/>
          </a:xfrm>
          <a:prstGeom prst="rect">
            <a:avLst/>
          </a:prstGeom>
          <a:noFill/>
        </p:spPr>
      </p:pic>
      <p:pic>
        <p:nvPicPr>
          <p:cNvPr id="26628" name="Picture 4" descr="http://www.hooping.org/wordpress/wp-content/uploads/2011/02/public_private.jpeg"/>
          <p:cNvPicPr>
            <a:picLocks noChangeAspect="1" noChangeArrowheads="1"/>
          </p:cNvPicPr>
          <p:nvPr/>
        </p:nvPicPr>
        <p:blipFill>
          <a:blip r:embed="rId3" cstate="print"/>
          <a:srcRect/>
          <a:stretch>
            <a:fillRect/>
          </a:stretch>
        </p:blipFill>
        <p:spPr bwMode="auto">
          <a:xfrm rot="19879585">
            <a:off x="4073669" y="3179686"/>
            <a:ext cx="1314450" cy="1752600"/>
          </a:xfrm>
          <a:prstGeom prst="rect">
            <a:avLst/>
          </a:prstGeom>
          <a:noFill/>
        </p:spPr>
      </p:pic>
      <p:cxnSp>
        <p:nvCxnSpPr>
          <p:cNvPr id="7" name="Straight Connector 6"/>
          <p:cNvCxnSpPr/>
          <p:nvPr/>
        </p:nvCxnSpPr>
        <p:spPr>
          <a:xfrm>
            <a:off x="0" y="3505200"/>
            <a:ext cx="1524000" cy="312420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33800" y="3581400"/>
            <a:ext cx="1524000" cy="3124200"/>
          </a:xfrm>
          <a:prstGeom prst="line">
            <a:avLst/>
          </a:prstGeom>
          <a:ln w="539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48400" y="3733800"/>
            <a:ext cx="1524000" cy="3124200"/>
          </a:xfrm>
          <a:prstGeom prst="line">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pic>
        <p:nvPicPr>
          <p:cNvPr id="26630" name="Picture 6" descr="http://ts4.mm.bing.net/th?id=H.4659740057208439&amp;pid=1.7"/>
          <p:cNvPicPr>
            <a:picLocks noChangeAspect="1" noChangeArrowheads="1"/>
          </p:cNvPicPr>
          <p:nvPr/>
        </p:nvPicPr>
        <p:blipFill>
          <a:blip r:embed="rId4" cstate="print"/>
          <a:srcRect l="6759" t="17907" b="13277"/>
          <a:stretch>
            <a:fillRect/>
          </a:stretch>
        </p:blipFill>
        <p:spPr bwMode="auto">
          <a:xfrm rot="19953921">
            <a:off x="6475379" y="3094011"/>
            <a:ext cx="2664364" cy="19664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Round 3 – What to produce?</a:t>
            </a:r>
          </a:p>
        </p:txBody>
      </p:sp>
      <p:sp>
        <p:nvSpPr>
          <p:cNvPr id="3" name="TextBox 2"/>
          <p:cNvSpPr txBox="1"/>
          <p:nvPr/>
        </p:nvSpPr>
        <p:spPr>
          <a:xfrm>
            <a:off x="0" y="1066800"/>
            <a:ext cx="2819400" cy="3693319"/>
          </a:xfrm>
          <a:prstGeom prst="rect">
            <a:avLst/>
          </a:prstGeom>
          <a:noFill/>
        </p:spPr>
        <p:txBody>
          <a:bodyPr wrap="square" rtlCol="0">
            <a:spAutoFit/>
          </a:bodyPr>
          <a:lstStyle/>
          <a:p>
            <a:r>
              <a:rPr lang="en-US" b="1" dirty="0" err="1" smtClean="0"/>
              <a:t>Commandtopia</a:t>
            </a:r>
            <a:endParaRPr lang="en-US" b="1" dirty="0" smtClean="0"/>
          </a:p>
          <a:p>
            <a:endParaRPr lang="en-US" b="1" dirty="0"/>
          </a:p>
          <a:p>
            <a:r>
              <a:rPr lang="en-US" b="1" dirty="0" smtClean="0"/>
              <a:t>It is the Beginning of the Glorious  Third Year Plan: All </a:t>
            </a:r>
            <a:r>
              <a:rPr lang="en-US" b="1" dirty="0" err="1" smtClean="0"/>
              <a:t>Labour</a:t>
            </a:r>
            <a:r>
              <a:rPr lang="en-US" b="1" dirty="0" smtClean="0"/>
              <a:t>, Land and Capital are owned by the state:</a:t>
            </a:r>
          </a:p>
          <a:p>
            <a:endParaRPr lang="en-US" b="1" dirty="0"/>
          </a:p>
          <a:p>
            <a:r>
              <a:rPr lang="en-US" b="1" dirty="0"/>
              <a:t>Y</a:t>
            </a:r>
            <a:r>
              <a:rPr lang="en-US" b="1" dirty="0" smtClean="0"/>
              <a:t>ou will produce Ice Cream and Cars to sweeten the coming war….</a:t>
            </a:r>
            <a:endParaRPr lang="en-US" b="1" dirty="0"/>
          </a:p>
          <a:p>
            <a:endParaRPr lang="en-US" b="1" dirty="0" smtClean="0"/>
          </a:p>
          <a:p>
            <a:endParaRPr lang="en-US" dirty="0" smtClean="0"/>
          </a:p>
          <a:p>
            <a:endParaRPr lang="en-US" dirty="0"/>
          </a:p>
        </p:txBody>
      </p:sp>
      <p:sp>
        <p:nvSpPr>
          <p:cNvPr id="4" name="TextBox 3"/>
          <p:cNvSpPr txBox="1"/>
          <p:nvPr/>
        </p:nvSpPr>
        <p:spPr>
          <a:xfrm>
            <a:off x="3276600" y="1676400"/>
            <a:ext cx="2819400" cy="2862322"/>
          </a:xfrm>
          <a:prstGeom prst="rect">
            <a:avLst/>
          </a:prstGeom>
          <a:noFill/>
        </p:spPr>
        <p:txBody>
          <a:bodyPr wrap="square" rtlCol="0">
            <a:spAutoFit/>
          </a:bodyPr>
          <a:lstStyle/>
          <a:p>
            <a:r>
              <a:rPr lang="en-US" b="1" dirty="0" err="1" smtClean="0"/>
              <a:t>Mixtopia</a:t>
            </a:r>
            <a:endParaRPr lang="en-US" b="1" dirty="0"/>
          </a:p>
          <a:p>
            <a:endParaRPr lang="en-US" b="1" dirty="0" smtClean="0"/>
          </a:p>
          <a:p>
            <a:r>
              <a:rPr lang="en-US" b="1" dirty="0" smtClean="0"/>
              <a:t>Ok so here are the current market prices, but you also need to again produce at least 2 buses and 1 balloon</a:t>
            </a:r>
          </a:p>
          <a:p>
            <a:endParaRPr lang="en-US" b="1" dirty="0"/>
          </a:p>
          <a:p>
            <a:endParaRPr lang="en-US" b="1" dirty="0" smtClean="0"/>
          </a:p>
          <a:p>
            <a:endParaRPr lang="en-US" dirty="0" smtClean="0"/>
          </a:p>
          <a:p>
            <a:endParaRPr lang="en-US" dirty="0"/>
          </a:p>
        </p:txBody>
      </p:sp>
      <p:sp>
        <p:nvSpPr>
          <p:cNvPr id="5" name="TextBox 4"/>
          <p:cNvSpPr txBox="1"/>
          <p:nvPr/>
        </p:nvSpPr>
        <p:spPr>
          <a:xfrm>
            <a:off x="6324600" y="1676400"/>
            <a:ext cx="2819400" cy="2585323"/>
          </a:xfrm>
          <a:prstGeom prst="rect">
            <a:avLst/>
          </a:prstGeom>
          <a:noFill/>
        </p:spPr>
        <p:txBody>
          <a:bodyPr wrap="square" rtlCol="0">
            <a:spAutoFit/>
          </a:bodyPr>
          <a:lstStyle/>
          <a:p>
            <a:r>
              <a:rPr lang="en-US" b="1" dirty="0" err="1" smtClean="0"/>
              <a:t>Freemarketopia</a:t>
            </a:r>
            <a:endParaRPr lang="en-US" b="1" dirty="0" smtClean="0"/>
          </a:p>
          <a:p>
            <a:endParaRPr lang="en-US" b="1" dirty="0"/>
          </a:p>
          <a:p>
            <a:r>
              <a:rPr lang="en-US" b="1" dirty="0" smtClean="0"/>
              <a:t>Traders these are the market prices for the following goods at the moment:</a:t>
            </a:r>
          </a:p>
          <a:p>
            <a:endParaRPr lang="en-US" dirty="0"/>
          </a:p>
          <a:p>
            <a:endParaRPr lang="en-US" dirty="0"/>
          </a:p>
          <a:p>
            <a:endParaRPr lang="en-US" dirty="0"/>
          </a:p>
        </p:txBody>
      </p:sp>
      <p:graphicFrame>
        <p:nvGraphicFramePr>
          <p:cNvPr id="6" name="Table 5"/>
          <p:cNvGraphicFramePr>
            <a:graphicFrameLocks noGrp="1"/>
          </p:cNvGraphicFramePr>
          <p:nvPr/>
        </p:nvGraphicFramePr>
        <p:xfrm>
          <a:off x="838200" y="4114800"/>
          <a:ext cx="1981200" cy="2537460"/>
        </p:xfrm>
        <a:graphic>
          <a:graphicData uri="http://schemas.openxmlformats.org/drawingml/2006/table">
            <a:tbl>
              <a:tblPr firstRow="1" bandRow="1">
                <a:tableStyleId>{5C22544A-7EE6-4342-B048-85BDC9FD1C3A}</a:tableStyleId>
              </a:tblPr>
              <a:tblGrid>
                <a:gridCol w="990600"/>
                <a:gridCol w="990600"/>
              </a:tblGrid>
              <a:tr h="419100">
                <a:tc>
                  <a:txBody>
                    <a:bodyPr/>
                    <a:lstStyle/>
                    <a:p>
                      <a:endParaRPr lang="en-US" dirty="0"/>
                    </a:p>
                  </a:txBody>
                  <a:tcPr/>
                </a:tc>
                <a:tc>
                  <a:txBody>
                    <a:bodyPr/>
                    <a:lstStyle/>
                    <a:p>
                      <a:endParaRPr lang="en-US" dirty="0"/>
                    </a:p>
                  </a:txBody>
                  <a:tcPr/>
                </a:tc>
              </a:tr>
              <a:tr h="419100">
                <a:tc>
                  <a:txBody>
                    <a:bodyPr/>
                    <a:lstStyle/>
                    <a:p>
                      <a:r>
                        <a:rPr lang="en-US" dirty="0" smtClean="0"/>
                        <a:t>Planes </a:t>
                      </a:r>
                      <a:endParaRPr lang="en-US" dirty="0"/>
                    </a:p>
                  </a:txBody>
                  <a:tcPr/>
                </a:tc>
                <a:tc>
                  <a:txBody>
                    <a:bodyPr/>
                    <a:lstStyle/>
                    <a:p>
                      <a:r>
                        <a:rPr lang="en-US" dirty="0" smtClean="0"/>
                        <a:t>3</a:t>
                      </a:r>
                      <a:endParaRPr lang="en-US" dirty="0"/>
                    </a:p>
                  </a:txBody>
                  <a:tcPr/>
                </a:tc>
              </a:tr>
              <a:tr h="419100">
                <a:tc>
                  <a:txBody>
                    <a:bodyPr/>
                    <a:lstStyle/>
                    <a:p>
                      <a:r>
                        <a:rPr lang="en-US" dirty="0" smtClean="0"/>
                        <a:t>Balloons</a:t>
                      </a:r>
                      <a:endParaRPr lang="en-US" dirty="0"/>
                    </a:p>
                  </a:txBody>
                  <a:tcPr/>
                </a:tc>
                <a:tc>
                  <a:txBody>
                    <a:bodyPr/>
                    <a:lstStyle/>
                    <a:p>
                      <a:r>
                        <a:rPr lang="en-US" dirty="0" smtClean="0"/>
                        <a:t>2</a:t>
                      </a:r>
                      <a:endParaRPr lang="en-US" dirty="0"/>
                    </a:p>
                  </a:txBody>
                  <a:tcPr/>
                </a:tc>
              </a:tr>
              <a:tr h="320040">
                <a:tc>
                  <a:txBody>
                    <a:bodyPr/>
                    <a:lstStyle/>
                    <a:p>
                      <a:r>
                        <a:rPr lang="en-US" dirty="0" smtClean="0"/>
                        <a:t>Cars</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1</a:t>
                      </a:r>
                    </a:p>
                    <a:p>
                      <a:endParaRPr lang="en-US" dirty="0"/>
                    </a:p>
                  </a:txBody>
                  <a:tcPr>
                    <a:lnB w="12700" cap="flat" cmpd="sng" algn="ctr">
                      <a:solidFill>
                        <a:schemeClr val="tx1"/>
                      </a:solidFill>
                      <a:prstDash val="solid"/>
                      <a:round/>
                      <a:headEnd type="none" w="med" len="med"/>
                      <a:tailEnd type="none" w="med" len="med"/>
                    </a:lnB>
                  </a:tcPr>
                </a:tc>
              </a:tr>
              <a:tr h="320040">
                <a:tc>
                  <a:txBody>
                    <a:bodyPr/>
                    <a:lstStyle/>
                    <a:p>
                      <a:r>
                        <a:rPr lang="en-US" dirty="0" smtClean="0"/>
                        <a:t>Ice cream</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5</a:t>
                      </a:r>
                      <a:endParaRPr lang="en-US" dirty="0"/>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44232094"/>
              </p:ext>
            </p:extLst>
          </p:nvPr>
        </p:nvGraphicFramePr>
        <p:xfrm>
          <a:off x="6324600" y="35052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r>
                        <a:rPr lang="en-US" dirty="0" smtClean="0"/>
                        <a:t>Change</a:t>
                      </a:r>
                      <a:endParaRPr lang="en-US" dirty="0"/>
                    </a:p>
                  </a:txBody>
                  <a:tcPr/>
                </a:tc>
                <a:tc>
                  <a:txBody>
                    <a:bodyPr/>
                    <a:lstStyle/>
                    <a:p>
                      <a:endParaRPr lang="en-US" dirty="0"/>
                    </a:p>
                  </a:txBody>
                  <a:tcPr/>
                </a:tc>
              </a:tr>
              <a:tr h="370840">
                <a:tc>
                  <a:txBody>
                    <a:bodyPr/>
                    <a:lstStyle/>
                    <a:p>
                      <a:r>
                        <a:rPr lang="en-US" sz="1600" dirty="0" smtClean="0"/>
                        <a:t>Grand Piano</a:t>
                      </a:r>
                      <a:endParaRPr lang="en-US" sz="1600" dirty="0"/>
                    </a:p>
                  </a:txBody>
                  <a:tcPr/>
                </a:tc>
                <a:tc>
                  <a:txBody>
                    <a:bodyPr/>
                    <a:lstStyle/>
                    <a:p>
                      <a:r>
                        <a:rPr lang="en-US" dirty="0" smtClean="0"/>
                        <a:t>FM$150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endParaRPr lang="en-US" dirty="0" smtClean="0"/>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Beds/cars</a:t>
                      </a:r>
                      <a:endParaRPr lang="en-US" dirty="0"/>
                    </a:p>
                  </a:txBody>
                  <a:tcPr/>
                </a:tc>
                <a:tc>
                  <a:txBody>
                    <a:bodyPr/>
                    <a:lstStyle/>
                    <a:p>
                      <a:r>
                        <a:rPr lang="en-US" dirty="0" smtClean="0"/>
                        <a:t>FM$15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endParaRPr lang="en-US" dirty="0" smtClean="0"/>
                    </a:p>
                  </a:txBody>
                  <a:tcPr/>
                </a:tc>
              </a:tr>
              <a:tr h="370840">
                <a:tc>
                  <a:txBody>
                    <a:bodyPr/>
                    <a:lstStyle/>
                    <a:p>
                      <a:r>
                        <a:rPr lang="en-US" dirty="0" smtClean="0"/>
                        <a:t>Bus rides</a:t>
                      </a:r>
                      <a:endParaRPr lang="en-US" dirty="0"/>
                    </a:p>
                  </a:txBody>
                  <a:tcPr/>
                </a:tc>
                <a:tc>
                  <a:txBody>
                    <a:bodyPr/>
                    <a:lstStyle/>
                    <a:p>
                      <a:r>
                        <a:rPr lang="en-US" dirty="0" smtClean="0"/>
                        <a:t>FM$10</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FM$10</a:t>
                      </a:r>
                      <a:endParaRPr lang="en-US" dirty="0" smtClean="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60137173"/>
              </p:ext>
            </p:extLst>
          </p:nvPr>
        </p:nvGraphicFramePr>
        <p:xfrm>
          <a:off x="3200400" y="36576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r>
                        <a:rPr lang="en-US" dirty="0" smtClean="0"/>
                        <a:t>Change</a:t>
                      </a:r>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FM$120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FM$40</a:t>
                      </a:r>
                      <a:endParaRPr lang="en-US" dirty="0" smtClean="0"/>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endParaRPr lang="en-US" dirty="0" smtClean="0"/>
                    </a:p>
                  </a:txBody>
                  <a:tcPr/>
                </a:tc>
              </a:tr>
              <a:tr h="370840">
                <a:tc>
                  <a:txBody>
                    <a:bodyPr/>
                    <a:lstStyle/>
                    <a:p>
                      <a:r>
                        <a:rPr lang="en-US" dirty="0" smtClean="0"/>
                        <a:t>Beds/cars</a:t>
                      </a:r>
                      <a:endParaRPr lang="en-US" dirty="0"/>
                    </a:p>
                  </a:txBody>
                  <a:tcPr/>
                </a:tc>
                <a:tc>
                  <a:txBody>
                    <a:bodyPr/>
                    <a:lstStyle/>
                    <a:p>
                      <a:r>
                        <a:rPr lang="en-US" dirty="0" smtClean="0"/>
                        <a:t>FM$50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a:t>
                      </a:r>
                      <a:endParaRPr lang="en-US" dirty="0" smtClean="0"/>
                    </a:p>
                  </a:txBody>
                  <a:tcPr/>
                </a:tc>
              </a:tr>
              <a:tr h="370840">
                <a:tc>
                  <a:txBody>
                    <a:bodyPr/>
                    <a:lstStyle/>
                    <a:p>
                      <a:r>
                        <a:rPr lang="en-US" dirty="0" smtClean="0"/>
                        <a:t>Bus rides</a:t>
                      </a:r>
                      <a:endParaRPr lang="en-US" dirty="0"/>
                    </a:p>
                  </a:txBody>
                  <a:tcPr/>
                </a:tc>
                <a:tc>
                  <a:txBody>
                    <a:bodyPr/>
                    <a:lstStyle/>
                    <a:p>
                      <a:r>
                        <a:rPr lang="en-US" dirty="0" smtClean="0"/>
                        <a:t>FM$10</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FM$50</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Round 3 – How to produce?</a:t>
            </a:r>
          </a:p>
        </p:txBody>
      </p:sp>
      <p:sp>
        <p:nvSpPr>
          <p:cNvPr id="3" name="TextBox 2"/>
          <p:cNvSpPr txBox="1"/>
          <p:nvPr/>
        </p:nvSpPr>
        <p:spPr>
          <a:xfrm>
            <a:off x="0" y="1676400"/>
            <a:ext cx="2819400" cy="3693319"/>
          </a:xfrm>
          <a:prstGeom prst="rect">
            <a:avLst/>
          </a:prstGeom>
          <a:noFill/>
        </p:spPr>
        <p:txBody>
          <a:bodyPr wrap="square" rtlCol="0">
            <a:spAutoFit/>
          </a:bodyPr>
          <a:lstStyle/>
          <a:p>
            <a:r>
              <a:rPr lang="en-US" b="1" dirty="0" err="1" smtClean="0"/>
              <a:t>Commandtopia</a:t>
            </a:r>
            <a:endParaRPr lang="en-US" b="1" dirty="0" smtClean="0"/>
          </a:p>
          <a:p>
            <a:endParaRPr lang="en-US" b="1" dirty="0"/>
          </a:p>
          <a:p>
            <a:r>
              <a:rPr lang="en-US" b="1" dirty="0" smtClean="0"/>
              <a:t>Just Produce However!!!</a:t>
            </a:r>
          </a:p>
          <a:p>
            <a:r>
              <a:rPr lang="en-US" b="1" dirty="0" smtClean="0"/>
              <a:t>Meet the plan by all means!! You are a loyal </a:t>
            </a:r>
            <a:r>
              <a:rPr lang="en-US" b="1" dirty="0" err="1" smtClean="0"/>
              <a:t>commandtopia</a:t>
            </a:r>
            <a:r>
              <a:rPr lang="en-US" b="1" dirty="0" smtClean="0"/>
              <a:t> worker- Life is becoming better…life is becoming more joyous comrade!!</a:t>
            </a:r>
          </a:p>
          <a:p>
            <a:endParaRPr lang="en-US" b="1" dirty="0"/>
          </a:p>
          <a:p>
            <a:endParaRPr lang="en-US" b="1" dirty="0" smtClean="0"/>
          </a:p>
          <a:p>
            <a:endParaRPr lang="en-US" dirty="0" smtClean="0"/>
          </a:p>
          <a:p>
            <a:endParaRPr lang="en-US" dirty="0"/>
          </a:p>
        </p:txBody>
      </p:sp>
      <p:sp>
        <p:nvSpPr>
          <p:cNvPr id="4" name="TextBox 3"/>
          <p:cNvSpPr txBox="1"/>
          <p:nvPr/>
        </p:nvSpPr>
        <p:spPr>
          <a:xfrm>
            <a:off x="3200400" y="1219200"/>
            <a:ext cx="2819400" cy="3139321"/>
          </a:xfrm>
          <a:prstGeom prst="rect">
            <a:avLst/>
          </a:prstGeom>
          <a:noFill/>
        </p:spPr>
        <p:txBody>
          <a:bodyPr wrap="square" rtlCol="0">
            <a:spAutoFit/>
          </a:bodyPr>
          <a:lstStyle/>
          <a:p>
            <a:r>
              <a:rPr lang="en-US" b="1" dirty="0" err="1" smtClean="0"/>
              <a:t>Mixtopia</a:t>
            </a:r>
            <a:endParaRPr lang="en-US" b="1" dirty="0"/>
          </a:p>
          <a:p>
            <a:endParaRPr lang="en-US" b="1" dirty="0" smtClean="0"/>
          </a:p>
          <a:p>
            <a:r>
              <a:rPr lang="en-US" b="1" dirty="0" smtClean="0"/>
              <a:t>Start with the 2 buses and 1 balloon </a:t>
            </a:r>
          </a:p>
          <a:p>
            <a:r>
              <a:rPr lang="en-US" b="1" dirty="0" smtClean="0"/>
              <a:t>For every perfectly colored and precise piece triple the price below</a:t>
            </a:r>
          </a:p>
          <a:p>
            <a:endParaRPr lang="en-US" b="1" dirty="0"/>
          </a:p>
          <a:p>
            <a:endParaRPr lang="en-US" b="1" dirty="0" smtClean="0"/>
          </a:p>
          <a:p>
            <a:endParaRPr lang="en-US" dirty="0" smtClean="0"/>
          </a:p>
          <a:p>
            <a:endParaRPr lang="en-US" dirty="0"/>
          </a:p>
        </p:txBody>
      </p:sp>
      <p:sp>
        <p:nvSpPr>
          <p:cNvPr id="5" name="TextBox 4"/>
          <p:cNvSpPr txBox="1"/>
          <p:nvPr/>
        </p:nvSpPr>
        <p:spPr>
          <a:xfrm>
            <a:off x="6324600" y="1447800"/>
            <a:ext cx="2819400" cy="1477328"/>
          </a:xfrm>
          <a:prstGeom prst="rect">
            <a:avLst/>
          </a:prstGeom>
          <a:noFill/>
        </p:spPr>
        <p:txBody>
          <a:bodyPr wrap="square" rtlCol="0">
            <a:spAutoFit/>
          </a:bodyPr>
          <a:lstStyle/>
          <a:p>
            <a:r>
              <a:rPr lang="en-US" b="1" dirty="0" err="1" smtClean="0"/>
              <a:t>Freemarketopia</a:t>
            </a:r>
            <a:endParaRPr lang="en-US" b="1" dirty="0" smtClean="0"/>
          </a:p>
          <a:p>
            <a:endParaRPr lang="en-US" b="1" dirty="0"/>
          </a:p>
          <a:p>
            <a:r>
              <a:rPr lang="en-US" b="1" dirty="0" smtClean="0"/>
              <a:t>For every perfectly colored and precise piece quadruple the price below</a:t>
            </a:r>
          </a:p>
        </p:txBody>
      </p:sp>
      <p:graphicFrame>
        <p:nvGraphicFramePr>
          <p:cNvPr id="6" name="Table 5"/>
          <p:cNvGraphicFramePr>
            <a:graphicFrameLocks noGrp="1"/>
          </p:cNvGraphicFramePr>
          <p:nvPr/>
        </p:nvGraphicFramePr>
        <p:xfrm>
          <a:off x="228600" y="4343400"/>
          <a:ext cx="1981200" cy="2316480"/>
        </p:xfrm>
        <a:graphic>
          <a:graphicData uri="http://schemas.openxmlformats.org/drawingml/2006/table">
            <a:tbl>
              <a:tblPr firstRow="1" bandRow="1">
                <a:tableStyleId>{5C22544A-7EE6-4342-B048-85BDC9FD1C3A}</a:tableStyleId>
              </a:tblPr>
              <a:tblGrid>
                <a:gridCol w="990600"/>
                <a:gridCol w="990600"/>
              </a:tblGrid>
              <a:tr h="419100">
                <a:tc>
                  <a:txBody>
                    <a:bodyPr/>
                    <a:lstStyle/>
                    <a:p>
                      <a:endParaRPr lang="en-US" dirty="0"/>
                    </a:p>
                  </a:txBody>
                  <a:tcPr/>
                </a:tc>
                <a:tc>
                  <a:txBody>
                    <a:bodyPr/>
                    <a:lstStyle/>
                    <a:p>
                      <a:endParaRPr lang="en-US" dirty="0"/>
                    </a:p>
                  </a:txBody>
                  <a:tcPr/>
                </a:tc>
              </a:tr>
              <a:tr h="419100">
                <a:tc>
                  <a:txBody>
                    <a:bodyPr/>
                    <a:lstStyle/>
                    <a:p>
                      <a:r>
                        <a:rPr lang="en-US" dirty="0" smtClean="0"/>
                        <a:t>Planes </a:t>
                      </a:r>
                      <a:endParaRPr lang="en-US" dirty="0"/>
                    </a:p>
                  </a:txBody>
                  <a:tcPr/>
                </a:tc>
                <a:tc>
                  <a:txBody>
                    <a:bodyPr/>
                    <a:lstStyle/>
                    <a:p>
                      <a:r>
                        <a:rPr lang="en-US" dirty="0" smtClean="0"/>
                        <a:t>5</a:t>
                      </a:r>
                      <a:endParaRPr lang="en-US" dirty="0"/>
                    </a:p>
                  </a:txBody>
                  <a:tcPr/>
                </a:tc>
              </a:tr>
              <a:tr h="419100">
                <a:tc>
                  <a:txBody>
                    <a:bodyPr/>
                    <a:lstStyle/>
                    <a:p>
                      <a:r>
                        <a:rPr lang="en-US" dirty="0" smtClean="0"/>
                        <a:t>Balloons</a:t>
                      </a:r>
                      <a:endParaRPr lang="en-US" dirty="0"/>
                    </a:p>
                  </a:txBody>
                  <a:tcPr/>
                </a:tc>
                <a:tc>
                  <a:txBody>
                    <a:bodyPr/>
                    <a:lstStyle/>
                    <a:p>
                      <a:r>
                        <a:rPr lang="en-US" dirty="0" smtClean="0"/>
                        <a:t>2</a:t>
                      </a:r>
                      <a:endParaRPr lang="en-US" dirty="0"/>
                    </a:p>
                  </a:txBody>
                  <a:tcPr/>
                </a:tc>
              </a:tr>
              <a:tr h="419100">
                <a:tc>
                  <a:txBody>
                    <a:bodyPr/>
                    <a:lstStyle/>
                    <a:p>
                      <a:r>
                        <a:rPr lang="en-US" dirty="0" smtClean="0"/>
                        <a:t>Cars</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2</a:t>
                      </a:r>
                    </a:p>
                  </a:txBody>
                  <a:tcPr>
                    <a:lnB w="12700" cap="flat" cmpd="sng" algn="ctr">
                      <a:solidFill>
                        <a:schemeClr val="tx1"/>
                      </a:solidFill>
                      <a:prstDash val="solid"/>
                      <a:round/>
                      <a:headEnd type="none" w="med" len="med"/>
                      <a:tailEnd type="none" w="med" len="med"/>
                    </a:lnB>
                  </a:tcPr>
                </a:tc>
              </a:tr>
              <a:tr h="457200">
                <a:tc>
                  <a:txBody>
                    <a:bodyPr/>
                    <a:lstStyle/>
                    <a:p>
                      <a:r>
                        <a:rPr lang="en-US" dirty="0" smtClean="0"/>
                        <a:t>Ice cream </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nvGraphicFramePr>
        <p:xfrm>
          <a:off x="6324600" y="35052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p>
                  </a:txBody>
                  <a:tcPr/>
                </a:tc>
              </a:tr>
              <a:tr h="370840">
                <a:tc>
                  <a:txBody>
                    <a:bodyPr/>
                    <a:lstStyle/>
                    <a:p>
                      <a:r>
                        <a:rPr lang="en-US" dirty="0" smtClean="0"/>
                        <a:t>Beds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a:t>
                      </a:r>
                    </a:p>
                  </a:txBody>
                  <a:tcPr/>
                </a:tc>
              </a:tr>
            </a:tbl>
          </a:graphicData>
        </a:graphic>
      </p:graphicFrame>
      <p:graphicFrame>
        <p:nvGraphicFramePr>
          <p:cNvPr id="8" name="Table 7"/>
          <p:cNvGraphicFramePr>
            <a:graphicFrameLocks noGrp="1"/>
          </p:cNvGraphicFramePr>
          <p:nvPr/>
        </p:nvGraphicFramePr>
        <p:xfrm>
          <a:off x="3200400" y="36576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endParaRPr lang="en-US" dirty="0"/>
                    </a:p>
                  </a:txBody>
                  <a:tcPr/>
                </a:tc>
                <a:tc>
                  <a:txBody>
                    <a:bodyPr/>
                    <a:lstStyle/>
                    <a:p>
                      <a:endParaRPr lang="en-US" dirty="0"/>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p>
                  </a:txBody>
                  <a:tcPr/>
                </a:tc>
              </a:tr>
              <a:tr h="370840">
                <a:tc>
                  <a:txBody>
                    <a:bodyPr/>
                    <a:lstStyle/>
                    <a:p>
                      <a:r>
                        <a:rPr lang="en-US" dirty="0" smtClean="0"/>
                        <a:t>Beds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FM$5</a:t>
                      </a: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Round 3 – For whom to produce?</a:t>
            </a:r>
          </a:p>
        </p:txBody>
      </p:sp>
      <p:sp>
        <p:nvSpPr>
          <p:cNvPr id="3" name="TextBox 2"/>
          <p:cNvSpPr txBox="1"/>
          <p:nvPr/>
        </p:nvSpPr>
        <p:spPr>
          <a:xfrm>
            <a:off x="0" y="914400"/>
            <a:ext cx="3048000" cy="5632311"/>
          </a:xfrm>
          <a:prstGeom prst="rect">
            <a:avLst/>
          </a:prstGeom>
          <a:noFill/>
        </p:spPr>
        <p:txBody>
          <a:bodyPr wrap="square" rtlCol="0">
            <a:spAutoFit/>
          </a:bodyPr>
          <a:lstStyle/>
          <a:p>
            <a:r>
              <a:rPr lang="en-US" b="1" dirty="0" err="1" smtClean="0"/>
              <a:t>Commandtopia</a:t>
            </a:r>
            <a:endParaRPr lang="en-US" b="1" dirty="0" smtClean="0"/>
          </a:p>
          <a:p>
            <a:endParaRPr lang="en-US" b="1" dirty="0"/>
          </a:p>
          <a:p>
            <a:r>
              <a:rPr lang="en-US" b="1" dirty="0" smtClean="0"/>
              <a:t>Planes and balloons are public property owned and operated by the state for the people</a:t>
            </a:r>
          </a:p>
          <a:p>
            <a:endParaRPr lang="en-US" b="1" dirty="0"/>
          </a:p>
          <a:p>
            <a:r>
              <a:rPr lang="en-US" b="1" dirty="0" smtClean="0"/>
              <a:t>Our consumer goods (cars and ice cream) are distributed on the principle “each according to his ability, each according  to his need!” In other words you get proportionately the consumer goods for the size of your family! Work it out!! </a:t>
            </a:r>
          </a:p>
          <a:p>
            <a:endParaRPr lang="en-US" b="1" dirty="0"/>
          </a:p>
          <a:p>
            <a:endParaRPr lang="en-US" b="1" dirty="0" smtClean="0"/>
          </a:p>
          <a:p>
            <a:endParaRPr lang="en-US" dirty="0" smtClean="0"/>
          </a:p>
          <a:p>
            <a:endParaRPr lang="en-US" dirty="0"/>
          </a:p>
        </p:txBody>
      </p:sp>
      <p:sp>
        <p:nvSpPr>
          <p:cNvPr id="4" name="TextBox 3"/>
          <p:cNvSpPr txBox="1"/>
          <p:nvPr/>
        </p:nvSpPr>
        <p:spPr>
          <a:xfrm>
            <a:off x="3200400" y="990600"/>
            <a:ext cx="2819400" cy="3139321"/>
          </a:xfrm>
          <a:prstGeom prst="rect">
            <a:avLst/>
          </a:prstGeom>
          <a:noFill/>
        </p:spPr>
        <p:txBody>
          <a:bodyPr wrap="square" rtlCol="0">
            <a:spAutoFit/>
          </a:bodyPr>
          <a:lstStyle/>
          <a:p>
            <a:r>
              <a:rPr lang="en-US" b="1" dirty="0" err="1" smtClean="0"/>
              <a:t>Mixtopia</a:t>
            </a:r>
            <a:endParaRPr lang="en-US" b="1" dirty="0"/>
          </a:p>
          <a:p>
            <a:endParaRPr lang="en-US" b="1" dirty="0" smtClean="0"/>
          </a:p>
          <a:p>
            <a:r>
              <a:rPr lang="en-US" b="1" dirty="0" smtClean="0"/>
              <a:t>The buses and balloons are public services. Though to pay for these you will need to pay 50% tax to the government, though you can trade what’s left over.</a:t>
            </a:r>
            <a:endParaRPr lang="en-US" b="1" dirty="0"/>
          </a:p>
          <a:p>
            <a:endParaRPr lang="en-US" b="1" dirty="0" smtClean="0"/>
          </a:p>
          <a:p>
            <a:endParaRPr lang="en-US" dirty="0" smtClean="0"/>
          </a:p>
          <a:p>
            <a:endParaRPr lang="en-US" dirty="0"/>
          </a:p>
        </p:txBody>
      </p:sp>
      <p:sp>
        <p:nvSpPr>
          <p:cNvPr id="5" name="TextBox 4"/>
          <p:cNvSpPr txBox="1"/>
          <p:nvPr/>
        </p:nvSpPr>
        <p:spPr>
          <a:xfrm>
            <a:off x="6324600" y="1447800"/>
            <a:ext cx="2819400" cy="2031325"/>
          </a:xfrm>
          <a:prstGeom prst="rect">
            <a:avLst/>
          </a:prstGeom>
          <a:noFill/>
        </p:spPr>
        <p:txBody>
          <a:bodyPr wrap="square" rtlCol="0">
            <a:spAutoFit/>
          </a:bodyPr>
          <a:lstStyle/>
          <a:p>
            <a:r>
              <a:rPr lang="en-US" b="1" dirty="0" err="1" smtClean="0"/>
              <a:t>Freemarketopia</a:t>
            </a:r>
            <a:endParaRPr lang="en-US" b="1" dirty="0" smtClean="0"/>
          </a:p>
          <a:p>
            <a:endParaRPr lang="en-US" b="1" dirty="0"/>
          </a:p>
          <a:p>
            <a:r>
              <a:rPr lang="en-US" b="1" dirty="0" smtClean="0"/>
              <a:t>For every perfectly colored and precise piece triple the price below – You keep all your money and you can trade in your group</a:t>
            </a:r>
          </a:p>
        </p:txBody>
      </p:sp>
      <p:graphicFrame>
        <p:nvGraphicFramePr>
          <p:cNvPr id="6" name="Table 5"/>
          <p:cNvGraphicFramePr>
            <a:graphicFrameLocks noGrp="1"/>
          </p:cNvGraphicFramePr>
          <p:nvPr/>
        </p:nvGraphicFramePr>
        <p:xfrm>
          <a:off x="762000" y="5410200"/>
          <a:ext cx="2209800" cy="1676400"/>
        </p:xfrm>
        <a:graphic>
          <a:graphicData uri="http://schemas.openxmlformats.org/drawingml/2006/table">
            <a:tbl>
              <a:tblPr firstRow="1" bandRow="1">
                <a:tableStyleId>{5C22544A-7EE6-4342-B048-85BDC9FD1C3A}</a:tableStyleId>
              </a:tblPr>
              <a:tblGrid>
                <a:gridCol w="1104900"/>
                <a:gridCol w="1104900"/>
              </a:tblGrid>
              <a:tr h="419100">
                <a:tc>
                  <a:txBody>
                    <a:bodyPr/>
                    <a:lstStyle/>
                    <a:p>
                      <a:r>
                        <a:rPr lang="en-US" dirty="0" smtClean="0"/>
                        <a:t>Ice</a:t>
                      </a:r>
                      <a:r>
                        <a:rPr lang="en-US" baseline="0" dirty="0" smtClean="0"/>
                        <a:t> cream</a:t>
                      </a:r>
                      <a:endParaRPr lang="en-US" dirty="0"/>
                    </a:p>
                  </a:txBody>
                  <a:tcPr/>
                </a:tc>
                <a:tc>
                  <a:txBody>
                    <a:bodyPr/>
                    <a:lstStyle/>
                    <a:p>
                      <a:endParaRPr lang="en-US" dirty="0"/>
                    </a:p>
                  </a:txBody>
                  <a:tcPr/>
                </a:tc>
              </a:tr>
              <a:tr h="419100">
                <a:tc>
                  <a:txBody>
                    <a:bodyPr/>
                    <a:lstStyle/>
                    <a:p>
                      <a:r>
                        <a:rPr lang="en-US" dirty="0" smtClean="0"/>
                        <a:t>Planes </a:t>
                      </a:r>
                      <a:endParaRPr lang="en-US" dirty="0"/>
                    </a:p>
                  </a:txBody>
                  <a:tcPr/>
                </a:tc>
                <a:tc>
                  <a:txBody>
                    <a:bodyPr/>
                    <a:lstStyle/>
                    <a:p>
                      <a:r>
                        <a:rPr lang="en-US" dirty="0" smtClean="0"/>
                        <a:t>5</a:t>
                      </a:r>
                      <a:endParaRPr lang="en-US" dirty="0"/>
                    </a:p>
                  </a:txBody>
                  <a:tcPr/>
                </a:tc>
              </a:tr>
              <a:tr h="419100">
                <a:tc>
                  <a:txBody>
                    <a:bodyPr/>
                    <a:lstStyle/>
                    <a:p>
                      <a:r>
                        <a:rPr lang="en-US" dirty="0" smtClean="0"/>
                        <a:t>Balloons</a:t>
                      </a:r>
                      <a:endParaRPr lang="en-US" dirty="0"/>
                    </a:p>
                  </a:txBody>
                  <a:tcPr/>
                </a:tc>
                <a:tc>
                  <a:txBody>
                    <a:bodyPr/>
                    <a:lstStyle/>
                    <a:p>
                      <a:r>
                        <a:rPr lang="en-US" dirty="0" smtClean="0"/>
                        <a:t>2</a:t>
                      </a:r>
                      <a:endParaRPr lang="en-US" dirty="0"/>
                    </a:p>
                  </a:txBody>
                  <a:tcPr/>
                </a:tc>
              </a:tr>
              <a:tr h="419100">
                <a:tc>
                  <a:txBody>
                    <a:bodyPr/>
                    <a:lstStyle/>
                    <a:p>
                      <a:r>
                        <a:rPr lang="en-US" dirty="0" smtClean="0"/>
                        <a:t>Cars</a:t>
                      </a:r>
                      <a:endParaRPr lang="en-US" dirty="0"/>
                    </a:p>
                  </a:txBody>
                  <a:tcPr/>
                </a:tc>
                <a:tc>
                  <a:txBody>
                    <a:bodyPr/>
                    <a:lstStyle/>
                    <a:p>
                      <a:r>
                        <a:rPr lang="en-US" dirty="0" smtClean="0"/>
                        <a:t>2</a:t>
                      </a:r>
                      <a:endParaRPr lang="en-US" dirty="0"/>
                    </a:p>
                  </a:txBody>
                  <a:tcPr/>
                </a:tc>
              </a:tr>
            </a:tbl>
          </a:graphicData>
        </a:graphic>
      </p:graphicFrame>
      <p:graphicFrame>
        <p:nvGraphicFramePr>
          <p:cNvPr id="7" name="Table 6"/>
          <p:cNvGraphicFramePr>
            <a:graphicFrameLocks noGrp="1"/>
          </p:cNvGraphicFramePr>
          <p:nvPr/>
        </p:nvGraphicFramePr>
        <p:xfrm>
          <a:off x="6324600" y="35052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p>
                  </a:txBody>
                  <a:tcPr/>
                </a:tc>
              </a:tr>
              <a:tr h="370840">
                <a:tc>
                  <a:txBody>
                    <a:bodyPr/>
                    <a:lstStyle/>
                    <a:p>
                      <a:r>
                        <a:rPr lang="en-US" dirty="0" smtClean="0"/>
                        <a:t>Beds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a:t>
                      </a:r>
                    </a:p>
                  </a:txBody>
                  <a:tcPr/>
                </a:tc>
              </a:tr>
            </a:tbl>
          </a:graphicData>
        </a:graphic>
      </p:graphicFrame>
      <p:graphicFrame>
        <p:nvGraphicFramePr>
          <p:cNvPr id="8" name="Table 7"/>
          <p:cNvGraphicFramePr>
            <a:graphicFrameLocks noGrp="1"/>
          </p:cNvGraphicFramePr>
          <p:nvPr/>
        </p:nvGraphicFramePr>
        <p:xfrm>
          <a:off x="3200400" y="36576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p>
                  </a:txBody>
                  <a:tcPr/>
                </a:tc>
              </a:tr>
              <a:tr h="370840">
                <a:tc>
                  <a:txBody>
                    <a:bodyPr/>
                    <a:lstStyle/>
                    <a:p>
                      <a:r>
                        <a:rPr lang="en-US" dirty="0" smtClean="0"/>
                        <a:t>Beds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FM$5</a:t>
                      </a: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4985143"/>
              </p:ext>
            </p:extLst>
          </p:nvPr>
        </p:nvGraphicFramePr>
        <p:xfrm>
          <a:off x="228600" y="152400"/>
          <a:ext cx="8686800" cy="6476999"/>
        </p:xfrm>
        <a:graphic>
          <a:graphicData uri="http://schemas.openxmlformats.org/drawingml/2006/table">
            <a:tbl>
              <a:tblPr firstRow="1" bandRow="1">
                <a:tableStyleId>{5C22544A-7EE6-4342-B048-85BDC9FD1C3A}</a:tableStyleId>
              </a:tblPr>
              <a:tblGrid>
                <a:gridCol w="2171700"/>
                <a:gridCol w="2171700"/>
                <a:gridCol w="2171700"/>
                <a:gridCol w="2171700"/>
              </a:tblGrid>
              <a:tr h="1370495">
                <a:tc>
                  <a:txBody>
                    <a:bodyPr/>
                    <a:lstStyle/>
                    <a:p>
                      <a:endParaRPr lang="en-US" dirty="0"/>
                    </a:p>
                  </a:txBody>
                  <a:tcPr/>
                </a:tc>
                <a:tc>
                  <a:txBody>
                    <a:bodyPr/>
                    <a:lstStyle/>
                    <a:p>
                      <a:r>
                        <a:rPr lang="en-US" dirty="0" smtClean="0"/>
                        <a:t>How</a:t>
                      </a:r>
                      <a:r>
                        <a:rPr lang="en-US" baseline="0" dirty="0" smtClean="0"/>
                        <a:t> does work?</a:t>
                      </a:r>
                      <a:endParaRPr lang="en-US" dirty="0"/>
                    </a:p>
                  </a:txBody>
                  <a:tcPr/>
                </a:tc>
                <a:tc>
                  <a:txBody>
                    <a:bodyPr/>
                    <a:lstStyle/>
                    <a:p>
                      <a:r>
                        <a:rPr lang="en-US" dirty="0" smtClean="0"/>
                        <a:t>Pros?</a:t>
                      </a:r>
                      <a:endParaRPr lang="en-US" dirty="0"/>
                    </a:p>
                  </a:txBody>
                  <a:tcPr/>
                </a:tc>
                <a:tc>
                  <a:txBody>
                    <a:bodyPr/>
                    <a:lstStyle/>
                    <a:p>
                      <a:r>
                        <a:rPr lang="en-US" dirty="0" smtClean="0"/>
                        <a:t>Cons?</a:t>
                      </a:r>
                      <a:endParaRPr lang="en-US" dirty="0"/>
                    </a:p>
                  </a:txBody>
                  <a:tcPr/>
                </a:tc>
              </a:tr>
              <a:tr h="1370495">
                <a:tc>
                  <a:txBody>
                    <a:bodyPr/>
                    <a:lstStyle/>
                    <a:p>
                      <a:r>
                        <a:rPr lang="en-US" dirty="0" smtClean="0"/>
                        <a:t>Free market</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70495">
                <a:tc>
                  <a:txBody>
                    <a:bodyPr/>
                    <a:lstStyle/>
                    <a:p>
                      <a:r>
                        <a:rPr lang="en-US" dirty="0" smtClean="0"/>
                        <a:t>Mixed economy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365514">
                <a:tc>
                  <a:txBody>
                    <a:bodyPr/>
                    <a:lstStyle/>
                    <a:p>
                      <a:r>
                        <a:rPr lang="en-US" dirty="0" smtClean="0"/>
                        <a:t>Command</a:t>
                      </a:r>
                      <a:r>
                        <a:rPr lang="en-US" baseline="0" dirty="0" smtClean="0"/>
                        <a:t> economy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Catalogue</a:t>
            </a:r>
            <a:endParaRPr lang="en-US" dirty="0"/>
          </a:p>
        </p:txBody>
      </p:sp>
      <p:sp>
        <p:nvSpPr>
          <p:cNvPr id="3" name="Content Placeholder 2"/>
          <p:cNvSpPr>
            <a:spLocks noGrp="1"/>
          </p:cNvSpPr>
          <p:nvPr>
            <p:ph idx="1"/>
          </p:nvPr>
        </p:nvSpPr>
        <p:spPr/>
        <p:txBody>
          <a:bodyPr/>
          <a:lstStyle/>
          <a:p>
            <a:pPr>
              <a:buNone/>
            </a:pPr>
            <a:r>
              <a:rPr lang="en-US" dirty="0" smtClean="0"/>
              <a:t>This contains the designs for a variety of private and public sector goods and services</a:t>
            </a:r>
          </a:p>
          <a:p>
            <a:pPr>
              <a:buNone/>
            </a:pPr>
            <a:endParaRPr lang="en-US" dirty="0"/>
          </a:p>
          <a:p>
            <a:pPr>
              <a:buNone/>
            </a:pPr>
            <a:endParaRPr lang="en-US" dirty="0"/>
          </a:p>
        </p:txBody>
      </p:sp>
      <p:pic>
        <p:nvPicPr>
          <p:cNvPr id="45058" name="Picture 2" descr="http://ts2.mm.bing.net/th?id=H.4926921337079913&amp;pid=1.7"/>
          <p:cNvPicPr>
            <a:picLocks noChangeAspect="1" noChangeArrowheads="1"/>
          </p:cNvPicPr>
          <p:nvPr/>
        </p:nvPicPr>
        <p:blipFill>
          <a:blip r:embed="rId2" cstate="print"/>
          <a:srcRect/>
          <a:stretch>
            <a:fillRect/>
          </a:stretch>
        </p:blipFill>
        <p:spPr bwMode="auto">
          <a:xfrm>
            <a:off x="1600200" y="2895600"/>
            <a:ext cx="6259286" cy="3505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Rewards…</a:t>
            </a:r>
            <a:endParaRPr lang="en-US" dirty="0"/>
          </a:p>
        </p:txBody>
      </p:sp>
      <p:sp>
        <p:nvSpPr>
          <p:cNvPr id="3" name="Content Placeholder 2"/>
          <p:cNvSpPr>
            <a:spLocks noGrp="1"/>
          </p:cNvSpPr>
          <p:nvPr>
            <p:ph idx="1"/>
          </p:nvPr>
        </p:nvSpPr>
        <p:spPr/>
        <p:txBody>
          <a:bodyPr/>
          <a:lstStyle/>
          <a:p>
            <a:pPr>
              <a:buNone/>
            </a:pPr>
            <a:r>
              <a:rPr lang="en-US" dirty="0" err="1" smtClean="0"/>
              <a:t>Commandtopia</a:t>
            </a:r>
            <a:r>
              <a:rPr lang="en-US" dirty="0" smtClean="0"/>
              <a:t> – You start off with a prize for every member of </a:t>
            </a:r>
            <a:r>
              <a:rPr lang="en-US" dirty="0" err="1" smtClean="0"/>
              <a:t>commandtopia</a:t>
            </a:r>
            <a:r>
              <a:rPr lang="en-US" dirty="0"/>
              <a:t> </a:t>
            </a:r>
            <a:r>
              <a:rPr lang="en-US" dirty="0" smtClean="0"/>
              <a:t>– every time you fail to meet a plan you lose one!</a:t>
            </a:r>
          </a:p>
          <a:p>
            <a:pPr>
              <a:buNone/>
            </a:pPr>
            <a:r>
              <a:rPr lang="en-US" dirty="0" err="1" smtClean="0"/>
              <a:t>Mixtopia</a:t>
            </a:r>
            <a:r>
              <a:rPr lang="en-US" dirty="0" smtClean="0"/>
              <a:t> – You will receive a prize for $200 at the end of year 3 </a:t>
            </a:r>
          </a:p>
          <a:p>
            <a:pPr>
              <a:buNone/>
            </a:pPr>
            <a:r>
              <a:rPr lang="en-US" dirty="0" err="1" smtClean="0"/>
              <a:t>Freemarketopia</a:t>
            </a:r>
            <a:r>
              <a:rPr lang="en-US" dirty="0" smtClean="0"/>
              <a:t> – You will receive a prize for $200 at the end of year3 </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8125" t="19792" r="29688" b="10417"/>
          <a:stretch>
            <a:fillRect/>
          </a:stretch>
        </p:blipFill>
        <p:spPr bwMode="auto">
          <a:xfrm>
            <a:off x="228600" y="1447800"/>
            <a:ext cx="4114800" cy="5105400"/>
          </a:xfrm>
          <a:prstGeom prst="rect">
            <a:avLst/>
          </a:prstGeom>
          <a:noFill/>
          <a:ln w="9525">
            <a:noFill/>
            <a:miter lim="800000"/>
            <a:headEnd/>
            <a:tailEnd/>
          </a:ln>
        </p:spPr>
      </p:pic>
      <p:sp>
        <p:nvSpPr>
          <p:cNvPr id="3" name="TextBox 2"/>
          <p:cNvSpPr txBox="1"/>
          <p:nvPr/>
        </p:nvSpPr>
        <p:spPr>
          <a:xfrm>
            <a:off x="304800" y="304800"/>
            <a:ext cx="3810000" cy="369332"/>
          </a:xfrm>
          <a:prstGeom prst="rect">
            <a:avLst/>
          </a:prstGeom>
          <a:noFill/>
        </p:spPr>
        <p:txBody>
          <a:bodyPr wrap="square" rtlCol="0">
            <a:spAutoFit/>
          </a:bodyPr>
          <a:lstStyle/>
          <a:p>
            <a:r>
              <a:rPr lang="en-US" dirty="0" smtClean="0"/>
              <a:t>Consumer Goods</a:t>
            </a:r>
            <a:endParaRPr lang="en-US" dirty="0"/>
          </a:p>
        </p:txBody>
      </p:sp>
      <p:pic>
        <p:nvPicPr>
          <p:cNvPr id="1030" name="Picture 6"/>
          <p:cNvPicPr>
            <a:picLocks noChangeAspect="1" noChangeArrowheads="1"/>
          </p:cNvPicPr>
          <p:nvPr/>
        </p:nvPicPr>
        <p:blipFill>
          <a:blip r:embed="rId3" cstate="print"/>
          <a:srcRect l="28125" t="19792" r="30469" b="10417"/>
          <a:stretch>
            <a:fillRect/>
          </a:stretch>
        </p:blipFill>
        <p:spPr bwMode="auto">
          <a:xfrm>
            <a:off x="4800600" y="1524000"/>
            <a:ext cx="4038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3810000" cy="369332"/>
          </a:xfrm>
          <a:prstGeom prst="rect">
            <a:avLst/>
          </a:prstGeom>
          <a:noFill/>
        </p:spPr>
        <p:txBody>
          <a:bodyPr wrap="square" rtlCol="0">
            <a:spAutoFit/>
          </a:bodyPr>
          <a:lstStyle/>
          <a:p>
            <a:r>
              <a:rPr lang="en-US" dirty="0" smtClean="0"/>
              <a:t>Consumer Goods</a:t>
            </a:r>
            <a:endParaRPr lang="en-US" dirty="0"/>
          </a:p>
        </p:txBody>
      </p:sp>
      <p:pic>
        <p:nvPicPr>
          <p:cNvPr id="4" name="Picture 5"/>
          <p:cNvPicPr>
            <a:picLocks noChangeAspect="1" noChangeArrowheads="1"/>
          </p:cNvPicPr>
          <p:nvPr/>
        </p:nvPicPr>
        <p:blipFill>
          <a:blip r:embed="rId2" cstate="print"/>
          <a:srcRect l="35937" t="25000" r="36719" b="20833"/>
          <a:stretch>
            <a:fillRect/>
          </a:stretch>
        </p:blipFill>
        <p:spPr bwMode="auto">
          <a:xfrm>
            <a:off x="152400" y="838200"/>
            <a:ext cx="2971800" cy="4415246"/>
          </a:xfrm>
          <a:prstGeom prst="rect">
            <a:avLst/>
          </a:prstGeom>
          <a:noFill/>
          <a:ln w="9525">
            <a:noFill/>
            <a:miter lim="800000"/>
            <a:headEnd/>
            <a:tailEnd/>
          </a:ln>
        </p:spPr>
      </p:pic>
      <p:pic>
        <p:nvPicPr>
          <p:cNvPr id="29698" name="Picture 2"/>
          <p:cNvPicPr>
            <a:picLocks noChangeAspect="1" noChangeArrowheads="1"/>
          </p:cNvPicPr>
          <p:nvPr/>
        </p:nvPicPr>
        <p:blipFill>
          <a:blip r:embed="rId3" cstate="print"/>
          <a:srcRect l="35156" t="23958" r="36719" b="18750"/>
          <a:stretch>
            <a:fillRect/>
          </a:stretch>
        </p:blipFill>
        <p:spPr bwMode="auto">
          <a:xfrm>
            <a:off x="3124200" y="380999"/>
            <a:ext cx="3352800" cy="5122333"/>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l="35156" t="23958" r="37500" b="29167"/>
          <a:stretch>
            <a:fillRect/>
          </a:stretch>
        </p:blipFill>
        <p:spPr bwMode="auto">
          <a:xfrm>
            <a:off x="6477000" y="304800"/>
            <a:ext cx="2667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3810000" cy="369332"/>
          </a:xfrm>
          <a:prstGeom prst="rect">
            <a:avLst/>
          </a:prstGeom>
          <a:noFill/>
        </p:spPr>
        <p:txBody>
          <a:bodyPr wrap="square" rtlCol="0">
            <a:spAutoFit/>
          </a:bodyPr>
          <a:lstStyle/>
          <a:p>
            <a:r>
              <a:rPr lang="en-US" dirty="0" smtClean="0"/>
              <a:t>Consumer Goods</a:t>
            </a:r>
            <a:endParaRPr lang="en-US" dirty="0"/>
          </a:p>
        </p:txBody>
      </p:sp>
      <p:pic>
        <p:nvPicPr>
          <p:cNvPr id="30722" name="Picture 2"/>
          <p:cNvPicPr>
            <a:picLocks noChangeAspect="1" noChangeArrowheads="1"/>
          </p:cNvPicPr>
          <p:nvPr/>
        </p:nvPicPr>
        <p:blipFill>
          <a:blip r:embed="rId2" cstate="print"/>
          <a:srcRect l="28125" t="27083" r="30469" b="9375"/>
          <a:stretch>
            <a:fillRect/>
          </a:stretch>
        </p:blipFill>
        <p:spPr bwMode="auto">
          <a:xfrm>
            <a:off x="152400" y="1143000"/>
            <a:ext cx="4038600" cy="4648200"/>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l="28906" t="18750" r="30469" b="13542"/>
          <a:stretch>
            <a:fillRect/>
          </a:stretch>
        </p:blipFill>
        <p:spPr bwMode="auto">
          <a:xfrm>
            <a:off x="4572000" y="990600"/>
            <a:ext cx="3962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3810000" cy="369332"/>
          </a:xfrm>
          <a:prstGeom prst="rect">
            <a:avLst/>
          </a:prstGeom>
          <a:noFill/>
        </p:spPr>
        <p:txBody>
          <a:bodyPr wrap="square" rtlCol="0">
            <a:spAutoFit/>
          </a:bodyPr>
          <a:lstStyle/>
          <a:p>
            <a:r>
              <a:rPr lang="en-US" dirty="0" smtClean="0"/>
              <a:t>Consumer Goods</a:t>
            </a:r>
            <a:endParaRPr lang="en-US" dirty="0"/>
          </a:p>
        </p:txBody>
      </p:sp>
      <p:pic>
        <p:nvPicPr>
          <p:cNvPr id="4" name="Picture 2"/>
          <p:cNvPicPr>
            <a:picLocks noChangeAspect="1" noChangeArrowheads="1"/>
          </p:cNvPicPr>
          <p:nvPr/>
        </p:nvPicPr>
        <p:blipFill>
          <a:blip r:embed="rId2" cstate="print"/>
          <a:srcRect l="28906" t="18750" r="30469" b="13542"/>
          <a:stretch>
            <a:fillRect/>
          </a:stretch>
        </p:blipFill>
        <p:spPr bwMode="auto">
          <a:xfrm>
            <a:off x="381000" y="1295400"/>
            <a:ext cx="39624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3810000" cy="369332"/>
          </a:xfrm>
          <a:prstGeom prst="rect">
            <a:avLst/>
          </a:prstGeom>
          <a:noFill/>
        </p:spPr>
        <p:txBody>
          <a:bodyPr wrap="square" rtlCol="0">
            <a:spAutoFit/>
          </a:bodyPr>
          <a:lstStyle/>
          <a:p>
            <a:r>
              <a:rPr lang="en-US" dirty="0" smtClean="0"/>
              <a:t>Public  Goods</a:t>
            </a:r>
            <a:endParaRPr lang="en-US" dirty="0"/>
          </a:p>
        </p:txBody>
      </p:sp>
      <p:pic>
        <p:nvPicPr>
          <p:cNvPr id="31746" name="Picture 2"/>
          <p:cNvPicPr>
            <a:picLocks noChangeAspect="1" noChangeArrowheads="1"/>
          </p:cNvPicPr>
          <p:nvPr/>
        </p:nvPicPr>
        <p:blipFill>
          <a:blip r:embed="rId2" cstate="print"/>
          <a:srcRect l="28906" t="27083" r="30469" b="8333"/>
          <a:stretch>
            <a:fillRect/>
          </a:stretch>
        </p:blipFill>
        <p:spPr bwMode="auto">
          <a:xfrm>
            <a:off x="0" y="838200"/>
            <a:ext cx="4876800" cy="5814646"/>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l="28906" t="18750" r="30469" b="14583"/>
          <a:stretch>
            <a:fillRect/>
          </a:stretch>
        </p:blipFill>
        <p:spPr bwMode="auto">
          <a:xfrm>
            <a:off x="4953000" y="1143000"/>
            <a:ext cx="3962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3962400" cy="369332"/>
          </a:xfrm>
          <a:prstGeom prst="rect">
            <a:avLst/>
          </a:prstGeom>
          <a:noFill/>
        </p:spPr>
        <p:txBody>
          <a:bodyPr wrap="square" rtlCol="0">
            <a:spAutoFit/>
          </a:bodyPr>
          <a:lstStyle/>
          <a:p>
            <a:r>
              <a:rPr lang="en-US" dirty="0" smtClean="0"/>
              <a:t>Military Goods</a:t>
            </a:r>
            <a:endParaRPr lang="en-US" dirty="0"/>
          </a:p>
        </p:txBody>
      </p:sp>
      <p:pic>
        <p:nvPicPr>
          <p:cNvPr id="3073" name="Picture 1"/>
          <p:cNvPicPr>
            <a:picLocks noChangeAspect="1" noChangeArrowheads="1"/>
          </p:cNvPicPr>
          <p:nvPr/>
        </p:nvPicPr>
        <p:blipFill>
          <a:blip r:embed="rId2" cstate="print"/>
          <a:srcRect l="28125" t="18750" r="30469" b="13542"/>
          <a:stretch>
            <a:fillRect/>
          </a:stretch>
        </p:blipFill>
        <p:spPr bwMode="auto">
          <a:xfrm>
            <a:off x="304800" y="762000"/>
            <a:ext cx="4038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4038600" cy="369332"/>
          </a:xfrm>
          <a:prstGeom prst="rect">
            <a:avLst/>
          </a:prstGeom>
          <a:noFill/>
        </p:spPr>
        <p:txBody>
          <a:bodyPr wrap="square" rtlCol="0">
            <a:spAutoFit/>
          </a:bodyPr>
          <a:lstStyle/>
          <a:p>
            <a:r>
              <a:rPr lang="en-US" dirty="0" smtClean="0"/>
              <a:t>Capital Goods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little world</a:t>
            </a:r>
            <a:endParaRPr lang="en-US" dirty="0"/>
          </a:p>
        </p:txBody>
      </p:sp>
      <p:sp>
        <p:nvSpPr>
          <p:cNvPr id="4" name="TextBox 3"/>
          <p:cNvSpPr txBox="1"/>
          <p:nvPr/>
        </p:nvSpPr>
        <p:spPr>
          <a:xfrm>
            <a:off x="0" y="1676400"/>
            <a:ext cx="2819400" cy="5078313"/>
          </a:xfrm>
          <a:prstGeom prst="rect">
            <a:avLst/>
          </a:prstGeom>
          <a:noFill/>
        </p:spPr>
        <p:txBody>
          <a:bodyPr wrap="square" rtlCol="0">
            <a:spAutoFit/>
          </a:bodyPr>
          <a:lstStyle/>
          <a:p>
            <a:r>
              <a:rPr lang="en-US" b="1" dirty="0" err="1" smtClean="0"/>
              <a:t>Commandtopia</a:t>
            </a:r>
            <a:endParaRPr lang="en-US" b="1" dirty="0" smtClean="0"/>
          </a:p>
          <a:p>
            <a:endParaRPr lang="en-US" dirty="0"/>
          </a:p>
          <a:p>
            <a:r>
              <a:rPr lang="en-US" dirty="0" smtClean="0"/>
              <a:t>Revolutionary comrades! The motherland has  emerged from the great revolution united and  joyous however we are weak and our enemies in </a:t>
            </a:r>
            <a:r>
              <a:rPr lang="en-US" dirty="0" err="1" smtClean="0"/>
              <a:t>Freemarketopia</a:t>
            </a:r>
            <a:r>
              <a:rPr lang="en-US" dirty="0"/>
              <a:t> </a:t>
            </a:r>
            <a:r>
              <a:rPr lang="en-US" dirty="0" smtClean="0"/>
              <a:t>will crush us if we do not industrialize rapidly and produce.</a:t>
            </a:r>
          </a:p>
          <a:p>
            <a:endParaRPr lang="en-US" dirty="0"/>
          </a:p>
          <a:p>
            <a:r>
              <a:rPr lang="en-US" dirty="0" smtClean="0"/>
              <a:t>Therefore In deciding who to produce for </a:t>
            </a:r>
            <a:r>
              <a:rPr lang="en-US" b="1" dirty="0" smtClean="0"/>
              <a:t>“each according to his ability, each according  to his need!”</a:t>
            </a:r>
            <a:r>
              <a:rPr lang="en-US" dirty="0"/>
              <a:t> </a:t>
            </a:r>
            <a:r>
              <a:rPr lang="en-US" dirty="0" smtClean="0"/>
              <a:t>we will use as our principle</a:t>
            </a:r>
            <a:endParaRPr lang="en-US" b="1" dirty="0"/>
          </a:p>
        </p:txBody>
      </p:sp>
      <p:sp>
        <p:nvSpPr>
          <p:cNvPr id="5" name="TextBox 4"/>
          <p:cNvSpPr txBox="1"/>
          <p:nvPr/>
        </p:nvSpPr>
        <p:spPr>
          <a:xfrm>
            <a:off x="3276600" y="2971800"/>
            <a:ext cx="2819400" cy="3693319"/>
          </a:xfrm>
          <a:prstGeom prst="rect">
            <a:avLst/>
          </a:prstGeom>
          <a:noFill/>
        </p:spPr>
        <p:txBody>
          <a:bodyPr wrap="square" rtlCol="0">
            <a:spAutoFit/>
          </a:bodyPr>
          <a:lstStyle/>
          <a:p>
            <a:r>
              <a:rPr lang="en-US" b="1" dirty="0" err="1" smtClean="0"/>
              <a:t>Mixtopia</a:t>
            </a:r>
            <a:endParaRPr lang="en-US" b="1" dirty="0" smtClean="0"/>
          </a:p>
          <a:p>
            <a:endParaRPr lang="en-US" dirty="0"/>
          </a:p>
          <a:p>
            <a:r>
              <a:rPr lang="en-US" dirty="0" smtClean="0"/>
              <a:t>Hi Folks we in </a:t>
            </a:r>
            <a:r>
              <a:rPr lang="en-US" dirty="0" err="1" smtClean="0"/>
              <a:t>Mixtopia</a:t>
            </a:r>
            <a:r>
              <a:rPr lang="en-US" dirty="0" smtClean="0"/>
              <a:t>, we like the good things in life a lot… but we’re not so stupid that we don’t plan for those little things in life that can seriously put a spanner in the works! A fire, some crime, even a war – life's little challenges  sent to test us, collectively we’ll get through it OK.</a:t>
            </a:r>
            <a:endParaRPr lang="en-US" dirty="0"/>
          </a:p>
        </p:txBody>
      </p:sp>
      <p:sp>
        <p:nvSpPr>
          <p:cNvPr id="6" name="TextBox 5"/>
          <p:cNvSpPr txBox="1"/>
          <p:nvPr/>
        </p:nvSpPr>
        <p:spPr>
          <a:xfrm>
            <a:off x="6324600" y="2209800"/>
            <a:ext cx="2819400" cy="4247317"/>
          </a:xfrm>
          <a:prstGeom prst="rect">
            <a:avLst/>
          </a:prstGeom>
          <a:noFill/>
        </p:spPr>
        <p:txBody>
          <a:bodyPr wrap="square" rtlCol="0">
            <a:spAutoFit/>
          </a:bodyPr>
          <a:lstStyle/>
          <a:p>
            <a:r>
              <a:rPr lang="en-US" b="1" dirty="0" err="1" smtClean="0"/>
              <a:t>Freemarketopia</a:t>
            </a:r>
            <a:endParaRPr lang="en-US" b="1" dirty="0" smtClean="0"/>
          </a:p>
          <a:p>
            <a:endParaRPr lang="en-US" b="1" dirty="0"/>
          </a:p>
          <a:p>
            <a:r>
              <a:rPr lang="en-US" dirty="0" smtClean="0"/>
              <a:t>Markets work and that’s simple – Consumers want stuff they’ve got infinite wants – well don’t you?</a:t>
            </a:r>
          </a:p>
          <a:p>
            <a:endParaRPr lang="en-US" dirty="0"/>
          </a:p>
          <a:p>
            <a:r>
              <a:rPr lang="en-US" dirty="0"/>
              <a:t>T</a:t>
            </a:r>
            <a:r>
              <a:rPr lang="en-US" dirty="0" smtClean="0"/>
              <a:t>he price goes up/suppliers want to supply it. Prices are low, heck, no-one wants it and we businesses don’t supply it – It’s simple as that!</a:t>
            </a:r>
          </a:p>
          <a:p>
            <a:endParaRPr lang="en-US" dirty="0"/>
          </a:p>
          <a:p>
            <a:endParaRPr lang="en-US" dirty="0"/>
          </a:p>
        </p:txBody>
      </p:sp>
      <p:pic>
        <p:nvPicPr>
          <p:cNvPr id="7" name="Picture 2" descr="https://encrypted-tbn3.gstatic.com/images?q=tbn:ANd9GcTDur5l9vUwouJqzxOb8OmNpuzSThVANGTeZi4aFi2qcHp-FqvX"/>
          <p:cNvPicPr>
            <a:picLocks noChangeAspect="1" noChangeArrowheads="1"/>
          </p:cNvPicPr>
          <p:nvPr/>
        </p:nvPicPr>
        <p:blipFill>
          <a:blip r:embed="rId2" cstate="print"/>
          <a:srcRect/>
          <a:stretch>
            <a:fillRect/>
          </a:stretch>
        </p:blipFill>
        <p:spPr bwMode="auto">
          <a:xfrm rot="20159300">
            <a:off x="631329" y="326530"/>
            <a:ext cx="611325" cy="611325"/>
          </a:xfrm>
          <a:prstGeom prst="rect">
            <a:avLst/>
          </a:prstGeom>
          <a:noFill/>
        </p:spPr>
      </p:pic>
      <p:cxnSp>
        <p:nvCxnSpPr>
          <p:cNvPr id="8" name="Straight Connector 7"/>
          <p:cNvCxnSpPr/>
          <p:nvPr/>
        </p:nvCxnSpPr>
        <p:spPr>
          <a:xfrm>
            <a:off x="533398" y="519676"/>
            <a:ext cx="533401" cy="114300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4" descr="http://www.hooping.org/wordpress/wp-content/uploads/2011/02/public_private.jpeg"/>
          <p:cNvPicPr>
            <a:picLocks noChangeAspect="1" noChangeArrowheads="1"/>
          </p:cNvPicPr>
          <p:nvPr/>
        </p:nvPicPr>
        <p:blipFill>
          <a:blip r:embed="rId3" cstate="print"/>
          <a:srcRect/>
          <a:stretch>
            <a:fillRect/>
          </a:stretch>
        </p:blipFill>
        <p:spPr bwMode="auto">
          <a:xfrm rot="19754101">
            <a:off x="3825402" y="1418449"/>
            <a:ext cx="760943" cy="1014589"/>
          </a:xfrm>
          <a:prstGeom prst="rect">
            <a:avLst/>
          </a:prstGeom>
          <a:noFill/>
        </p:spPr>
      </p:pic>
      <p:cxnSp>
        <p:nvCxnSpPr>
          <p:cNvPr id="12" name="Straight Connector 11"/>
          <p:cNvCxnSpPr/>
          <p:nvPr/>
        </p:nvCxnSpPr>
        <p:spPr>
          <a:xfrm>
            <a:off x="3657600" y="1752600"/>
            <a:ext cx="960926" cy="1557819"/>
          </a:xfrm>
          <a:prstGeom prst="line">
            <a:avLst/>
          </a:prstGeom>
          <a:ln w="539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53200" y="762000"/>
            <a:ext cx="754328" cy="1481904"/>
          </a:xfrm>
          <a:prstGeom prst="line">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6" descr="http://ts4.mm.bing.net/th?id=H.4659740057208439&amp;pid=1.7"/>
          <p:cNvPicPr>
            <a:picLocks noChangeAspect="1" noChangeArrowheads="1"/>
          </p:cNvPicPr>
          <p:nvPr/>
        </p:nvPicPr>
        <p:blipFill>
          <a:blip r:embed="rId4" cstate="print"/>
          <a:srcRect l="6759" t="17907" b="13277"/>
          <a:stretch>
            <a:fillRect/>
          </a:stretch>
        </p:blipFill>
        <p:spPr bwMode="auto">
          <a:xfrm rot="19953921">
            <a:off x="6779463" y="477672"/>
            <a:ext cx="1318769" cy="9733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linds(horizontal)">
                                      <p:cBhvr>
                                        <p:cTn id="19" dur="500"/>
                                        <p:tgtEl>
                                          <p:spTgt spid="5">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linds(horizontal)">
                                      <p:cBhvr>
                                        <p:cTn id="30" dur="500"/>
                                        <p:tgtEl>
                                          <p:spTgt spid="6">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blinds(horizontal)">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Round 1 – What to produce?</a:t>
            </a:r>
            <a:endParaRPr lang="en-US" dirty="0"/>
          </a:p>
        </p:txBody>
      </p:sp>
      <p:sp>
        <p:nvSpPr>
          <p:cNvPr id="4" name="TextBox 3"/>
          <p:cNvSpPr txBox="1"/>
          <p:nvPr/>
        </p:nvSpPr>
        <p:spPr>
          <a:xfrm>
            <a:off x="0" y="1676400"/>
            <a:ext cx="2819400" cy="4247317"/>
          </a:xfrm>
          <a:prstGeom prst="rect">
            <a:avLst/>
          </a:prstGeom>
          <a:noFill/>
        </p:spPr>
        <p:txBody>
          <a:bodyPr wrap="square" rtlCol="0">
            <a:spAutoFit/>
          </a:bodyPr>
          <a:lstStyle/>
          <a:p>
            <a:r>
              <a:rPr lang="en-US" b="1" dirty="0" err="1" smtClean="0"/>
              <a:t>Commandtopia</a:t>
            </a:r>
            <a:endParaRPr lang="en-US" b="1" dirty="0" smtClean="0"/>
          </a:p>
          <a:p>
            <a:endParaRPr lang="en-US" b="1" dirty="0"/>
          </a:p>
          <a:p>
            <a:r>
              <a:rPr lang="en-US" b="1" dirty="0" smtClean="0"/>
              <a:t>It is the Beginning of the Glorious First Year Plan: All </a:t>
            </a:r>
            <a:r>
              <a:rPr lang="en-US" b="1" dirty="0" err="1" smtClean="0"/>
              <a:t>Labour</a:t>
            </a:r>
            <a:r>
              <a:rPr lang="en-US" b="1" dirty="0" smtClean="0"/>
              <a:t>, Land and Capital are owned by the state:</a:t>
            </a:r>
          </a:p>
          <a:p>
            <a:endParaRPr lang="en-US" b="1" dirty="0"/>
          </a:p>
          <a:p>
            <a:r>
              <a:rPr lang="en-US" b="1" dirty="0" smtClean="0"/>
              <a:t>Our planners decide  that the following goods must be produced by the end of the first year OF THE PLAN!</a:t>
            </a:r>
          </a:p>
          <a:p>
            <a:endParaRPr lang="en-US" b="1" dirty="0"/>
          </a:p>
          <a:p>
            <a:endParaRPr lang="en-US" b="1" dirty="0" smtClean="0"/>
          </a:p>
          <a:p>
            <a:endParaRPr lang="en-US" dirty="0" smtClean="0"/>
          </a:p>
          <a:p>
            <a:endParaRPr lang="en-US" dirty="0"/>
          </a:p>
        </p:txBody>
      </p:sp>
      <p:sp>
        <p:nvSpPr>
          <p:cNvPr id="5" name="TextBox 4"/>
          <p:cNvSpPr txBox="1"/>
          <p:nvPr/>
        </p:nvSpPr>
        <p:spPr>
          <a:xfrm>
            <a:off x="3276600" y="1676400"/>
            <a:ext cx="2819400" cy="2862322"/>
          </a:xfrm>
          <a:prstGeom prst="rect">
            <a:avLst/>
          </a:prstGeom>
          <a:noFill/>
        </p:spPr>
        <p:txBody>
          <a:bodyPr wrap="square" rtlCol="0">
            <a:spAutoFit/>
          </a:bodyPr>
          <a:lstStyle/>
          <a:p>
            <a:r>
              <a:rPr lang="en-US" b="1" dirty="0" err="1" smtClean="0"/>
              <a:t>Mixtopia</a:t>
            </a:r>
            <a:endParaRPr lang="en-US" b="1" dirty="0"/>
          </a:p>
          <a:p>
            <a:endParaRPr lang="en-US" b="1" dirty="0" smtClean="0"/>
          </a:p>
          <a:p>
            <a:r>
              <a:rPr lang="en-US" b="1" dirty="0" smtClean="0"/>
              <a:t>Ok so here are the current market prices, but you also need to produce at least 2 buses and 1 balloon</a:t>
            </a:r>
          </a:p>
          <a:p>
            <a:endParaRPr lang="en-US" b="1" dirty="0"/>
          </a:p>
          <a:p>
            <a:endParaRPr lang="en-US" b="1" dirty="0" smtClean="0"/>
          </a:p>
          <a:p>
            <a:endParaRPr lang="en-US" dirty="0" smtClean="0"/>
          </a:p>
          <a:p>
            <a:endParaRPr lang="en-US" dirty="0"/>
          </a:p>
        </p:txBody>
      </p:sp>
      <p:sp>
        <p:nvSpPr>
          <p:cNvPr id="6" name="TextBox 5"/>
          <p:cNvSpPr txBox="1"/>
          <p:nvPr/>
        </p:nvSpPr>
        <p:spPr>
          <a:xfrm>
            <a:off x="6324600" y="1676400"/>
            <a:ext cx="2819400" cy="2585323"/>
          </a:xfrm>
          <a:prstGeom prst="rect">
            <a:avLst/>
          </a:prstGeom>
          <a:noFill/>
        </p:spPr>
        <p:txBody>
          <a:bodyPr wrap="square" rtlCol="0">
            <a:spAutoFit/>
          </a:bodyPr>
          <a:lstStyle/>
          <a:p>
            <a:r>
              <a:rPr lang="en-US" b="1" dirty="0" smtClean="0"/>
              <a:t>   </a:t>
            </a:r>
            <a:r>
              <a:rPr lang="en-US" b="1" dirty="0" err="1" smtClean="0"/>
              <a:t>Freemarketopia</a:t>
            </a:r>
            <a:endParaRPr lang="en-US" b="1" dirty="0" smtClean="0"/>
          </a:p>
          <a:p>
            <a:endParaRPr lang="en-US" b="1" dirty="0"/>
          </a:p>
          <a:p>
            <a:r>
              <a:rPr lang="en-US" b="1" dirty="0" smtClean="0"/>
              <a:t>Traders these are the market prices for the following goods at the moment:</a:t>
            </a:r>
          </a:p>
          <a:p>
            <a:endParaRPr lang="en-US" dirty="0"/>
          </a:p>
          <a:p>
            <a:endParaRPr lang="en-US" dirty="0"/>
          </a:p>
          <a:p>
            <a:endParaRPr lang="en-US" dirty="0"/>
          </a:p>
        </p:txBody>
      </p:sp>
      <p:graphicFrame>
        <p:nvGraphicFramePr>
          <p:cNvPr id="7" name="Table 6"/>
          <p:cNvGraphicFramePr>
            <a:graphicFrameLocks noGrp="1"/>
          </p:cNvGraphicFramePr>
          <p:nvPr/>
        </p:nvGraphicFramePr>
        <p:xfrm>
          <a:off x="228600" y="4953000"/>
          <a:ext cx="1981200" cy="1676400"/>
        </p:xfrm>
        <a:graphic>
          <a:graphicData uri="http://schemas.openxmlformats.org/drawingml/2006/table">
            <a:tbl>
              <a:tblPr firstRow="1" bandRow="1">
                <a:tableStyleId>{5C22544A-7EE6-4342-B048-85BDC9FD1C3A}</a:tableStyleId>
              </a:tblPr>
              <a:tblGrid>
                <a:gridCol w="990600"/>
                <a:gridCol w="990600"/>
              </a:tblGrid>
              <a:tr h="419100">
                <a:tc>
                  <a:txBody>
                    <a:bodyPr/>
                    <a:lstStyle/>
                    <a:p>
                      <a:endParaRPr lang="en-US" dirty="0"/>
                    </a:p>
                  </a:txBody>
                  <a:tcPr/>
                </a:tc>
                <a:tc>
                  <a:txBody>
                    <a:bodyPr/>
                    <a:lstStyle/>
                    <a:p>
                      <a:endParaRPr lang="en-US"/>
                    </a:p>
                  </a:txBody>
                  <a:tcPr/>
                </a:tc>
              </a:tr>
              <a:tr h="419100">
                <a:tc>
                  <a:txBody>
                    <a:bodyPr/>
                    <a:lstStyle/>
                    <a:p>
                      <a:r>
                        <a:rPr lang="en-US" dirty="0" smtClean="0"/>
                        <a:t>Planes </a:t>
                      </a:r>
                      <a:endParaRPr lang="en-US" dirty="0"/>
                    </a:p>
                  </a:txBody>
                  <a:tcPr/>
                </a:tc>
                <a:tc>
                  <a:txBody>
                    <a:bodyPr/>
                    <a:lstStyle/>
                    <a:p>
                      <a:r>
                        <a:rPr lang="en-US" dirty="0" smtClean="0"/>
                        <a:t>5</a:t>
                      </a:r>
                      <a:endParaRPr lang="en-US" dirty="0"/>
                    </a:p>
                  </a:txBody>
                  <a:tcPr/>
                </a:tc>
              </a:tr>
              <a:tr h="419100">
                <a:tc>
                  <a:txBody>
                    <a:bodyPr/>
                    <a:lstStyle/>
                    <a:p>
                      <a:r>
                        <a:rPr lang="en-US" dirty="0" smtClean="0"/>
                        <a:t>Balloons</a:t>
                      </a:r>
                      <a:endParaRPr lang="en-US" dirty="0"/>
                    </a:p>
                  </a:txBody>
                  <a:tcPr/>
                </a:tc>
                <a:tc>
                  <a:txBody>
                    <a:bodyPr/>
                    <a:lstStyle/>
                    <a:p>
                      <a:r>
                        <a:rPr lang="en-US" dirty="0" smtClean="0"/>
                        <a:t>2</a:t>
                      </a:r>
                      <a:endParaRPr lang="en-US" dirty="0"/>
                    </a:p>
                  </a:txBody>
                  <a:tcPr/>
                </a:tc>
              </a:tr>
              <a:tr h="419100">
                <a:tc>
                  <a:txBody>
                    <a:bodyPr/>
                    <a:lstStyle/>
                    <a:p>
                      <a:r>
                        <a:rPr lang="en-US" dirty="0" smtClean="0"/>
                        <a:t>Cars</a:t>
                      </a:r>
                      <a:endParaRPr lang="en-US" dirty="0"/>
                    </a:p>
                  </a:txBody>
                  <a:tcPr/>
                </a:tc>
                <a:tc>
                  <a:txBody>
                    <a:bodyPr/>
                    <a:lstStyle/>
                    <a:p>
                      <a:r>
                        <a:rPr lang="en-US" dirty="0" smtClean="0"/>
                        <a:t>1</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8707751"/>
              </p:ext>
            </p:extLst>
          </p:nvPr>
        </p:nvGraphicFramePr>
        <p:xfrm>
          <a:off x="6324600" y="3505200"/>
          <a:ext cx="2438400" cy="3510280"/>
        </p:xfrm>
        <a:graphic>
          <a:graphicData uri="http://schemas.openxmlformats.org/drawingml/2006/table">
            <a:tbl>
              <a:tblPr firstRow="1" bandRow="1">
                <a:tableStyleId>{5C22544A-7EE6-4342-B048-85BDC9FD1C3A}</a:tableStyleId>
              </a:tblPr>
              <a:tblGrid>
                <a:gridCol w="1219200"/>
                <a:gridCol w="12192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FM$15</a:t>
                      </a:r>
                    </a:p>
                  </a:txBody>
                  <a:tcPr/>
                </a:tc>
              </a:tr>
              <a:tr h="370840">
                <a:tc>
                  <a:txBody>
                    <a:bodyPr/>
                    <a:lstStyle/>
                    <a:p>
                      <a:r>
                        <a:rPr lang="en-US" dirty="0" smtClean="0"/>
                        <a:t>Beds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p>
                    <a:p>
                      <a:r>
                        <a:rPr lang="en-US" dirty="0" smtClean="0"/>
                        <a:t>Cars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graphicFrame>
        <p:nvGraphicFramePr>
          <p:cNvPr id="9" name="Table 8"/>
          <p:cNvGraphicFramePr>
            <a:graphicFrameLocks noGrp="1"/>
          </p:cNvGraphicFramePr>
          <p:nvPr/>
        </p:nvGraphicFramePr>
        <p:xfrm>
          <a:off x="3200400" y="36576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p>
                  </a:txBody>
                  <a:tcPr/>
                </a:tc>
              </a:tr>
              <a:tr h="370840">
                <a:tc>
                  <a:txBody>
                    <a:bodyPr/>
                    <a:lstStyle/>
                    <a:p>
                      <a:r>
                        <a:rPr lang="en-US" dirty="0" smtClean="0"/>
                        <a:t>Beds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FM$5</a:t>
                      </a:r>
                    </a:p>
                  </a:txBody>
                  <a:tcPr/>
                </a:tc>
              </a:tr>
            </a:tbl>
          </a:graphicData>
        </a:graphic>
      </p:graphicFrame>
      <p:pic>
        <p:nvPicPr>
          <p:cNvPr id="10" name="Picture 2" descr="https://encrypted-tbn3.gstatic.com/images?q=tbn:ANd9GcTDur5l9vUwouJqzxOb8OmNpuzSThVANGTeZi4aFi2qcHp-FqvX"/>
          <p:cNvPicPr>
            <a:picLocks noChangeAspect="1" noChangeArrowheads="1"/>
          </p:cNvPicPr>
          <p:nvPr/>
        </p:nvPicPr>
        <p:blipFill>
          <a:blip r:embed="rId2" cstate="print"/>
          <a:srcRect/>
          <a:stretch>
            <a:fillRect/>
          </a:stretch>
        </p:blipFill>
        <p:spPr bwMode="auto">
          <a:xfrm rot="20159300">
            <a:off x="326531" y="97928"/>
            <a:ext cx="611325" cy="611325"/>
          </a:xfrm>
          <a:prstGeom prst="rect">
            <a:avLst/>
          </a:prstGeom>
          <a:noFill/>
        </p:spPr>
      </p:pic>
      <p:cxnSp>
        <p:nvCxnSpPr>
          <p:cNvPr id="11" name="Straight Connector 10"/>
          <p:cNvCxnSpPr/>
          <p:nvPr/>
        </p:nvCxnSpPr>
        <p:spPr>
          <a:xfrm>
            <a:off x="228600" y="291074"/>
            <a:ext cx="533401" cy="114300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4" descr="http://www.hooping.org/wordpress/wp-content/uploads/2011/02/public_private.jpeg"/>
          <p:cNvPicPr>
            <a:picLocks noChangeAspect="1" noChangeArrowheads="1"/>
          </p:cNvPicPr>
          <p:nvPr/>
        </p:nvPicPr>
        <p:blipFill>
          <a:blip r:embed="rId3" cstate="print"/>
          <a:srcRect/>
          <a:stretch>
            <a:fillRect/>
          </a:stretch>
        </p:blipFill>
        <p:spPr bwMode="auto">
          <a:xfrm rot="19754101">
            <a:off x="2415747" y="1342249"/>
            <a:ext cx="760943" cy="1014589"/>
          </a:xfrm>
          <a:prstGeom prst="rect">
            <a:avLst/>
          </a:prstGeom>
          <a:noFill/>
        </p:spPr>
      </p:pic>
      <p:cxnSp>
        <p:nvCxnSpPr>
          <p:cNvPr id="13" name="Straight Connector 12"/>
          <p:cNvCxnSpPr/>
          <p:nvPr/>
        </p:nvCxnSpPr>
        <p:spPr>
          <a:xfrm>
            <a:off x="2247945" y="1676400"/>
            <a:ext cx="960926" cy="1557819"/>
          </a:xfrm>
          <a:prstGeom prst="line">
            <a:avLst/>
          </a:prstGeom>
          <a:ln w="539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62600" y="1600200"/>
            <a:ext cx="754328" cy="1481904"/>
          </a:xfrm>
          <a:prstGeom prst="line">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pic>
        <p:nvPicPr>
          <p:cNvPr id="15" name="Picture 6" descr="http://ts4.mm.bing.net/th?id=H.4659740057208439&amp;pid=1.7"/>
          <p:cNvPicPr>
            <a:picLocks noChangeAspect="1" noChangeArrowheads="1"/>
          </p:cNvPicPr>
          <p:nvPr/>
        </p:nvPicPr>
        <p:blipFill>
          <a:blip r:embed="rId4" cstate="print"/>
          <a:srcRect l="6759" t="17907" b="13277"/>
          <a:stretch>
            <a:fillRect/>
          </a:stretch>
        </p:blipFill>
        <p:spPr bwMode="auto">
          <a:xfrm rot="19953921">
            <a:off x="5560264" y="934872"/>
            <a:ext cx="1318769" cy="97330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1 – How to produce?</a:t>
            </a:r>
            <a:endParaRPr lang="en-US" dirty="0"/>
          </a:p>
        </p:txBody>
      </p:sp>
      <p:sp>
        <p:nvSpPr>
          <p:cNvPr id="4" name="TextBox 3"/>
          <p:cNvSpPr txBox="1"/>
          <p:nvPr/>
        </p:nvSpPr>
        <p:spPr>
          <a:xfrm>
            <a:off x="0" y="1676400"/>
            <a:ext cx="2819400" cy="2585323"/>
          </a:xfrm>
          <a:prstGeom prst="rect">
            <a:avLst/>
          </a:prstGeom>
          <a:noFill/>
        </p:spPr>
        <p:txBody>
          <a:bodyPr wrap="square" rtlCol="0">
            <a:spAutoFit/>
          </a:bodyPr>
          <a:lstStyle/>
          <a:p>
            <a:r>
              <a:rPr lang="en-US" b="1" dirty="0" err="1" smtClean="0"/>
              <a:t>Commandtopia</a:t>
            </a:r>
            <a:endParaRPr lang="en-US" b="1" dirty="0" smtClean="0"/>
          </a:p>
          <a:p>
            <a:endParaRPr lang="en-US" b="1" dirty="0"/>
          </a:p>
          <a:p>
            <a:r>
              <a:rPr lang="en-US" b="1" dirty="0" smtClean="0"/>
              <a:t>Just Produce However!!!</a:t>
            </a:r>
          </a:p>
          <a:p>
            <a:r>
              <a:rPr lang="en-US" b="1" dirty="0" smtClean="0"/>
              <a:t>Meet the plan by all means!!</a:t>
            </a:r>
          </a:p>
          <a:p>
            <a:endParaRPr lang="en-US" b="1" dirty="0"/>
          </a:p>
          <a:p>
            <a:endParaRPr lang="en-US" b="1" dirty="0" smtClean="0"/>
          </a:p>
          <a:p>
            <a:endParaRPr lang="en-US" dirty="0" smtClean="0"/>
          </a:p>
          <a:p>
            <a:endParaRPr lang="en-US" dirty="0"/>
          </a:p>
        </p:txBody>
      </p:sp>
      <p:sp>
        <p:nvSpPr>
          <p:cNvPr id="5" name="TextBox 4"/>
          <p:cNvSpPr txBox="1"/>
          <p:nvPr/>
        </p:nvSpPr>
        <p:spPr>
          <a:xfrm>
            <a:off x="3200400" y="1219200"/>
            <a:ext cx="2819400" cy="3139321"/>
          </a:xfrm>
          <a:prstGeom prst="rect">
            <a:avLst/>
          </a:prstGeom>
          <a:noFill/>
        </p:spPr>
        <p:txBody>
          <a:bodyPr wrap="square" rtlCol="0">
            <a:spAutoFit/>
          </a:bodyPr>
          <a:lstStyle/>
          <a:p>
            <a:r>
              <a:rPr lang="en-US" b="1" dirty="0" err="1" smtClean="0"/>
              <a:t>Mixtopia</a:t>
            </a:r>
            <a:endParaRPr lang="en-US" b="1" dirty="0"/>
          </a:p>
          <a:p>
            <a:endParaRPr lang="en-US" b="1" dirty="0" smtClean="0"/>
          </a:p>
          <a:p>
            <a:r>
              <a:rPr lang="en-US" b="1" dirty="0" smtClean="0"/>
              <a:t>Start with the 2 buses and 1 balloon </a:t>
            </a:r>
          </a:p>
          <a:p>
            <a:r>
              <a:rPr lang="en-US" b="1" dirty="0" smtClean="0"/>
              <a:t>For every perfectly colored and precise piece triple the price below</a:t>
            </a:r>
          </a:p>
          <a:p>
            <a:endParaRPr lang="en-US" b="1" dirty="0"/>
          </a:p>
          <a:p>
            <a:endParaRPr lang="en-US" b="1" dirty="0" smtClean="0"/>
          </a:p>
          <a:p>
            <a:endParaRPr lang="en-US" dirty="0" smtClean="0"/>
          </a:p>
          <a:p>
            <a:endParaRPr lang="en-US" dirty="0"/>
          </a:p>
        </p:txBody>
      </p:sp>
      <p:sp>
        <p:nvSpPr>
          <p:cNvPr id="6" name="TextBox 5"/>
          <p:cNvSpPr txBox="1"/>
          <p:nvPr/>
        </p:nvSpPr>
        <p:spPr>
          <a:xfrm>
            <a:off x="6324600" y="1447800"/>
            <a:ext cx="2819400" cy="1477328"/>
          </a:xfrm>
          <a:prstGeom prst="rect">
            <a:avLst/>
          </a:prstGeom>
          <a:noFill/>
        </p:spPr>
        <p:txBody>
          <a:bodyPr wrap="square" rtlCol="0">
            <a:spAutoFit/>
          </a:bodyPr>
          <a:lstStyle/>
          <a:p>
            <a:r>
              <a:rPr lang="en-US" b="1" dirty="0" smtClean="0"/>
              <a:t>        </a:t>
            </a:r>
            <a:r>
              <a:rPr lang="en-US" b="1" dirty="0" err="1" smtClean="0"/>
              <a:t>Freemarketopia</a:t>
            </a:r>
            <a:endParaRPr lang="en-US" b="1" dirty="0" smtClean="0"/>
          </a:p>
          <a:p>
            <a:endParaRPr lang="en-US" b="1" dirty="0"/>
          </a:p>
          <a:p>
            <a:r>
              <a:rPr lang="en-US" b="1" dirty="0" smtClean="0"/>
              <a:t>For every perfectly colored and precise piece triple the price below</a:t>
            </a:r>
          </a:p>
        </p:txBody>
      </p:sp>
      <p:graphicFrame>
        <p:nvGraphicFramePr>
          <p:cNvPr id="7" name="Table 6"/>
          <p:cNvGraphicFramePr>
            <a:graphicFrameLocks noGrp="1"/>
          </p:cNvGraphicFramePr>
          <p:nvPr/>
        </p:nvGraphicFramePr>
        <p:xfrm>
          <a:off x="228600" y="4953000"/>
          <a:ext cx="1981200" cy="1676400"/>
        </p:xfrm>
        <a:graphic>
          <a:graphicData uri="http://schemas.openxmlformats.org/drawingml/2006/table">
            <a:tbl>
              <a:tblPr firstRow="1" bandRow="1">
                <a:tableStyleId>{5C22544A-7EE6-4342-B048-85BDC9FD1C3A}</a:tableStyleId>
              </a:tblPr>
              <a:tblGrid>
                <a:gridCol w="990600"/>
                <a:gridCol w="990600"/>
              </a:tblGrid>
              <a:tr h="419100">
                <a:tc>
                  <a:txBody>
                    <a:bodyPr/>
                    <a:lstStyle/>
                    <a:p>
                      <a:endParaRPr lang="en-US" dirty="0"/>
                    </a:p>
                  </a:txBody>
                  <a:tcPr/>
                </a:tc>
                <a:tc>
                  <a:txBody>
                    <a:bodyPr/>
                    <a:lstStyle/>
                    <a:p>
                      <a:endParaRPr lang="en-US"/>
                    </a:p>
                  </a:txBody>
                  <a:tcPr/>
                </a:tc>
              </a:tr>
              <a:tr h="419100">
                <a:tc>
                  <a:txBody>
                    <a:bodyPr/>
                    <a:lstStyle/>
                    <a:p>
                      <a:r>
                        <a:rPr lang="en-US" dirty="0" smtClean="0"/>
                        <a:t>Planes </a:t>
                      </a:r>
                      <a:endParaRPr lang="en-US" dirty="0"/>
                    </a:p>
                  </a:txBody>
                  <a:tcPr/>
                </a:tc>
                <a:tc>
                  <a:txBody>
                    <a:bodyPr/>
                    <a:lstStyle/>
                    <a:p>
                      <a:r>
                        <a:rPr lang="en-US" dirty="0" smtClean="0"/>
                        <a:t>5</a:t>
                      </a:r>
                      <a:endParaRPr lang="en-US" dirty="0"/>
                    </a:p>
                  </a:txBody>
                  <a:tcPr/>
                </a:tc>
              </a:tr>
              <a:tr h="419100">
                <a:tc>
                  <a:txBody>
                    <a:bodyPr/>
                    <a:lstStyle/>
                    <a:p>
                      <a:r>
                        <a:rPr lang="en-US" dirty="0" smtClean="0"/>
                        <a:t>Balloons</a:t>
                      </a:r>
                      <a:endParaRPr lang="en-US" dirty="0"/>
                    </a:p>
                  </a:txBody>
                  <a:tcPr/>
                </a:tc>
                <a:tc>
                  <a:txBody>
                    <a:bodyPr/>
                    <a:lstStyle/>
                    <a:p>
                      <a:r>
                        <a:rPr lang="en-US" dirty="0" smtClean="0"/>
                        <a:t>2</a:t>
                      </a:r>
                      <a:endParaRPr lang="en-US" dirty="0"/>
                    </a:p>
                  </a:txBody>
                  <a:tcPr/>
                </a:tc>
              </a:tr>
              <a:tr h="419100">
                <a:tc>
                  <a:txBody>
                    <a:bodyPr/>
                    <a:lstStyle/>
                    <a:p>
                      <a:r>
                        <a:rPr lang="en-US" dirty="0" smtClean="0"/>
                        <a:t>Cars</a:t>
                      </a:r>
                      <a:endParaRPr lang="en-US" dirty="0"/>
                    </a:p>
                  </a:txBody>
                  <a:tcPr/>
                </a:tc>
                <a:tc>
                  <a:txBody>
                    <a:bodyPr/>
                    <a:lstStyle/>
                    <a:p>
                      <a:r>
                        <a:rPr lang="en-US" dirty="0" smtClean="0"/>
                        <a:t>1</a:t>
                      </a:r>
                      <a:endParaRPr lang="en-US" dirty="0"/>
                    </a:p>
                  </a:txBody>
                  <a:tcPr/>
                </a:tc>
              </a:tr>
            </a:tbl>
          </a:graphicData>
        </a:graphic>
      </p:graphicFrame>
      <p:graphicFrame>
        <p:nvGraphicFramePr>
          <p:cNvPr id="8" name="Table 7"/>
          <p:cNvGraphicFramePr>
            <a:graphicFrameLocks noGrp="1"/>
          </p:cNvGraphicFramePr>
          <p:nvPr/>
        </p:nvGraphicFramePr>
        <p:xfrm>
          <a:off x="6324600" y="3505200"/>
          <a:ext cx="2819400" cy="2966720"/>
        </p:xfrm>
        <a:graphic>
          <a:graphicData uri="http://schemas.openxmlformats.org/drawingml/2006/table">
            <a:tbl>
              <a:tblPr firstRow="1" bandRow="1">
                <a:tableStyleId>{5C22544A-7EE6-4342-B048-85BDC9FD1C3A}</a:tableStyleId>
              </a:tblPr>
              <a:tblGrid>
                <a:gridCol w="1409700"/>
                <a:gridCol w="14097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s/cars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Beds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a:t>
                      </a:r>
                    </a:p>
                  </a:txBody>
                  <a:tcPr/>
                </a:tc>
              </a:tr>
            </a:tbl>
          </a:graphicData>
        </a:graphic>
      </p:graphicFrame>
      <p:graphicFrame>
        <p:nvGraphicFramePr>
          <p:cNvPr id="9" name="Table 8"/>
          <p:cNvGraphicFramePr>
            <a:graphicFrameLocks noGrp="1"/>
          </p:cNvGraphicFramePr>
          <p:nvPr/>
        </p:nvGraphicFramePr>
        <p:xfrm>
          <a:off x="3200400" y="3657600"/>
          <a:ext cx="2667000" cy="2966720"/>
        </p:xfrm>
        <a:graphic>
          <a:graphicData uri="http://schemas.openxmlformats.org/drawingml/2006/table">
            <a:tbl>
              <a:tblPr firstRow="1" bandRow="1">
                <a:tableStyleId>{5C22544A-7EE6-4342-B048-85BDC9FD1C3A}</a:tableStyleId>
              </a:tblPr>
              <a:tblGrid>
                <a:gridCol w="1333500"/>
                <a:gridCol w="13335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s/cars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FM$7</a:t>
                      </a:r>
                    </a:p>
                  </a:txBody>
                  <a:tcPr/>
                </a:tc>
              </a:tr>
              <a:tr h="370840">
                <a:tc>
                  <a:txBody>
                    <a:bodyPr/>
                    <a:lstStyle/>
                    <a:p>
                      <a:r>
                        <a:rPr lang="en-US" dirty="0" smtClean="0"/>
                        <a:t>Beds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FM$5</a:t>
                      </a:r>
                    </a:p>
                  </a:txBody>
                  <a:tcPr/>
                </a:tc>
              </a:tr>
            </a:tbl>
          </a:graphicData>
        </a:graphic>
      </p:graphicFrame>
      <p:pic>
        <p:nvPicPr>
          <p:cNvPr id="10" name="Picture 2" descr="https://encrypted-tbn3.gstatic.com/images?q=tbn:ANd9GcTDur5l9vUwouJqzxOb8OmNpuzSThVANGTeZi4aFi2qcHp-FqvX"/>
          <p:cNvPicPr>
            <a:picLocks noChangeAspect="1" noChangeArrowheads="1"/>
          </p:cNvPicPr>
          <p:nvPr/>
        </p:nvPicPr>
        <p:blipFill>
          <a:blip r:embed="rId2" cstate="print"/>
          <a:srcRect/>
          <a:stretch>
            <a:fillRect/>
          </a:stretch>
        </p:blipFill>
        <p:spPr bwMode="auto">
          <a:xfrm rot="20159300">
            <a:off x="326531" y="97928"/>
            <a:ext cx="611325" cy="611325"/>
          </a:xfrm>
          <a:prstGeom prst="rect">
            <a:avLst/>
          </a:prstGeom>
          <a:noFill/>
        </p:spPr>
      </p:pic>
      <p:cxnSp>
        <p:nvCxnSpPr>
          <p:cNvPr id="11" name="Straight Connector 10"/>
          <p:cNvCxnSpPr/>
          <p:nvPr/>
        </p:nvCxnSpPr>
        <p:spPr>
          <a:xfrm>
            <a:off x="228600" y="291074"/>
            <a:ext cx="533401" cy="114300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4" descr="http://www.hooping.org/wordpress/wp-content/uploads/2011/02/public_private.jpeg"/>
          <p:cNvPicPr>
            <a:picLocks noChangeAspect="1" noChangeArrowheads="1"/>
          </p:cNvPicPr>
          <p:nvPr/>
        </p:nvPicPr>
        <p:blipFill>
          <a:blip r:embed="rId3" cstate="print"/>
          <a:srcRect/>
          <a:stretch>
            <a:fillRect/>
          </a:stretch>
        </p:blipFill>
        <p:spPr bwMode="auto">
          <a:xfrm rot="19754101">
            <a:off x="2339547" y="1571028"/>
            <a:ext cx="760943" cy="1014589"/>
          </a:xfrm>
          <a:prstGeom prst="rect">
            <a:avLst/>
          </a:prstGeom>
          <a:noFill/>
        </p:spPr>
      </p:pic>
      <p:cxnSp>
        <p:nvCxnSpPr>
          <p:cNvPr id="13" name="Straight Connector 12"/>
          <p:cNvCxnSpPr/>
          <p:nvPr/>
        </p:nvCxnSpPr>
        <p:spPr>
          <a:xfrm>
            <a:off x="2133600" y="1905000"/>
            <a:ext cx="960926" cy="1557819"/>
          </a:xfrm>
          <a:prstGeom prst="line">
            <a:avLst/>
          </a:prstGeom>
          <a:ln w="539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905000"/>
            <a:ext cx="304800" cy="609600"/>
          </a:xfrm>
          <a:prstGeom prst="line">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pic>
        <p:nvPicPr>
          <p:cNvPr id="15" name="Picture 6" descr="http://ts4.mm.bing.net/th?id=H.4659740057208439&amp;pid=1.7"/>
          <p:cNvPicPr>
            <a:picLocks noChangeAspect="1" noChangeArrowheads="1"/>
          </p:cNvPicPr>
          <p:nvPr/>
        </p:nvPicPr>
        <p:blipFill>
          <a:blip r:embed="rId4" cstate="print"/>
          <a:srcRect l="6759" t="17907" b="13277"/>
          <a:stretch>
            <a:fillRect/>
          </a:stretch>
        </p:blipFill>
        <p:spPr bwMode="auto">
          <a:xfrm rot="19953921">
            <a:off x="5818640" y="1238820"/>
            <a:ext cx="910797" cy="6722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Round 1 – For whom to produce?</a:t>
            </a:r>
            <a:endParaRPr lang="en-US" dirty="0"/>
          </a:p>
        </p:txBody>
      </p:sp>
      <p:sp>
        <p:nvSpPr>
          <p:cNvPr id="4" name="TextBox 3"/>
          <p:cNvSpPr txBox="1"/>
          <p:nvPr/>
        </p:nvSpPr>
        <p:spPr>
          <a:xfrm>
            <a:off x="0" y="914400"/>
            <a:ext cx="3048000" cy="5355312"/>
          </a:xfrm>
          <a:prstGeom prst="rect">
            <a:avLst/>
          </a:prstGeom>
          <a:noFill/>
        </p:spPr>
        <p:txBody>
          <a:bodyPr wrap="square" rtlCol="0">
            <a:spAutoFit/>
          </a:bodyPr>
          <a:lstStyle/>
          <a:p>
            <a:r>
              <a:rPr lang="en-US" b="1" dirty="0" err="1" smtClean="0"/>
              <a:t>Commandtopia</a:t>
            </a:r>
            <a:endParaRPr lang="en-US" b="1" dirty="0" smtClean="0"/>
          </a:p>
          <a:p>
            <a:endParaRPr lang="en-US" b="1" dirty="0"/>
          </a:p>
          <a:p>
            <a:r>
              <a:rPr lang="en-US" b="1" dirty="0" smtClean="0"/>
              <a:t>Planes and balloons are public property owned and operated by the state for the people</a:t>
            </a:r>
          </a:p>
          <a:p>
            <a:endParaRPr lang="en-US" b="1" dirty="0"/>
          </a:p>
          <a:p>
            <a:r>
              <a:rPr lang="en-US" b="1" dirty="0" smtClean="0"/>
              <a:t>Our consumer goods (cars) are distributed on the principle “each according to his ability, each according  to his need!” In other words you get proportionately the consumer goods for the size of your family! Work it out!! </a:t>
            </a:r>
          </a:p>
          <a:p>
            <a:endParaRPr lang="en-US" b="1" dirty="0"/>
          </a:p>
          <a:p>
            <a:endParaRPr lang="en-US" b="1" dirty="0" smtClean="0"/>
          </a:p>
          <a:p>
            <a:endParaRPr lang="en-US" dirty="0" smtClean="0"/>
          </a:p>
          <a:p>
            <a:endParaRPr lang="en-US" dirty="0"/>
          </a:p>
        </p:txBody>
      </p:sp>
      <p:sp>
        <p:nvSpPr>
          <p:cNvPr id="5" name="TextBox 4"/>
          <p:cNvSpPr txBox="1"/>
          <p:nvPr/>
        </p:nvSpPr>
        <p:spPr>
          <a:xfrm>
            <a:off x="3200400" y="990600"/>
            <a:ext cx="2819400" cy="3416320"/>
          </a:xfrm>
          <a:prstGeom prst="rect">
            <a:avLst/>
          </a:prstGeom>
          <a:noFill/>
        </p:spPr>
        <p:txBody>
          <a:bodyPr wrap="square" rtlCol="0">
            <a:spAutoFit/>
          </a:bodyPr>
          <a:lstStyle/>
          <a:p>
            <a:r>
              <a:rPr lang="en-US" b="1" dirty="0" err="1" smtClean="0"/>
              <a:t>Mixtopia</a:t>
            </a:r>
            <a:endParaRPr lang="en-US" b="1" dirty="0"/>
          </a:p>
          <a:p>
            <a:endParaRPr lang="en-US" b="1" dirty="0" smtClean="0"/>
          </a:p>
          <a:p>
            <a:r>
              <a:rPr lang="en-US" b="1" dirty="0" smtClean="0"/>
              <a:t>The buses and balloons are public property. Though from the money you have earned you will need to pay 50% tax to the government, though you can trade what’s left over</a:t>
            </a:r>
            <a:endParaRPr lang="en-US" b="1" dirty="0"/>
          </a:p>
          <a:p>
            <a:endParaRPr lang="en-US" b="1" dirty="0" smtClean="0"/>
          </a:p>
          <a:p>
            <a:endParaRPr lang="en-US" dirty="0" smtClean="0"/>
          </a:p>
          <a:p>
            <a:endParaRPr lang="en-US" dirty="0"/>
          </a:p>
        </p:txBody>
      </p:sp>
      <p:sp>
        <p:nvSpPr>
          <p:cNvPr id="6" name="TextBox 5"/>
          <p:cNvSpPr txBox="1"/>
          <p:nvPr/>
        </p:nvSpPr>
        <p:spPr>
          <a:xfrm>
            <a:off x="6324600" y="1447800"/>
            <a:ext cx="2819400" cy="2031325"/>
          </a:xfrm>
          <a:prstGeom prst="rect">
            <a:avLst/>
          </a:prstGeom>
          <a:noFill/>
        </p:spPr>
        <p:txBody>
          <a:bodyPr wrap="square" rtlCol="0">
            <a:spAutoFit/>
          </a:bodyPr>
          <a:lstStyle/>
          <a:p>
            <a:r>
              <a:rPr lang="en-US" b="1" dirty="0" smtClean="0"/>
              <a:t>       </a:t>
            </a:r>
            <a:r>
              <a:rPr lang="en-US" b="1" dirty="0" err="1" smtClean="0"/>
              <a:t>Freemarketopia</a:t>
            </a:r>
            <a:endParaRPr lang="en-US" b="1" dirty="0" smtClean="0"/>
          </a:p>
          <a:p>
            <a:endParaRPr lang="en-US" b="1" dirty="0"/>
          </a:p>
          <a:p>
            <a:r>
              <a:rPr lang="en-US" b="1" dirty="0" smtClean="0"/>
              <a:t>For every perfectly colored and precise piece triple the price below – You keep all your money and you can trade in your group</a:t>
            </a:r>
          </a:p>
        </p:txBody>
      </p:sp>
      <p:graphicFrame>
        <p:nvGraphicFramePr>
          <p:cNvPr id="7" name="Table 6"/>
          <p:cNvGraphicFramePr>
            <a:graphicFrameLocks noGrp="1"/>
          </p:cNvGraphicFramePr>
          <p:nvPr/>
        </p:nvGraphicFramePr>
        <p:xfrm>
          <a:off x="228600" y="5181600"/>
          <a:ext cx="1981200" cy="1676400"/>
        </p:xfrm>
        <a:graphic>
          <a:graphicData uri="http://schemas.openxmlformats.org/drawingml/2006/table">
            <a:tbl>
              <a:tblPr firstRow="1" bandRow="1">
                <a:tableStyleId>{5C22544A-7EE6-4342-B048-85BDC9FD1C3A}</a:tableStyleId>
              </a:tblPr>
              <a:tblGrid>
                <a:gridCol w="990600"/>
                <a:gridCol w="990600"/>
              </a:tblGrid>
              <a:tr h="419100">
                <a:tc>
                  <a:txBody>
                    <a:bodyPr/>
                    <a:lstStyle/>
                    <a:p>
                      <a:endParaRPr lang="en-US" dirty="0"/>
                    </a:p>
                  </a:txBody>
                  <a:tcPr/>
                </a:tc>
                <a:tc>
                  <a:txBody>
                    <a:bodyPr/>
                    <a:lstStyle/>
                    <a:p>
                      <a:endParaRPr lang="en-US"/>
                    </a:p>
                  </a:txBody>
                  <a:tcPr/>
                </a:tc>
              </a:tr>
              <a:tr h="419100">
                <a:tc>
                  <a:txBody>
                    <a:bodyPr/>
                    <a:lstStyle/>
                    <a:p>
                      <a:r>
                        <a:rPr lang="en-US" dirty="0" smtClean="0"/>
                        <a:t>Planes </a:t>
                      </a:r>
                      <a:endParaRPr lang="en-US" dirty="0"/>
                    </a:p>
                  </a:txBody>
                  <a:tcPr/>
                </a:tc>
                <a:tc>
                  <a:txBody>
                    <a:bodyPr/>
                    <a:lstStyle/>
                    <a:p>
                      <a:r>
                        <a:rPr lang="en-US" dirty="0" smtClean="0"/>
                        <a:t>5</a:t>
                      </a:r>
                      <a:endParaRPr lang="en-US" dirty="0"/>
                    </a:p>
                  </a:txBody>
                  <a:tcPr/>
                </a:tc>
              </a:tr>
              <a:tr h="419100">
                <a:tc>
                  <a:txBody>
                    <a:bodyPr/>
                    <a:lstStyle/>
                    <a:p>
                      <a:r>
                        <a:rPr lang="en-US" dirty="0" smtClean="0"/>
                        <a:t>Balloons</a:t>
                      </a:r>
                      <a:endParaRPr lang="en-US" dirty="0"/>
                    </a:p>
                  </a:txBody>
                  <a:tcPr/>
                </a:tc>
                <a:tc>
                  <a:txBody>
                    <a:bodyPr/>
                    <a:lstStyle/>
                    <a:p>
                      <a:r>
                        <a:rPr lang="en-US" dirty="0" smtClean="0"/>
                        <a:t>2</a:t>
                      </a:r>
                      <a:endParaRPr lang="en-US" dirty="0"/>
                    </a:p>
                  </a:txBody>
                  <a:tcPr/>
                </a:tc>
              </a:tr>
              <a:tr h="419100">
                <a:tc>
                  <a:txBody>
                    <a:bodyPr/>
                    <a:lstStyle/>
                    <a:p>
                      <a:r>
                        <a:rPr lang="en-US" dirty="0" smtClean="0"/>
                        <a:t>Cars</a:t>
                      </a:r>
                      <a:endParaRPr lang="en-US" dirty="0"/>
                    </a:p>
                  </a:txBody>
                  <a:tcPr/>
                </a:tc>
                <a:tc>
                  <a:txBody>
                    <a:bodyPr/>
                    <a:lstStyle/>
                    <a:p>
                      <a:r>
                        <a:rPr lang="en-US" dirty="0" smtClean="0"/>
                        <a:t>1</a:t>
                      </a:r>
                      <a:endParaRPr lang="en-US" dirty="0"/>
                    </a:p>
                  </a:txBody>
                  <a:tcPr/>
                </a:tc>
              </a:tr>
            </a:tbl>
          </a:graphicData>
        </a:graphic>
      </p:graphicFrame>
      <p:graphicFrame>
        <p:nvGraphicFramePr>
          <p:cNvPr id="8" name="Table 7"/>
          <p:cNvGraphicFramePr>
            <a:graphicFrameLocks noGrp="1"/>
          </p:cNvGraphicFramePr>
          <p:nvPr/>
        </p:nvGraphicFramePr>
        <p:xfrm>
          <a:off x="6324600" y="35052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p>
                  </a:txBody>
                  <a:tcPr/>
                </a:tc>
              </a:tr>
              <a:tr h="370840">
                <a:tc>
                  <a:txBody>
                    <a:bodyPr/>
                    <a:lstStyle/>
                    <a:p>
                      <a:r>
                        <a:rPr lang="en-US" dirty="0" smtClean="0"/>
                        <a:t>Beds/cars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a:t>
                      </a:r>
                    </a:p>
                  </a:txBody>
                  <a:tcPr/>
                </a:tc>
              </a:tr>
            </a:tbl>
          </a:graphicData>
        </a:graphic>
      </p:graphicFrame>
      <p:graphicFrame>
        <p:nvGraphicFramePr>
          <p:cNvPr id="9" name="Table 8"/>
          <p:cNvGraphicFramePr>
            <a:graphicFrameLocks noGrp="1"/>
          </p:cNvGraphicFramePr>
          <p:nvPr/>
        </p:nvGraphicFramePr>
        <p:xfrm>
          <a:off x="3200400" y="3657600"/>
          <a:ext cx="2743200" cy="2966720"/>
        </p:xfrm>
        <a:graphic>
          <a:graphicData uri="http://schemas.openxmlformats.org/drawingml/2006/table">
            <a:tbl>
              <a:tblPr firstRow="1" bandRow="1">
                <a:tableStyleId>{5C22544A-7EE6-4342-B048-85BDC9FD1C3A}</a:tableStyleId>
              </a:tblPr>
              <a:tblGrid>
                <a:gridCol w="1295400"/>
                <a:gridCol w="14478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p>
                  </a:txBody>
                  <a:tcPr/>
                </a:tc>
              </a:tr>
              <a:tr h="370840">
                <a:tc>
                  <a:txBody>
                    <a:bodyPr/>
                    <a:lstStyle/>
                    <a:p>
                      <a:r>
                        <a:rPr lang="en-US" dirty="0" smtClean="0"/>
                        <a:t>Beds/cars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FM$5</a:t>
                      </a:r>
                    </a:p>
                  </a:txBody>
                  <a:tcPr/>
                </a:tc>
              </a:tr>
            </a:tbl>
          </a:graphicData>
        </a:graphic>
      </p:graphicFrame>
      <p:pic>
        <p:nvPicPr>
          <p:cNvPr id="10" name="Picture 2" descr="https://encrypted-tbn3.gstatic.com/images?q=tbn:ANd9GcTDur5l9vUwouJqzxOb8OmNpuzSThVANGTeZi4aFi2qcHp-FqvX"/>
          <p:cNvPicPr>
            <a:picLocks noChangeAspect="1" noChangeArrowheads="1"/>
          </p:cNvPicPr>
          <p:nvPr/>
        </p:nvPicPr>
        <p:blipFill>
          <a:blip r:embed="rId2" cstate="print"/>
          <a:srcRect/>
          <a:stretch>
            <a:fillRect/>
          </a:stretch>
        </p:blipFill>
        <p:spPr bwMode="auto">
          <a:xfrm rot="20159300">
            <a:off x="-3324" y="510848"/>
            <a:ext cx="604120" cy="358908"/>
          </a:xfrm>
          <a:prstGeom prst="rect">
            <a:avLst/>
          </a:prstGeom>
          <a:noFill/>
        </p:spPr>
      </p:pic>
      <p:pic>
        <p:nvPicPr>
          <p:cNvPr id="11" name="Picture 4" descr="http://www.hooping.org/wordpress/wp-content/uploads/2011/02/public_private.jpeg"/>
          <p:cNvPicPr>
            <a:picLocks noChangeAspect="1" noChangeArrowheads="1"/>
          </p:cNvPicPr>
          <p:nvPr/>
        </p:nvPicPr>
        <p:blipFill>
          <a:blip r:embed="rId3" cstate="print"/>
          <a:srcRect/>
          <a:stretch>
            <a:fillRect/>
          </a:stretch>
        </p:blipFill>
        <p:spPr bwMode="auto">
          <a:xfrm rot="19754101">
            <a:off x="2323614" y="934162"/>
            <a:ext cx="860720" cy="681804"/>
          </a:xfrm>
          <a:prstGeom prst="rect">
            <a:avLst/>
          </a:prstGeom>
          <a:noFill/>
        </p:spPr>
      </p:pic>
      <p:pic>
        <p:nvPicPr>
          <p:cNvPr id="12" name="Picture 6" descr="http://ts4.mm.bing.net/th?id=H.4659740057208439&amp;pid=1.7"/>
          <p:cNvPicPr>
            <a:picLocks noChangeAspect="1" noChangeArrowheads="1"/>
          </p:cNvPicPr>
          <p:nvPr/>
        </p:nvPicPr>
        <p:blipFill>
          <a:blip r:embed="rId4" cstate="print"/>
          <a:srcRect l="6759" t="17907" b="13277"/>
          <a:stretch>
            <a:fillRect/>
          </a:stretch>
        </p:blipFill>
        <p:spPr bwMode="auto">
          <a:xfrm rot="19953921">
            <a:off x="5754013" y="1012210"/>
            <a:ext cx="933023" cy="7278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Round 2 – What to produce?</a:t>
            </a:r>
          </a:p>
        </p:txBody>
      </p:sp>
      <p:sp>
        <p:nvSpPr>
          <p:cNvPr id="3" name="TextBox 2"/>
          <p:cNvSpPr txBox="1"/>
          <p:nvPr/>
        </p:nvSpPr>
        <p:spPr>
          <a:xfrm>
            <a:off x="0" y="1066800"/>
            <a:ext cx="2819400" cy="4247317"/>
          </a:xfrm>
          <a:prstGeom prst="rect">
            <a:avLst/>
          </a:prstGeom>
          <a:noFill/>
        </p:spPr>
        <p:txBody>
          <a:bodyPr wrap="square" rtlCol="0">
            <a:spAutoFit/>
          </a:bodyPr>
          <a:lstStyle/>
          <a:p>
            <a:r>
              <a:rPr lang="en-US" b="1" dirty="0" err="1" smtClean="0"/>
              <a:t>Commandtopia</a:t>
            </a:r>
            <a:endParaRPr lang="en-US" b="1" dirty="0" smtClean="0"/>
          </a:p>
          <a:p>
            <a:endParaRPr lang="en-US" b="1" dirty="0"/>
          </a:p>
          <a:p>
            <a:r>
              <a:rPr lang="en-US" b="1" dirty="0" smtClean="0"/>
              <a:t>It is the Beginning of the Glorious  Second Year Plan: All </a:t>
            </a:r>
            <a:r>
              <a:rPr lang="en-US" b="1" dirty="0" err="1" smtClean="0"/>
              <a:t>Labour</a:t>
            </a:r>
            <a:r>
              <a:rPr lang="en-US" b="1" dirty="0" smtClean="0"/>
              <a:t>, Land and Capital are owned by the state:</a:t>
            </a:r>
          </a:p>
          <a:p>
            <a:endParaRPr lang="en-US" b="1" dirty="0"/>
          </a:p>
          <a:p>
            <a:r>
              <a:rPr lang="en-US" b="1" dirty="0" smtClean="0"/>
              <a:t>This year the fruits of the revolution will become apparent – you will produce Ice Cream - at all costs!!!</a:t>
            </a:r>
            <a:endParaRPr lang="en-US" b="1" dirty="0"/>
          </a:p>
          <a:p>
            <a:endParaRPr lang="en-US" b="1" dirty="0" smtClean="0"/>
          </a:p>
          <a:p>
            <a:endParaRPr lang="en-US" dirty="0" smtClean="0"/>
          </a:p>
          <a:p>
            <a:endParaRPr lang="en-US" dirty="0"/>
          </a:p>
        </p:txBody>
      </p:sp>
      <p:sp>
        <p:nvSpPr>
          <p:cNvPr id="4" name="TextBox 3"/>
          <p:cNvSpPr txBox="1"/>
          <p:nvPr/>
        </p:nvSpPr>
        <p:spPr>
          <a:xfrm>
            <a:off x="3276600" y="1676400"/>
            <a:ext cx="2819400" cy="2862322"/>
          </a:xfrm>
          <a:prstGeom prst="rect">
            <a:avLst/>
          </a:prstGeom>
          <a:noFill/>
        </p:spPr>
        <p:txBody>
          <a:bodyPr wrap="square" rtlCol="0">
            <a:spAutoFit/>
          </a:bodyPr>
          <a:lstStyle/>
          <a:p>
            <a:r>
              <a:rPr lang="en-US" b="1" dirty="0" err="1" smtClean="0"/>
              <a:t>Mixtopia</a:t>
            </a:r>
            <a:endParaRPr lang="en-US" b="1" dirty="0"/>
          </a:p>
          <a:p>
            <a:endParaRPr lang="en-US" b="1" dirty="0" smtClean="0"/>
          </a:p>
          <a:p>
            <a:r>
              <a:rPr lang="en-US" b="1" dirty="0" smtClean="0"/>
              <a:t>Ok so here are the current market prices, but you also need to again produce at least 2 buses and 1 balloon</a:t>
            </a:r>
          </a:p>
          <a:p>
            <a:endParaRPr lang="en-US" b="1" dirty="0"/>
          </a:p>
          <a:p>
            <a:endParaRPr lang="en-US" b="1" dirty="0" smtClean="0"/>
          </a:p>
          <a:p>
            <a:endParaRPr lang="en-US" dirty="0" smtClean="0"/>
          </a:p>
          <a:p>
            <a:endParaRPr lang="en-US" dirty="0"/>
          </a:p>
        </p:txBody>
      </p:sp>
      <p:sp>
        <p:nvSpPr>
          <p:cNvPr id="5" name="TextBox 4"/>
          <p:cNvSpPr txBox="1"/>
          <p:nvPr/>
        </p:nvSpPr>
        <p:spPr>
          <a:xfrm>
            <a:off x="6324600" y="1676400"/>
            <a:ext cx="2819400" cy="2585323"/>
          </a:xfrm>
          <a:prstGeom prst="rect">
            <a:avLst/>
          </a:prstGeom>
          <a:noFill/>
        </p:spPr>
        <p:txBody>
          <a:bodyPr wrap="square" rtlCol="0">
            <a:spAutoFit/>
          </a:bodyPr>
          <a:lstStyle/>
          <a:p>
            <a:r>
              <a:rPr lang="en-US" b="1" dirty="0" err="1" smtClean="0"/>
              <a:t>Freemarketopia</a:t>
            </a:r>
            <a:endParaRPr lang="en-US" b="1" dirty="0" smtClean="0"/>
          </a:p>
          <a:p>
            <a:endParaRPr lang="en-US" b="1" dirty="0"/>
          </a:p>
          <a:p>
            <a:r>
              <a:rPr lang="en-US" b="1" dirty="0" smtClean="0"/>
              <a:t>Traders these are the market prices for the following goods at the moment:</a:t>
            </a:r>
          </a:p>
          <a:p>
            <a:endParaRPr lang="en-US" dirty="0"/>
          </a:p>
          <a:p>
            <a:endParaRPr lang="en-US" dirty="0"/>
          </a:p>
          <a:p>
            <a:endParaRPr lang="en-US" dirty="0"/>
          </a:p>
        </p:txBody>
      </p:sp>
      <p:graphicFrame>
        <p:nvGraphicFramePr>
          <p:cNvPr id="6" name="Table 5"/>
          <p:cNvGraphicFramePr>
            <a:graphicFrameLocks noGrp="1"/>
          </p:cNvGraphicFramePr>
          <p:nvPr/>
        </p:nvGraphicFramePr>
        <p:xfrm>
          <a:off x="838200" y="4114800"/>
          <a:ext cx="1981200" cy="2537460"/>
        </p:xfrm>
        <a:graphic>
          <a:graphicData uri="http://schemas.openxmlformats.org/drawingml/2006/table">
            <a:tbl>
              <a:tblPr firstRow="1" bandRow="1">
                <a:tableStyleId>{5C22544A-7EE6-4342-B048-85BDC9FD1C3A}</a:tableStyleId>
              </a:tblPr>
              <a:tblGrid>
                <a:gridCol w="990600"/>
                <a:gridCol w="990600"/>
              </a:tblGrid>
              <a:tr h="419100">
                <a:tc>
                  <a:txBody>
                    <a:bodyPr/>
                    <a:lstStyle/>
                    <a:p>
                      <a:endParaRPr lang="en-US" dirty="0"/>
                    </a:p>
                  </a:txBody>
                  <a:tcPr/>
                </a:tc>
                <a:tc>
                  <a:txBody>
                    <a:bodyPr/>
                    <a:lstStyle/>
                    <a:p>
                      <a:endParaRPr lang="en-US" dirty="0"/>
                    </a:p>
                  </a:txBody>
                  <a:tcPr/>
                </a:tc>
              </a:tr>
              <a:tr h="419100">
                <a:tc>
                  <a:txBody>
                    <a:bodyPr/>
                    <a:lstStyle/>
                    <a:p>
                      <a:r>
                        <a:rPr lang="en-US" dirty="0" smtClean="0"/>
                        <a:t>Planes </a:t>
                      </a:r>
                      <a:endParaRPr lang="en-US" dirty="0"/>
                    </a:p>
                  </a:txBody>
                  <a:tcPr/>
                </a:tc>
                <a:tc>
                  <a:txBody>
                    <a:bodyPr/>
                    <a:lstStyle/>
                    <a:p>
                      <a:r>
                        <a:rPr lang="en-US" dirty="0" smtClean="0"/>
                        <a:t>3</a:t>
                      </a:r>
                      <a:endParaRPr lang="en-US" dirty="0"/>
                    </a:p>
                  </a:txBody>
                  <a:tcPr/>
                </a:tc>
              </a:tr>
              <a:tr h="419100">
                <a:tc>
                  <a:txBody>
                    <a:bodyPr/>
                    <a:lstStyle/>
                    <a:p>
                      <a:r>
                        <a:rPr lang="en-US" dirty="0" smtClean="0"/>
                        <a:t>Balloons</a:t>
                      </a:r>
                      <a:endParaRPr lang="en-US" dirty="0"/>
                    </a:p>
                  </a:txBody>
                  <a:tcPr/>
                </a:tc>
                <a:tc>
                  <a:txBody>
                    <a:bodyPr/>
                    <a:lstStyle/>
                    <a:p>
                      <a:r>
                        <a:rPr lang="en-US" dirty="0" smtClean="0"/>
                        <a:t>2</a:t>
                      </a:r>
                      <a:endParaRPr lang="en-US" dirty="0"/>
                    </a:p>
                  </a:txBody>
                  <a:tcPr/>
                </a:tc>
              </a:tr>
              <a:tr h="320040">
                <a:tc>
                  <a:txBody>
                    <a:bodyPr/>
                    <a:lstStyle/>
                    <a:p>
                      <a:r>
                        <a:rPr lang="en-US" dirty="0" smtClean="0"/>
                        <a:t>Cars</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1</a:t>
                      </a:r>
                    </a:p>
                    <a:p>
                      <a:endParaRPr lang="en-US" dirty="0"/>
                    </a:p>
                  </a:txBody>
                  <a:tcPr>
                    <a:lnB w="12700" cap="flat" cmpd="sng" algn="ctr">
                      <a:solidFill>
                        <a:schemeClr val="tx1"/>
                      </a:solidFill>
                      <a:prstDash val="solid"/>
                      <a:round/>
                      <a:headEnd type="none" w="med" len="med"/>
                      <a:tailEnd type="none" w="med" len="med"/>
                    </a:lnB>
                  </a:tcPr>
                </a:tc>
              </a:tr>
              <a:tr h="320040">
                <a:tc>
                  <a:txBody>
                    <a:bodyPr/>
                    <a:lstStyle/>
                    <a:p>
                      <a:r>
                        <a:rPr lang="en-US" dirty="0" smtClean="0"/>
                        <a:t>Ice cream</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3</a:t>
                      </a:r>
                      <a:endParaRPr lang="en-US" dirty="0"/>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35733355"/>
              </p:ext>
            </p:extLst>
          </p:nvPr>
        </p:nvGraphicFramePr>
        <p:xfrm>
          <a:off x="6324600" y="35052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r>
                        <a:rPr lang="en-US" dirty="0" smtClean="0"/>
                        <a:t>Change</a:t>
                      </a:r>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FM$80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FM$40</a:t>
                      </a:r>
                      <a:endParaRPr lang="en-US" dirty="0" smtClean="0"/>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Beds/cars</a:t>
                      </a:r>
                      <a:endParaRPr lang="en-US" dirty="0"/>
                    </a:p>
                  </a:txBody>
                  <a:tcPr/>
                </a:tc>
                <a:tc>
                  <a:txBody>
                    <a:bodyPr/>
                    <a:lstStyle/>
                    <a:p>
                      <a:r>
                        <a:rPr lang="en-US" dirty="0" smtClean="0"/>
                        <a:t>FM$5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FM$5</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FM$40</a:t>
                      </a:r>
                      <a:endParaRPr lang="en-US" dirty="0" smtClean="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07870102"/>
              </p:ext>
            </p:extLst>
          </p:nvPr>
        </p:nvGraphicFramePr>
        <p:xfrm>
          <a:off x="3200400" y="36576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r>
                        <a:rPr lang="en-US" dirty="0" smtClean="0"/>
                        <a:t>Change</a:t>
                      </a:r>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FM$100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endParaRPr lang="en-US" dirty="0" smtClean="0"/>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FM$40</a:t>
                      </a:r>
                      <a:endParaRPr lang="en-US" dirty="0" smtClean="0"/>
                    </a:p>
                  </a:txBody>
                  <a:tcPr/>
                </a:tc>
              </a:tr>
              <a:tr h="370840">
                <a:tc>
                  <a:txBody>
                    <a:bodyPr/>
                    <a:lstStyle/>
                    <a:p>
                      <a:r>
                        <a:rPr lang="en-US" dirty="0" smtClean="0"/>
                        <a:t>Beds/cars</a:t>
                      </a:r>
                      <a:endParaRPr lang="en-US" dirty="0"/>
                    </a:p>
                  </a:txBody>
                  <a:tcPr/>
                </a:tc>
                <a:tc>
                  <a:txBody>
                    <a:bodyPr/>
                    <a:lstStyle/>
                    <a:p>
                      <a:r>
                        <a:rPr lang="en-US" dirty="0" smtClean="0"/>
                        <a:t>FM$30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endParaRPr lang="en-US" dirty="0" smtClean="0"/>
                    </a:p>
                  </a:txBody>
                  <a:tcPr/>
                </a:tc>
              </a:tr>
              <a:tr h="370840">
                <a:tc>
                  <a:txBody>
                    <a:bodyPr/>
                    <a:lstStyle/>
                    <a:p>
                      <a:r>
                        <a:rPr lang="en-US" dirty="0" smtClean="0"/>
                        <a:t>Bus rides</a:t>
                      </a:r>
                      <a:endParaRPr lang="en-US" dirty="0"/>
                    </a:p>
                  </a:txBody>
                  <a:tcPr/>
                </a:tc>
                <a:tc>
                  <a:txBody>
                    <a:bodyPr/>
                    <a:lstStyle/>
                    <a:p>
                      <a:r>
                        <a:rPr lang="en-US" dirty="0" smtClean="0"/>
                        <a:t>FM$10</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FM$40</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Round 2 – How to produce?</a:t>
            </a:r>
          </a:p>
        </p:txBody>
      </p:sp>
      <p:sp>
        <p:nvSpPr>
          <p:cNvPr id="3" name="TextBox 2"/>
          <p:cNvSpPr txBox="1"/>
          <p:nvPr/>
        </p:nvSpPr>
        <p:spPr>
          <a:xfrm>
            <a:off x="0" y="1676400"/>
            <a:ext cx="2819400" cy="2862322"/>
          </a:xfrm>
          <a:prstGeom prst="rect">
            <a:avLst/>
          </a:prstGeom>
          <a:noFill/>
        </p:spPr>
        <p:txBody>
          <a:bodyPr wrap="square" rtlCol="0">
            <a:spAutoFit/>
          </a:bodyPr>
          <a:lstStyle/>
          <a:p>
            <a:r>
              <a:rPr lang="en-US" b="1" dirty="0" err="1" smtClean="0"/>
              <a:t>Commandtopia</a:t>
            </a:r>
            <a:endParaRPr lang="en-US" b="1" dirty="0" smtClean="0"/>
          </a:p>
          <a:p>
            <a:endParaRPr lang="en-US" b="1" dirty="0"/>
          </a:p>
          <a:p>
            <a:r>
              <a:rPr lang="en-US" b="1" dirty="0" smtClean="0"/>
              <a:t>Just Produce However!!!</a:t>
            </a:r>
          </a:p>
          <a:p>
            <a:r>
              <a:rPr lang="en-US" b="1" dirty="0" smtClean="0"/>
              <a:t>Meet the plan by all means!! Or be purged !!! Or sent to the Gulag!! </a:t>
            </a:r>
          </a:p>
          <a:p>
            <a:endParaRPr lang="en-US" b="1" dirty="0"/>
          </a:p>
          <a:p>
            <a:endParaRPr lang="en-US" b="1" dirty="0" smtClean="0"/>
          </a:p>
          <a:p>
            <a:endParaRPr lang="en-US" dirty="0" smtClean="0"/>
          </a:p>
          <a:p>
            <a:endParaRPr lang="en-US" dirty="0"/>
          </a:p>
        </p:txBody>
      </p:sp>
      <p:sp>
        <p:nvSpPr>
          <p:cNvPr id="4" name="TextBox 3"/>
          <p:cNvSpPr txBox="1"/>
          <p:nvPr/>
        </p:nvSpPr>
        <p:spPr>
          <a:xfrm>
            <a:off x="3200400" y="1219200"/>
            <a:ext cx="2819400" cy="3139321"/>
          </a:xfrm>
          <a:prstGeom prst="rect">
            <a:avLst/>
          </a:prstGeom>
          <a:noFill/>
        </p:spPr>
        <p:txBody>
          <a:bodyPr wrap="square" rtlCol="0">
            <a:spAutoFit/>
          </a:bodyPr>
          <a:lstStyle/>
          <a:p>
            <a:r>
              <a:rPr lang="en-US" b="1" dirty="0" err="1" smtClean="0"/>
              <a:t>Mixtopia</a:t>
            </a:r>
            <a:endParaRPr lang="en-US" b="1" dirty="0"/>
          </a:p>
          <a:p>
            <a:endParaRPr lang="en-US" b="1" dirty="0" smtClean="0"/>
          </a:p>
          <a:p>
            <a:r>
              <a:rPr lang="en-US" b="1" dirty="0" smtClean="0"/>
              <a:t>Start with the 2 buses and 1 balloon </a:t>
            </a:r>
          </a:p>
          <a:p>
            <a:r>
              <a:rPr lang="en-US" b="1" dirty="0" smtClean="0"/>
              <a:t>For every perfectly colored and precise piece triple the price below</a:t>
            </a:r>
          </a:p>
          <a:p>
            <a:endParaRPr lang="en-US" b="1" dirty="0"/>
          </a:p>
          <a:p>
            <a:endParaRPr lang="en-US" b="1" dirty="0" smtClean="0"/>
          </a:p>
          <a:p>
            <a:endParaRPr lang="en-US" dirty="0" smtClean="0"/>
          </a:p>
          <a:p>
            <a:endParaRPr lang="en-US" dirty="0"/>
          </a:p>
        </p:txBody>
      </p:sp>
      <p:sp>
        <p:nvSpPr>
          <p:cNvPr id="5" name="TextBox 4"/>
          <p:cNvSpPr txBox="1"/>
          <p:nvPr/>
        </p:nvSpPr>
        <p:spPr>
          <a:xfrm>
            <a:off x="6324600" y="1447800"/>
            <a:ext cx="2819400" cy="1477328"/>
          </a:xfrm>
          <a:prstGeom prst="rect">
            <a:avLst/>
          </a:prstGeom>
          <a:noFill/>
        </p:spPr>
        <p:txBody>
          <a:bodyPr wrap="square" rtlCol="0">
            <a:spAutoFit/>
          </a:bodyPr>
          <a:lstStyle/>
          <a:p>
            <a:r>
              <a:rPr lang="en-US" b="1" dirty="0" err="1" smtClean="0"/>
              <a:t>Freemarketopia</a:t>
            </a:r>
            <a:endParaRPr lang="en-US" b="1" dirty="0" smtClean="0"/>
          </a:p>
          <a:p>
            <a:endParaRPr lang="en-US" b="1" dirty="0"/>
          </a:p>
          <a:p>
            <a:r>
              <a:rPr lang="en-US" b="1" dirty="0" smtClean="0"/>
              <a:t>For every perfectly colored and precise piece quadruple the price below</a:t>
            </a:r>
          </a:p>
        </p:txBody>
      </p:sp>
      <p:graphicFrame>
        <p:nvGraphicFramePr>
          <p:cNvPr id="6" name="Table 5"/>
          <p:cNvGraphicFramePr>
            <a:graphicFrameLocks noGrp="1"/>
          </p:cNvGraphicFramePr>
          <p:nvPr/>
        </p:nvGraphicFramePr>
        <p:xfrm>
          <a:off x="228600" y="4953000"/>
          <a:ext cx="1981200" cy="1676400"/>
        </p:xfrm>
        <a:graphic>
          <a:graphicData uri="http://schemas.openxmlformats.org/drawingml/2006/table">
            <a:tbl>
              <a:tblPr firstRow="1" bandRow="1">
                <a:tableStyleId>{5C22544A-7EE6-4342-B048-85BDC9FD1C3A}</a:tableStyleId>
              </a:tblPr>
              <a:tblGrid>
                <a:gridCol w="990600"/>
                <a:gridCol w="990600"/>
              </a:tblGrid>
              <a:tr h="419100">
                <a:tc>
                  <a:txBody>
                    <a:bodyPr/>
                    <a:lstStyle/>
                    <a:p>
                      <a:endParaRPr lang="en-US" dirty="0"/>
                    </a:p>
                  </a:txBody>
                  <a:tcPr/>
                </a:tc>
                <a:tc>
                  <a:txBody>
                    <a:bodyPr/>
                    <a:lstStyle/>
                    <a:p>
                      <a:endParaRPr lang="en-US"/>
                    </a:p>
                  </a:txBody>
                  <a:tcPr/>
                </a:tc>
              </a:tr>
              <a:tr h="419100">
                <a:tc>
                  <a:txBody>
                    <a:bodyPr/>
                    <a:lstStyle/>
                    <a:p>
                      <a:r>
                        <a:rPr lang="en-US" dirty="0" smtClean="0"/>
                        <a:t>Planes </a:t>
                      </a:r>
                      <a:endParaRPr lang="en-US" dirty="0"/>
                    </a:p>
                  </a:txBody>
                  <a:tcPr/>
                </a:tc>
                <a:tc>
                  <a:txBody>
                    <a:bodyPr/>
                    <a:lstStyle/>
                    <a:p>
                      <a:r>
                        <a:rPr lang="en-US" dirty="0" smtClean="0"/>
                        <a:t>5</a:t>
                      </a:r>
                      <a:endParaRPr lang="en-US" dirty="0"/>
                    </a:p>
                  </a:txBody>
                  <a:tcPr/>
                </a:tc>
              </a:tr>
              <a:tr h="419100">
                <a:tc>
                  <a:txBody>
                    <a:bodyPr/>
                    <a:lstStyle/>
                    <a:p>
                      <a:r>
                        <a:rPr lang="en-US" dirty="0" smtClean="0"/>
                        <a:t>Balloons</a:t>
                      </a:r>
                      <a:endParaRPr lang="en-US" dirty="0"/>
                    </a:p>
                  </a:txBody>
                  <a:tcPr/>
                </a:tc>
                <a:tc>
                  <a:txBody>
                    <a:bodyPr/>
                    <a:lstStyle/>
                    <a:p>
                      <a:r>
                        <a:rPr lang="en-US" dirty="0" smtClean="0"/>
                        <a:t>2</a:t>
                      </a:r>
                      <a:endParaRPr lang="en-US" dirty="0"/>
                    </a:p>
                  </a:txBody>
                  <a:tcPr/>
                </a:tc>
              </a:tr>
              <a:tr h="419100">
                <a:tc>
                  <a:txBody>
                    <a:bodyPr/>
                    <a:lstStyle/>
                    <a:p>
                      <a:r>
                        <a:rPr lang="en-US" dirty="0" smtClean="0"/>
                        <a:t>Cars</a:t>
                      </a:r>
                      <a:endParaRPr lang="en-US" dirty="0"/>
                    </a:p>
                  </a:txBody>
                  <a:tcPr/>
                </a:tc>
                <a:tc>
                  <a:txBody>
                    <a:bodyPr/>
                    <a:lstStyle/>
                    <a:p>
                      <a:r>
                        <a:rPr lang="en-US" dirty="0" smtClean="0"/>
                        <a:t>1</a:t>
                      </a:r>
                      <a:endParaRPr lang="en-US" dirty="0"/>
                    </a:p>
                  </a:txBody>
                  <a:tcPr/>
                </a:tc>
              </a:tr>
            </a:tbl>
          </a:graphicData>
        </a:graphic>
      </p:graphicFrame>
      <p:graphicFrame>
        <p:nvGraphicFramePr>
          <p:cNvPr id="7" name="Table 6"/>
          <p:cNvGraphicFramePr>
            <a:graphicFrameLocks noGrp="1"/>
          </p:cNvGraphicFramePr>
          <p:nvPr/>
        </p:nvGraphicFramePr>
        <p:xfrm>
          <a:off x="6324600" y="35052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p>
                  </a:txBody>
                  <a:tcPr/>
                </a:tc>
              </a:tr>
              <a:tr h="370840">
                <a:tc>
                  <a:txBody>
                    <a:bodyPr/>
                    <a:lstStyle/>
                    <a:p>
                      <a:r>
                        <a:rPr lang="en-US" dirty="0" smtClean="0"/>
                        <a:t>Beds/cars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a:t>
                      </a: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15156450"/>
              </p:ext>
            </p:extLst>
          </p:nvPr>
        </p:nvGraphicFramePr>
        <p:xfrm>
          <a:off x="3200400" y="36576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FM$200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p>
                  </a:txBody>
                  <a:tcPr/>
                </a:tc>
              </a:tr>
              <a:tr h="370840">
                <a:tc>
                  <a:txBody>
                    <a:bodyPr/>
                    <a:lstStyle/>
                    <a:p>
                      <a:r>
                        <a:rPr lang="en-US" dirty="0" smtClean="0"/>
                        <a:t>Beds/cars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FM$5</a:t>
                      </a: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Round 2 – For whom to produce?</a:t>
            </a:r>
          </a:p>
        </p:txBody>
      </p:sp>
      <p:sp>
        <p:nvSpPr>
          <p:cNvPr id="3" name="TextBox 2"/>
          <p:cNvSpPr txBox="1"/>
          <p:nvPr/>
        </p:nvSpPr>
        <p:spPr>
          <a:xfrm>
            <a:off x="0" y="914400"/>
            <a:ext cx="3048000" cy="5632311"/>
          </a:xfrm>
          <a:prstGeom prst="rect">
            <a:avLst/>
          </a:prstGeom>
          <a:noFill/>
        </p:spPr>
        <p:txBody>
          <a:bodyPr wrap="square" rtlCol="0">
            <a:spAutoFit/>
          </a:bodyPr>
          <a:lstStyle/>
          <a:p>
            <a:r>
              <a:rPr lang="en-US" b="1" dirty="0" err="1" smtClean="0"/>
              <a:t>Commandtopia</a:t>
            </a:r>
            <a:endParaRPr lang="en-US" b="1" dirty="0" smtClean="0"/>
          </a:p>
          <a:p>
            <a:endParaRPr lang="en-US" b="1" dirty="0"/>
          </a:p>
          <a:p>
            <a:r>
              <a:rPr lang="en-US" b="1" dirty="0" smtClean="0"/>
              <a:t>Planes and balloons are public property owned and operated by the state for the people</a:t>
            </a:r>
          </a:p>
          <a:p>
            <a:endParaRPr lang="en-US" b="1" dirty="0"/>
          </a:p>
          <a:p>
            <a:r>
              <a:rPr lang="en-US" b="1" dirty="0" smtClean="0"/>
              <a:t>Our consumer goods (cars and ice cream) are distributed on the principle “each according to his ability, each according  to his need!” In other words you get proportionately the consumer goods for the size of your family! Work it out!! </a:t>
            </a:r>
          </a:p>
          <a:p>
            <a:endParaRPr lang="en-US" b="1" dirty="0"/>
          </a:p>
          <a:p>
            <a:endParaRPr lang="en-US" b="1" dirty="0" smtClean="0"/>
          </a:p>
          <a:p>
            <a:endParaRPr lang="en-US" dirty="0" smtClean="0"/>
          </a:p>
          <a:p>
            <a:endParaRPr lang="en-US" dirty="0"/>
          </a:p>
        </p:txBody>
      </p:sp>
      <p:sp>
        <p:nvSpPr>
          <p:cNvPr id="4" name="TextBox 3"/>
          <p:cNvSpPr txBox="1"/>
          <p:nvPr/>
        </p:nvSpPr>
        <p:spPr>
          <a:xfrm>
            <a:off x="3200400" y="990600"/>
            <a:ext cx="2819400" cy="3139321"/>
          </a:xfrm>
          <a:prstGeom prst="rect">
            <a:avLst/>
          </a:prstGeom>
          <a:noFill/>
        </p:spPr>
        <p:txBody>
          <a:bodyPr wrap="square" rtlCol="0">
            <a:spAutoFit/>
          </a:bodyPr>
          <a:lstStyle/>
          <a:p>
            <a:r>
              <a:rPr lang="en-US" b="1" dirty="0" err="1" smtClean="0"/>
              <a:t>Mixtopia</a:t>
            </a:r>
            <a:endParaRPr lang="en-US" b="1" dirty="0"/>
          </a:p>
          <a:p>
            <a:endParaRPr lang="en-US" b="1" dirty="0" smtClean="0"/>
          </a:p>
          <a:p>
            <a:r>
              <a:rPr lang="en-US" b="1" dirty="0" smtClean="0"/>
              <a:t>The buses and balloons are public services. Though to pay for these you will need to pay 50% tax to the government, though you can trade what’s left over.</a:t>
            </a:r>
            <a:endParaRPr lang="en-US" b="1" dirty="0"/>
          </a:p>
          <a:p>
            <a:endParaRPr lang="en-US" b="1" dirty="0" smtClean="0"/>
          </a:p>
          <a:p>
            <a:endParaRPr lang="en-US" dirty="0" smtClean="0"/>
          </a:p>
          <a:p>
            <a:endParaRPr lang="en-US" dirty="0"/>
          </a:p>
        </p:txBody>
      </p:sp>
      <p:sp>
        <p:nvSpPr>
          <p:cNvPr id="5" name="TextBox 4"/>
          <p:cNvSpPr txBox="1"/>
          <p:nvPr/>
        </p:nvSpPr>
        <p:spPr>
          <a:xfrm>
            <a:off x="6324600" y="1447800"/>
            <a:ext cx="2819400" cy="2031325"/>
          </a:xfrm>
          <a:prstGeom prst="rect">
            <a:avLst/>
          </a:prstGeom>
          <a:noFill/>
        </p:spPr>
        <p:txBody>
          <a:bodyPr wrap="square" rtlCol="0">
            <a:spAutoFit/>
          </a:bodyPr>
          <a:lstStyle/>
          <a:p>
            <a:r>
              <a:rPr lang="en-US" b="1" dirty="0" err="1" smtClean="0"/>
              <a:t>Freemarketopia</a:t>
            </a:r>
            <a:endParaRPr lang="en-US" b="1" dirty="0" smtClean="0"/>
          </a:p>
          <a:p>
            <a:endParaRPr lang="en-US" b="1" dirty="0"/>
          </a:p>
          <a:p>
            <a:r>
              <a:rPr lang="en-US" b="1" dirty="0" smtClean="0"/>
              <a:t>For every perfectly colored and precise piece triple the price below – You keep all your money and you can trade in your group</a:t>
            </a:r>
          </a:p>
        </p:txBody>
      </p:sp>
      <p:graphicFrame>
        <p:nvGraphicFramePr>
          <p:cNvPr id="6" name="Table 5"/>
          <p:cNvGraphicFramePr>
            <a:graphicFrameLocks noGrp="1"/>
          </p:cNvGraphicFramePr>
          <p:nvPr/>
        </p:nvGraphicFramePr>
        <p:xfrm>
          <a:off x="762000" y="5410200"/>
          <a:ext cx="1981200" cy="1676400"/>
        </p:xfrm>
        <a:graphic>
          <a:graphicData uri="http://schemas.openxmlformats.org/drawingml/2006/table">
            <a:tbl>
              <a:tblPr firstRow="1" bandRow="1">
                <a:tableStyleId>{5C22544A-7EE6-4342-B048-85BDC9FD1C3A}</a:tableStyleId>
              </a:tblPr>
              <a:tblGrid>
                <a:gridCol w="990600"/>
                <a:gridCol w="990600"/>
              </a:tblGrid>
              <a:tr h="419100">
                <a:tc>
                  <a:txBody>
                    <a:bodyPr/>
                    <a:lstStyle/>
                    <a:p>
                      <a:endParaRPr lang="en-US" dirty="0"/>
                    </a:p>
                  </a:txBody>
                  <a:tcPr/>
                </a:tc>
                <a:tc>
                  <a:txBody>
                    <a:bodyPr/>
                    <a:lstStyle/>
                    <a:p>
                      <a:endParaRPr lang="en-US" dirty="0"/>
                    </a:p>
                  </a:txBody>
                  <a:tcPr/>
                </a:tc>
              </a:tr>
              <a:tr h="419100">
                <a:tc>
                  <a:txBody>
                    <a:bodyPr/>
                    <a:lstStyle/>
                    <a:p>
                      <a:r>
                        <a:rPr lang="en-US" dirty="0" smtClean="0"/>
                        <a:t>Planes </a:t>
                      </a:r>
                      <a:endParaRPr lang="en-US" dirty="0"/>
                    </a:p>
                  </a:txBody>
                  <a:tcPr/>
                </a:tc>
                <a:tc>
                  <a:txBody>
                    <a:bodyPr/>
                    <a:lstStyle/>
                    <a:p>
                      <a:r>
                        <a:rPr lang="en-US" dirty="0" smtClean="0"/>
                        <a:t>5</a:t>
                      </a:r>
                      <a:endParaRPr lang="en-US" dirty="0"/>
                    </a:p>
                  </a:txBody>
                  <a:tcPr/>
                </a:tc>
              </a:tr>
              <a:tr h="419100">
                <a:tc>
                  <a:txBody>
                    <a:bodyPr/>
                    <a:lstStyle/>
                    <a:p>
                      <a:r>
                        <a:rPr lang="en-US" dirty="0" smtClean="0"/>
                        <a:t>Balloons</a:t>
                      </a:r>
                      <a:endParaRPr lang="en-US" dirty="0"/>
                    </a:p>
                  </a:txBody>
                  <a:tcPr/>
                </a:tc>
                <a:tc>
                  <a:txBody>
                    <a:bodyPr/>
                    <a:lstStyle/>
                    <a:p>
                      <a:r>
                        <a:rPr lang="en-US" dirty="0" smtClean="0"/>
                        <a:t>2</a:t>
                      </a:r>
                      <a:endParaRPr lang="en-US" dirty="0"/>
                    </a:p>
                  </a:txBody>
                  <a:tcPr/>
                </a:tc>
              </a:tr>
              <a:tr h="419100">
                <a:tc>
                  <a:txBody>
                    <a:bodyPr/>
                    <a:lstStyle/>
                    <a:p>
                      <a:r>
                        <a:rPr lang="en-US" dirty="0" smtClean="0"/>
                        <a:t>Cars</a:t>
                      </a:r>
                      <a:endParaRPr lang="en-US" dirty="0"/>
                    </a:p>
                  </a:txBody>
                  <a:tcPr/>
                </a:tc>
                <a:tc>
                  <a:txBody>
                    <a:bodyPr/>
                    <a:lstStyle/>
                    <a:p>
                      <a:r>
                        <a:rPr lang="en-US" dirty="0" smtClean="0"/>
                        <a:t>1</a:t>
                      </a:r>
                      <a:endParaRPr lang="en-US" dirty="0"/>
                    </a:p>
                  </a:txBody>
                  <a:tcPr/>
                </a:tc>
              </a:tr>
            </a:tbl>
          </a:graphicData>
        </a:graphic>
      </p:graphicFrame>
      <p:graphicFrame>
        <p:nvGraphicFramePr>
          <p:cNvPr id="7" name="Table 6"/>
          <p:cNvGraphicFramePr>
            <a:graphicFrameLocks noGrp="1"/>
          </p:cNvGraphicFramePr>
          <p:nvPr/>
        </p:nvGraphicFramePr>
        <p:xfrm>
          <a:off x="6324600" y="35052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p>
                  </a:txBody>
                  <a:tcPr/>
                </a:tc>
              </a:tr>
              <a:tr h="370840">
                <a:tc>
                  <a:txBody>
                    <a:bodyPr/>
                    <a:lstStyle/>
                    <a:p>
                      <a:r>
                        <a:rPr lang="en-US" dirty="0" smtClean="0"/>
                        <a:t>Beds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FM$4</a:t>
                      </a:r>
                    </a:p>
                  </a:txBody>
                  <a:tcPr/>
                </a:tc>
              </a:tr>
            </a:tbl>
          </a:graphicData>
        </a:graphic>
      </p:graphicFrame>
      <p:graphicFrame>
        <p:nvGraphicFramePr>
          <p:cNvPr id="8" name="Table 7"/>
          <p:cNvGraphicFramePr>
            <a:graphicFrameLocks noGrp="1"/>
          </p:cNvGraphicFramePr>
          <p:nvPr/>
        </p:nvGraphicFramePr>
        <p:xfrm>
          <a:off x="3200400" y="3657600"/>
          <a:ext cx="2438400" cy="2966720"/>
        </p:xfrm>
        <a:graphic>
          <a:graphicData uri="http://schemas.openxmlformats.org/drawingml/2006/table">
            <a:tbl>
              <a:tblPr firstRow="1" bandRow="1">
                <a:tableStyleId>{5C22544A-7EE6-4342-B048-85BDC9FD1C3A}</a:tableStyleId>
              </a:tblPr>
              <a:tblGrid>
                <a:gridCol w="1219200"/>
                <a:gridCol w="1219200"/>
              </a:tblGrid>
              <a:tr h="370840">
                <a:tc>
                  <a:txBody>
                    <a:bodyPr/>
                    <a:lstStyle/>
                    <a:p>
                      <a:endParaRPr lang="en-US" dirty="0"/>
                    </a:p>
                  </a:txBody>
                  <a:tcPr/>
                </a:tc>
                <a:tc>
                  <a:txBody>
                    <a:bodyPr/>
                    <a:lstStyle/>
                    <a:p>
                      <a:endParaRPr lang="en-US"/>
                    </a:p>
                  </a:txBody>
                  <a:tcPr/>
                </a:tc>
              </a:tr>
              <a:tr h="370840">
                <a:tc>
                  <a:txBody>
                    <a:bodyPr/>
                    <a:lstStyle/>
                    <a:p>
                      <a:r>
                        <a:rPr lang="en-US" sz="1600" dirty="0" smtClean="0"/>
                        <a:t>Grand Piano</a:t>
                      </a:r>
                      <a:endParaRPr lang="en-US" sz="1600" dirty="0"/>
                    </a:p>
                  </a:txBody>
                  <a:tcPr/>
                </a:tc>
                <a:tc>
                  <a:txBody>
                    <a:bodyPr/>
                    <a:lstStyle/>
                    <a:p>
                      <a:r>
                        <a:rPr lang="en-US" dirty="0" smtClean="0"/>
                        <a:t>FM$50</a:t>
                      </a:r>
                      <a:endParaRPr lang="en-US" dirty="0"/>
                    </a:p>
                  </a:txBody>
                  <a:tcPr/>
                </a:tc>
              </a:tr>
              <a:tr h="370840">
                <a:tc>
                  <a:txBody>
                    <a:bodyPr/>
                    <a:lstStyle/>
                    <a:p>
                      <a:r>
                        <a:rPr lang="en-US" dirty="0" smtClean="0"/>
                        <a:t>Sofa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FM$20</a:t>
                      </a:r>
                    </a:p>
                  </a:txBody>
                  <a:tcPr/>
                </a:tc>
              </a:tr>
              <a:tr h="370840">
                <a:tc>
                  <a:txBody>
                    <a:bodyPr/>
                    <a:lstStyle/>
                    <a:p>
                      <a:r>
                        <a:rPr lang="en-US" dirty="0" smtClean="0"/>
                        <a:t>Plane</a:t>
                      </a:r>
                      <a:r>
                        <a:rPr lang="en-US" baseline="0" dirty="0" smtClean="0"/>
                        <a: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FM$30</a:t>
                      </a:r>
                    </a:p>
                  </a:txBody>
                  <a:tcPr/>
                </a:tc>
              </a:tr>
              <a:tr h="370840">
                <a:tc>
                  <a:txBody>
                    <a:bodyPr/>
                    <a:lstStyle/>
                    <a:p>
                      <a:r>
                        <a:rPr lang="en-US" dirty="0" smtClean="0"/>
                        <a:t>Beds</a:t>
                      </a:r>
                      <a:endParaRPr lang="en-US" dirty="0"/>
                    </a:p>
                  </a:txBody>
                  <a:tcPr/>
                </a:tc>
                <a:tc>
                  <a:txBody>
                    <a:bodyPr/>
                    <a:lstStyle/>
                    <a:p>
                      <a:r>
                        <a:rPr lang="en-US" dirty="0" smtClean="0"/>
                        <a:t>FM$25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Ice cream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FM$10</a:t>
                      </a:r>
                    </a:p>
                  </a:txBody>
                  <a:tcPr/>
                </a:tc>
              </a:tr>
              <a:tr h="370840">
                <a:tc>
                  <a:txBody>
                    <a:bodyPr/>
                    <a:lstStyle/>
                    <a:p>
                      <a:r>
                        <a:rPr lang="en-US" dirty="0" smtClean="0"/>
                        <a:t>Bus rides</a:t>
                      </a:r>
                      <a:endParaRPr lang="en-US" dirty="0"/>
                    </a:p>
                  </a:txBody>
                  <a:tcPr/>
                </a:tc>
                <a:tc>
                  <a:txBody>
                    <a:bodyPr/>
                    <a:lstStyle/>
                    <a:p>
                      <a:r>
                        <a:rPr lang="en-US" dirty="0" smtClean="0"/>
                        <a:t>FM$2</a:t>
                      </a:r>
                      <a:endParaRPr lang="en-US" dirty="0"/>
                    </a:p>
                  </a:txBody>
                  <a:tcPr/>
                </a:tc>
              </a:tr>
              <a:tr h="370840">
                <a:tc>
                  <a:txBody>
                    <a:bodyPr/>
                    <a:lstStyle/>
                    <a:p>
                      <a:r>
                        <a:rPr lang="en-US" dirty="0" smtClean="0"/>
                        <a:t>Balloons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FM$5</a:t>
                      </a: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534</TotalTime>
  <Words>1514</Words>
  <Application>Microsoft Macintosh PowerPoint</Application>
  <PresentationFormat>On-screen Show (4:3)</PresentationFormat>
  <Paragraphs>498</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Calibri</vt:lpstr>
      <vt:lpstr>Arial</vt:lpstr>
      <vt:lpstr>Office Theme</vt:lpstr>
      <vt:lpstr>The Economic Problem Game</vt:lpstr>
      <vt:lpstr>The Rewards…</vt:lpstr>
      <vt:lpstr>Our little world</vt:lpstr>
      <vt:lpstr>Round 1 – What to produce?</vt:lpstr>
      <vt:lpstr>Round 1 – How to produce?</vt:lpstr>
      <vt:lpstr>Round 1 – For whom to produce?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 Catalogue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BSH</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Problem Game</dc:title>
  <dc:creator>DBish</dc:creator>
  <cp:lastModifiedBy>Dan Bish</cp:lastModifiedBy>
  <cp:revision>28</cp:revision>
  <cp:lastPrinted>2017-09-25T15:02:47Z</cp:lastPrinted>
  <dcterms:created xsi:type="dcterms:W3CDTF">2013-10-24T16:45:29Z</dcterms:created>
  <dcterms:modified xsi:type="dcterms:W3CDTF">2017-09-25T17:05:20Z</dcterms:modified>
</cp:coreProperties>
</file>