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496" r:id="rId2"/>
    <p:sldId id="642" r:id="rId3"/>
    <p:sldId id="637" r:id="rId4"/>
    <p:sldId id="542" r:id="rId5"/>
    <p:sldId id="543" r:id="rId6"/>
    <p:sldId id="544" r:id="rId7"/>
    <p:sldId id="626" r:id="rId8"/>
    <p:sldId id="627" r:id="rId9"/>
    <p:sldId id="533" r:id="rId10"/>
    <p:sldId id="596" r:id="rId11"/>
    <p:sldId id="521" r:id="rId12"/>
    <p:sldId id="488" r:id="rId13"/>
    <p:sldId id="537" r:id="rId14"/>
    <p:sldId id="497" r:id="rId15"/>
    <p:sldId id="498" r:id="rId16"/>
    <p:sldId id="577" r:id="rId17"/>
    <p:sldId id="499" r:id="rId18"/>
    <p:sldId id="518" r:id="rId19"/>
    <p:sldId id="500" r:id="rId20"/>
    <p:sldId id="517" r:id="rId21"/>
    <p:sldId id="520" r:id="rId22"/>
    <p:sldId id="516" r:id="rId23"/>
    <p:sldId id="260" r:id="rId24"/>
    <p:sldId id="261" r:id="rId25"/>
    <p:sldId id="480" r:id="rId26"/>
    <p:sldId id="536" r:id="rId27"/>
    <p:sldId id="481" r:id="rId28"/>
    <p:sldId id="256" r:id="rId29"/>
    <p:sldId id="257" r:id="rId30"/>
    <p:sldId id="259" r:id="rId31"/>
    <p:sldId id="482" r:id="rId32"/>
    <p:sldId id="501" r:id="rId33"/>
    <p:sldId id="484" r:id="rId34"/>
    <p:sldId id="485" r:id="rId35"/>
    <p:sldId id="540" r:id="rId36"/>
    <p:sldId id="486" r:id="rId37"/>
    <p:sldId id="522" r:id="rId38"/>
    <p:sldId id="523" r:id="rId39"/>
    <p:sldId id="489" r:id="rId40"/>
    <p:sldId id="490" r:id="rId41"/>
    <p:sldId id="607" r:id="rId42"/>
    <p:sldId id="539" r:id="rId43"/>
    <p:sldId id="525" r:id="rId44"/>
    <p:sldId id="628" r:id="rId45"/>
    <p:sldId id="491" r:id="rId46"/>
    <p:sldId id="494" r:id="rId47"/>
    <p:sldId id="508" r:id="rId48"/>
    <p:sldId id="493" r:id="rId49"/>
    <p:sldId id="608" r:id="rId50"/>
    <p:sldId id="49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14"/>
  </p:normalViewPr>
  <p:slideViewPr>
    <p:cSldViewPr snapToGrid="0" snapToObjects="1">
      <p:cViewPr varScale="1">
        <p:scale>
          <a:sx n="118" d="100"/>
          <a:sy n="118" d="100"/>
        </p:scale>
        <p:origin x="14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C9FDD-942E-254A-A596-DFBADD6238C4}" type="datetimeFigureOut">
              <a:rPr lang="en-US" smtClean="0"/>
              <a:t>5/12/20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5FC79D-83F9-7B4B-B554-7C63C1FA352C}" type="slidenum">
              <a:rPr lang="en-US" smtClean="0"/>
              <a:t>‹#›</a:t>
            </a:fld>
            <a:endParaRPr lang="en-US"/>
          </a:p>
        </p:txBody>
      </p:sp>
    </p:spTree>
    <p:extLst>
      <p:ext uri="{BB962C8B-B14F-4D97-AF65-F5344CB8AC3E}">
        <p14:creationId xmlns:p14="http://schemas.microsoft.com/office/powerpoint/2010/main" val="405079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76563FE9-6DEA-4988-9291-07EF73EB88D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FF5E41-AC8C-49BF-AAAC-D440E644FC58}" type="slidenum">
              <a:rPr lang="en-US" altLang="en-US"/>
              <a:pPr>
                <a:spcBef>
                  <a:spcPct val="0"/>
                </a:spcBef>
              </a:pPr>
              <a:t>12</a:t>
            </a:fld>
            <a:endParaRPr lang="en-US" altLang="en-US"/>
          </a:p>
        </p:txBody>
      </p:sp>
      <p:sp>
        <p:nvSpPr>
          <p:cNvPr id="110594" name="Slide Image Placeholder 1">
            <a:extLst>
              <a:ext uri="{FF2B5EF4-FFF2-40B4-BE49-F238E27FC236}">
                <a16:creationId xmlns:a16="http://schemas.microsoft.com/office/drawing/2014/main" id="{710F916A-D0C5-4770-9191-9E9F92AB6F1C}"/>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242AED28-AAC0-4B8F-A0C8-AB95FEB4A2E1}"/>
              </a:ext>
            </a:extLst>
          </p:cNvPr>
          <p:cNvSpPr>
            <a:spLocks noGrp="1" noChangeArrowheads="1"/>
          </p:cNvSpPr>
          <p:nvPr>
            <p:ph type="body" idx="1"/>
          </p:nvPr>
        </p:nvSpPr>
        <p:spPr>
          <a:xfrm>
            <a:off x="685800" y="4343400"/>
            <a:ext cx="5486400" cy="4114800"/>
          </a:xfrm>
          <a:noFill/>
        </p:spPr>
        <p:txBody>
          <a:bodyPr lIns="91429" tIns="45714" rIns="91429" bIns="45714"/>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DC34767A-B467-4A36-91CA-F796AC34188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b"/>
          <a:lstStyle>
            <a:lvl1pPr defTabSz="866775">
              <a:spcBef>
                <a:spcPct val="30000"/>
              </a:spcBef>
              <a:defRPr sz="1200">
                <a:solidFill>
                  <a:schemeClr val="tx1"/>
                </a:solidFill>
                <a:latin typeface="Times New Roman" panose="02020603050405020304" pitchFamily="18" charset="0"/>
              </a:defRPr>
            </a:lvl1pPr>
            <a:lvl2pPr marL="742950" indent="-285750" defTabSz="866775">
              <a:spcBef>
                <a:spcPct val="30000"/>
              </a:spcBef>
              <a:defRPr sz="1200">
                <a:solidFill>
                  <a:schemeClr val="tx1"/>
                </a:solidFill>
                <a:latin typeface="Times New Roman" panose="02020603050405020304" pitchFamily="18" charset="0"/>
              </a:defRPr>
            </a:lvl2pPr>
            <a:lvl3pPr marL="1143000" indent="-228600" defTabSz="866775">
              <a:spcBef>
                <a:spcPct val="30000"/>
              </a:spcBef>
              <a:defRPr sz="1200">
                <a:solidFill>
                  <a:schemeClr val="tx1"/>
                </a:solidFill>
                <a:latin typeface="Times New Roman" panose="02020603050405020304" pitchFamily="18" charset="0"/>
              </a:defRPr>
            </a:lvl3pPr>
            <a:lvl4pPr marL="1600200" indent="-228600" defTabSz="866775">
              <a:spcBef>
                <a:spcPct val="30000"/>
              </a:spcBef>
              <a:defRPr sz="1200">
                <a:solidFill>
                  <a:schemeClr val="tx1"/>
                </a:solidFill>
                <a:latin typeface="Times New Roman" panose="02020603050405020304" pitchFamily="18" charset="0"/>
              </a:defRPr>
            </a:lvl4pPr>
            <a:lvl5pPr marL="2057400" indent="-228600" defTabSz="866775">
              <a:spcBef>
                <a:spcPct val="30000"/>
              </a:spcBef>
              <a:defRPr sz="1200">
                <a:solidFill>
                  <a:schemeClr val="tx1"/>
                </a:solidFill>
                <a:latin typeface="Times New Roman" panose="02020603050405020304" pitchFamily="18" charset="0"/>
              </a:defRPr>
            </a:lvl5pPr>
            <a:lvl6pPr marL="2514600" indent="-228600" defTabSz="8667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8667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8667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86677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C5C6828-D6B4-459A-B121-44C5BE896AD9}" type="slidenum">
              <a:rPr lang="en-US" altLang="en-US">
                <a:latin typeface="Arial" panose="020B0604020202020204" pitchFamily="34" charset="0"/>
              </a:rPr>
              <a:pPr algn="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344393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A4A33415-5F11-4DB1-A7AC-067B1C907D7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8F446C32-6B9B-4829-93F9-99D69A1D8042}" type="slidenum">
              <a:rPr lang="en-US" altLang="en-US">
                <a:latin typeface="Times" panose="02020603050405020304" pitchFamily="18" charset="0"/>
              </a:rPr>
              <a:pPr eaLnBrk="0" hangingPunct="0">
                <a:spcBef>
                  <a:spcPct val="0"/>
                </a:spcBef>
              </a:pPr>
              <a:t>27</a:t>
            </a:fld>
            <a:endParaRPr lang="en-US" altLang="en-US">
              <a:latin typeface="Times" panose="02020603050405020304" pitchFamily="18" charset="0"/>
            </a:endParaRPr>
          </a:p>
        </p:txBody>
      </p:sp>
      <p:sp>
        <p:nvSpPr>
          <p:cNvPr id="124930" name="Rectangle 2">
            <a:extLst>
              <a:ext uri="{FF2B5EF4-FFF2-40B4-BE49-F238E27FC236}">
                <a16:creationId xmlns:a16="http://schemas.microsoft.com/office/drawing/2014/main" id="{E42A6A98-5585-4081-A82E-3D0E33540FA2}"/>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BCBD4ED9-CBBC-448D-88D8-522736CBDB6A}"/>
              </a:ext>
            </a:extLst>
          </p:cNvPr>
          <p:cNvSpPr>
            <a:spLocks noGrp="1" noChangeArrowheads="1"/>
          </p:cNvSpPr>
          <p:nvPr>
            <p:ph type="body" idx="1"/>
          </p:nvPr>
        </p:nvSpPr>
        <p:spPr>
          <a:noFill/>
        </p:spPr>
        <p:txBody>
          <a:bodyPr/>
          <a:lstStyle/>
          <a:p>
            <a:pPr eaLnBrk="1" hangingPunct="1"/>
            <a:endParaRPr lang="en-US" altLang="en-US" sz="1000"/>
          </a:p>
        </p:txBody>
      </p:sp>
    </p:spTree>
    <p:extLst>
      <p:ext uri="{BB962C8B-B14F-4D97-AF65-F5344CB8AC3E}">
        <p14:creationId xmlns:p14="http://schemas.microsoft.com/office/powerpoint/2010/main" val="198825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0F01AD07-3D83-4669-8C93-6A58C0F134A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A0BE0-3CEA-45A3-AC66-23C47B22D163}"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
        <p:nvSpPr>
          <p:cNvPr id="129026" name="Rectangle 2">
            <a:extLst>
              <a:ext uri="{FF2B5EF4-FFF2-40B4-BE49-F238E27FC236}">
                <a16:creationId xmlns:a16="http://schemas.microsoft.com/office/drawing/2014/main" id="{1139727D-0704-43C8-BCA3-14DB7B751762}"/>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7654ADB2-2BE3-4E01-AD6E-C4CAF2D25B1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8871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BFFFE19C-1730-41A4-9C5C-F83352DAB61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38C745-E1F2-4670-9A9D-357A1C6E826F}"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
        <p:nvSpPr>
          <p:cNvPr id="131074" name="Rectangle 2">
            <a:extLst>
              <a:ext uri="{FF2B5EF4-FFF2-40B4-BE49-F238E27FC236}">
                <a16:creationId xmlns:a16="http://schemas.microsoft.com/office/drawing/2014/main" id="{C1F1B843-73B2-4365-8D51-F0D2B78D1C6C}"/>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679FD6BF-3F3B-49D2-A4F8-C5894E99049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9153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41F380B3-71C9-4AD1-9605-D827B288B81A}"/>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E5D9E7-AAA2-44AB-9094-554E9FF17E6A}"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
        <p:nvSpPr>
          <p:cNvPr id="137218" name="Rectangle 2">
            <a:extLst>
              <a:ext uri="{FF2B5EF4-FFF2-40B4-BE49-F238E27FC236}">
                <a16:creationId xmlns:a16="http://schemas.microsoft.com/office/drawing/2014/main" id="{29A98107-E1ED-4DFF-83EB-2297B76F5669}"/>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D3A9B178-E8EB-4714-AE63-F931FBCE48D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4751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B833882C-F0A2-4DAD-AA9D-3C8B1D3C9EA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F274FC-9B06-4F47-BF5C-BDA51CB4D840}" type="slidenum">
              <a:rPr lang="en-US" altLang="en-US"/>
              <a:pPr>
                <a:spcBef>
                  <a:spcPct val="0"/>
                </a:spcBef>
              </a:pPr>
              <a:t>41</a:t>
            </a:fld>
            <a:endParaRPr lang="en-US" altLang="en-US"/>
          </a:p>
        </p:txBody>
      </p:sp>
      <p:sp>
        <p:nvSpPr>
          <p:cNvPr id="140290" name="Rectangle 2">
            <a:extLst>
              <a:ext uri="{FF2B5EF4-FFF2-40B4-BE49-F238E27FC236}">
                <a16:creationId xmlns:a16="http://schemas.microsoft.com/office/drawing/2014/main" id="{C40BE20B-0BDC-4DF0-81BF-DA295547285A}"/>
              </a:ext>
            </a:extLst>
          </p:cNvPr>
          <p:cNvSpPr>
            <a:spLocks noGrp="1" noRot="1" noChangeAspect="1" noChangeArrowheads="1" noTextEdit="1"/>
          </p:cNvSpPr>
          <p:nvPr>
            <p:ph type="sldImg"/>
          </p:nvPr>
        </p:nvSpPr>
        <p:spPr>
          <a:ln/>
        </p:spPr>
      </p:sp>
      <p:sp>
        <p:nvSpPr>
          <p:cNvPr id="140291" name="Rectangle 3">
            <a:extLst>
              <a:ext uri="{FF2B5EF4-FFF2-40B4-BE49-F238E27FC236}">
                <a16:creationId xmlns:a16="http://schemas.microsoft.com/office/drawing/2014/main" id="{774B5AF3-644C-451A-AC58-D068BEA71F1E}"/>
              </a:ext>
            </a:extLst>
          </p:cNvPr>
          <p:cNvSpPr>
            <a:spLocks noGrp="1" noChangeArrowheads="1"/>
          </p:cNvSpPr>
          <p:nvPr>
            <p:ph type="body" idx="1"/>
          </p:nvPr>
        </p:nvSpPr>
        <p:spPr>
          <a:noFill/>
        </p:spPr>
        <p:txBody>
          <a:bodyPr/>
          <a:lstStyle/>
          <a:p>
            <a:r>
              <a:rPr lang="en-US" altLang="en-US"/>
              <a:t>Formed in 1885 - Claimed to represent all Indians.</a:t>
            </a:r>
          </a:p>
          <a:p>
            <a:r>
              <a:rPr lang="en-US" altLang="en-US"/>
              <a:t>Members were middle class professionals, western educated elite Indians. Growth of Indian nationalism - presented grievances to the British.</a:t>
            </a:r>
          </a:p>
          <a:p>
            <a:endParaRPr lang="en-US" altLang="en-US"/>
          </a:p>
        </p:txBody>
      </p:sp>
    </p:spTree>
    <p:extLst>
      <p:ext uri="{BB962C8B-B14F-4D97-AF65-F5344CB8AC3E}">
        <p14:creationId xmlns:p14="http://schemas.microsoft.com/office/powerpoint/2010/main" val="225554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FFF43536-C111-4A4D-ABC1-42BA80DA6A0B}"/>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ED302E-9657-41CF-AC91-97E5D4FD932D}" type="slidenum">
              <a:rPr lang="en-US" altLang="en-US">
                <a:latin typeface="Arial" panose="020B0604020202020204" pitchFamily="34" charset="0"/>
              </a:rPr>
              <a:pPr>
                <a:spcBef>
                  <a:spcPct val="0"/>
                </a:spcBef>
              </a:pPr>
              <a:t>48</a:t>
            </a:fld>
            <a:endParaRPr lang="en-US" altLang="en-US">
              <a:latin typeface="Arial" panose="020B0604020202020204" pitchFamily="34" charset="0"/>
            </a:endParaRPr>
          </a:p>
        </p:txBody>
      </p:sp>
      <p:sp>
        <p:nvSpPr>
          <p:cNvPr id="149506" name="Rectangle 2">
            <a:extLst>
              <a:ext uri="{FF2B5EF4-FFF2-40B4-BE49-F238E27FC236}">
                <a16:creationId xmlns:a16="http://schemas.microsoft.com/office/drawing/2014/main" id="{6E2076E3-A575-434C-AA53-6EEAD14C7F0A}"/>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1AF07FE7-324C-4709-92A0-A95120F8D4B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40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450F01E7-3573-4107-954B-EAC3246E5E2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86E4F1-A0F1-4618-82D6-B64E111F4176}" type="slidenum">
              <a:rPr lang="en-US" altLang="en-US"/>
              <a:pPr>
                <a:spcBef>
                  <a:spcPct val="0"/>
                </a:spcBef>
              </a:pPr>
              <a:t>49</a:t>
            </a:fld>
            <a:endParaRPr lang="en-US" altLang="en-US"/>
          </a:p>
        </p:txBody>
      </p:sp>
      <p:sp>
        <p:nvSpPr>
          <p:cNvPr id="151554" name="Rectangle 2">
            <a:extLst>
              <a:ext uri="{FF2B5EF4-FFF2-40B4-BE49-F238E27FC236}">
                <a16:creationId xmlns:a16="http://schemas.microsoft.com/office/drawing/2014/main" id="{8015ADA1-D10D-4498-86D0-91D7484F131A}"/>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12120CA2-9C43-4F74-BE2B-10D5A00D23E9}"/>
              </a:ext>
            </a:extLst>
          </p:cNvPr>
          <p:cNvSpPr>
            <a:spLocks noGrp="1" noChangeArrowheads="1"/>
          </p:cNvSpPr>
          <p:nvPr>
            <p:ph type="body" idx="1"/>
          </p:nvPr>
        </p:nvSpPr>
        <p:spPr>
          <a:noFill/>
        </p:spPr>
        <p:txBody>
          <a:bodyPr/>
          <a:lstStyle/>
          <a:p>
            <a:pPr>
              <a:spcBef>
                <a:spcPct val="0"/>
              </a:spcBef>
            </a:pPr>
            <a:r>
              <a:rPr lang="en-US" altLang="en-US" b="1"/>
              <a:t>Formed in 1906 – concerned about the future of Muslims, minority group in India; Muslims mistrust Hindu domination in the Congress Party</a:t>
            </a:r>
          </a:p>
          <a:p>
            <a:endParaRPr lang="en-US" altLang="en-US"/>
          </a:p>
        </p:txBody>
      </p:sp>
    </p:spTree>
    <p:extLst>
      <p:ext uri="{BB962C8B-B14F-4D97-AF65-F5344CB8AC3E}">
        <p14:creationId xmlns:p14="http://schemas.microsoft.com/office/powerpoint/2010/main" val="288406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93D8B836-C9C4-4CA0-AFE4-99EAB0B6C6D2}"/>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1C0D1C4-6BD1-4D0A-8FFB-2D0F66EB024C}" type="slidenum">
              <a:rPr lang="en-US" altLang="en-US">
                <a:latin typeface="Arial" panose="020B0604020202020204" pitchFamily="34" charset="0"/>
              </a:rPr>
              <a:pPr>
                <a:spcBef>
                  <a:spcPct val="0"/>
                </a:spcBef>
              </a:pPr>
              <a:t>50</a:t>
            </a:fld>
            <a:endParaRPr lang="en-US" altLang="en-US">
              <a:latin typeface="Arial" panose="020B0604020202020204" pitchFamily="34" charset="0"/>
            </a:endParaRPr>
          </a:p>
        </p:txBody>
      </p:sp>
      <p:sp>
        <p:nvSpPr>
          <p:cNvPr id="153602" name="Rectangle 2">
            <a:extLst>
              <a:ext uri="{FF2B5EF4-FFF2-40B4-BE49-F238E27FC236}">
                <a16:creationId xmlns:a16="http://schemas.microsoft.com/office/drawing/2014/main" id="{5109D98D-0CDA-4582-8EC3-A5A62BFCE699}"/>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8DF38A2F-E818-4176-B848-E2D8D785F31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3451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C2AD18-C413-6340-80D8-58B824766DAB}"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1402873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C2AD18-C413-6340-80D8-58B824766DAB}"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287494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C2AD18-C413-6340-80D8-58B824766DAB}"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361761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B784091-1975-4F7F-9714-4AB917C8EF1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1A59271-880E-4090-87C1-63C73784FA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304FAA6-E05F-4B2A-8AA3-4DFA0B5A73A2}"/>
              </a:ext>
            </a:extLst>
          </p:cNvPr>
          <p:cNvSpPr>
            <a:spLocks noGrp="1" noChangeArrowheads="1"/>
          </p:cNvSpPr>
          <p:nvPr>
            <p:ph type="sldNum" sz="quarter" idx="12"/>
          </p:nvPr>
        </p:nvSpPr>
        <p:spPr>
          <a:ln/>
        </p:spPr>
        <p:txBody>
          <a:bodyPr/>
          <a:lstStyle>
            <a:lvl1pPr>
              <a:defRPr/>
            </a:lvl1pPr>
          </a:lstStyle>
          <a:p>
            <a:fld id="{4C5BDDC8-A109-49F4-B781-FB43AA24753C}" type="slidenum">
              <a:rPr lang="en-US" altLang="en-US"/>
              <a:pPr/>
              <a:t>‹#›</a:t>
            </a:fld>
            <a:endParaRPr lang="en-US" altLang="en-US"/>
          </a:p>
        </p:txBody>
      </p:sp>
    </p:spTree>
    <p:extLst>
      <p:ext uri="{BB962C8B-B14F-4D97-AF65-F5344CB8AC3E}">
        <p14:creationId xmlns:p14="http://schemas.microsoft.com/office/powerpoint/2010/main" val="1799204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FC8BF17F-226E-492E-B935-B2F44FDBF80F}"/>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1FAC9AE0-EFF9-4472-968D-BAB77F57DC40}"/>
              </a:ext>
            </a:extLst>
          </p:cNvPr>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9DA92AD3-4C50-4582-930C-D5DE6686F2EB}"/>
              </a:ext>
            </a:extLst>
          </p:cNvPr>
          <p:cNvSpPr>
            <a:spLocks noGrp="1"/>
          </p:cNvSpPr>
          <p:nvPr>
            <p:ph type="sldNum" sz="quarter" idx="12"/>
          </p:nvPr>
        </p:nvSpPr>
        <p:spPr>
          <a:xfrm>
            <a:off x="6553200" y="6248400"/>
            <a:ext cx="1905000" cy="457200"/>
          </a:xfrm>
        </p:spPr>
        <p:txBody>
          <a:bodyPr/>
          <a:lstStyle>
            <a:lvl1pPr>
              <a:defRPr/>
            </a:lvl1pPr>
          </a:lstStyle>
          <a:p>
            <a:fld id="{7C300FB9-3A9C-41FA-8C23-2C7465125DB0}" type="slidenum">
              <a:rPr lang="en-US" altLang="en-US"/>
              <a:pPr/>
              <a:t>‹#›</a:t>
            </a:fld>
            <a:endParaRPr lang="en-US" altLang="en-US"/>
          </a:p>
        </p:txBody>
      </p:sp>
    </p:spTree>
    <p:extLst>
      <p:ext uri="{BB962C8B-B14F-4D97-AF65-F5344CB8AC3E}">
        <p14:creationId xmlns:p14="http://schemas.microsoft.com/office/powerpoint/2010/main" val="362670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C2AD18-C413-6340-80D8-58B824766DAB}"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6925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C2AD18-C413-6340-80D8-58B824766DAB}" type="datetimeFigureOut">
              <a:rPr lang="en-US" smtClean="0"/>
              <a:t>5/12/20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169004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C2AD18-C413-6340-80D8-58B824766DAB}" type="datetimeFigureOut">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303552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C2AD18-C413-6340-80D8-58B824766DAB}" type="datetimeFigureOut">
              <a:rPr lang="en-US" smtClean="0"/>
              <a:t>5/12/20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185794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C2AD18-C413-6340-80D8-58B824766DAB}" type="datetimeFigureOut">
              <a:rPr lang="en-US" smtClean="0"/>
              <a:t>5/12/20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38846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2AD18-C413-6340-80D8-58B824766DAB}" type="datetimeFigureOut">
              <a:rPr lang="en-US" smtClean="0"/>
              <a:t>5/12/20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247294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C2AD18-C413-6340-80D8-58B824766DAB}" type="datetimeFigureOut">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291106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C2AD18-C413-6340-80D8-58B824766DAB}" type="datetimeFigureOut">
              <a:rPr lang="en-US" smtClean="0"/>
              <a:t>5/12/20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DC1A87-6A60-3F48-BF30-3DB469755ABB}" type="slidenum">
              <a:rPr lang="en-US" smtClean="0"/>
              <a:t>‹#›</a:t>
            </a:fld>
            <a:endParaRPr lang="en-US"/>
          </a:p>
        </p:txBody>
      </p:sp>
    </p:spTree>
    <p:extLst>
      <p:ext uri="{BB962C8B-B14F-4D97-AF65-F5344CB8AC3E}">
        <p14:creationId xmlns:p14="http://schemas.microsoft.com/office/powerpoint/2010/main" val="88873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2AD18-C413-6340-80D8-58B824766DAB}" type="datetimeFigureOut">
              <a:rPr lang="en-US" smtClean="0"/>
              <a:t>5/12/20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C1A87-6A60-3F48-BF30-3DB469755ABB}" type="slidenum">
              <a:rPr lang="en-US" smtClean="0"/>
              <a:t>‹#›</a:t>
            </a:fld>
            <a:endParaRPr lang="en-US"/>
          </a:p>
        </p:txBody>
      </p:sp>
    </p:spTree>
    <p:extLst>
      <p:ext uri="{BB962C8B-B14F-4D97-AF65-F5344CB8AC3E}">
        <p14:creationId xmlns:p14="http://schemas.microsoft.com/office/powerpoint/2010/main" val="1756817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itannica.com/topic/Marathi-language" TargetMode="External"/><Relationship Id="rId7" Type="http://schemas.openxmlformats.org/officeDocument/2006/relationships/image" Target="../media/image6.tiff"/><Relationship Id="rId2" Type="http://schemas.openxmlformats.org/officeDocument/2006/relationships/hyperlink" Target="https://www.merriam-webster.com/dictionary/consciousness" TargetMode="External"/><Relationship Id="rId1" Type="http://schemas.openxmlformats.org/officeDocument/2006/relationships/slideLayout" Target="../slideLayouts/slideLayout4.xml"/><Relationship Id="rId6" Type="http://schemas.openxmlformats.org/officeDocument/2006/relationships/image" Target="../media/image5.tiff"/><Relationship Id="rId5" Type="http://schemas.openxmlformats.org/officeDocument/2006/relationships/hyperlink" Target="https://www.merriam-webster.com/dictionary/constitutional" TargetMode="External"/><Relationship Id="rId4" Type="http://schemas.openxmlformats.org/officeDocument/2006/relationships/hyperlink" Target="https://www.merriam-webster.com/dictionary/criticism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en.wikipedia.org/wiki/Madras"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Mahatma_Gandhi" TargetMode="External"/><Relationship Id="rId2" Type="http://schemas.openxmlformats.org/officeDocument/2006/relationships/hyperlink" Target="https://en.wikipedia.org/wiki/Honorary_titles_of_Indian_leaders" TargetMode="External"/><Relationship Id="rId1" Type="http://schemas.openxmlformats.org/officeDocument/2006/relationships/slideLayout" Target="../slideLayouts/slideLayout4.xml"/><Relationship Id="rId6" Type="http://schemas.openxmlformats.org/officeDocument/2006/relationships/image" Target="../media/image10.tiff"/><Relationship Id="rId5" Type="http://schemas.openxmlformats.org/officeDocument/2006/relationships/hyperlink" Target="https://en.wikipedia.org/wiki/Fergusson_College" TargetMode="External"/><Relationship Id="rId4" Type="http://schemas.openxmlformats.org/officeDocument/2006/relationships/hyperlink" Target="https://en.wikipedia.org/wiki/Deccan_Education_Society"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merriam-webster.com/dictionary/boycott" TargetMode="External"/><Relationship Id="rId13" Type="http://schemas.openxmlformats.org/officeDocument/2006/relationships/hyperlink" Target="https://www.merriam-webster.com/dictionary/sedition" TargetMode="External"/><Relationship Id="rId3" Type="http://schemas.openxmlformats.org/officeDocument/2006/relationships/hyperlink" Target="https://www.merriam-webster.com/dictionary/invoking" TargetMode="External"/><Relationship Id="rId7" Type="http://schemas.openxmlformats.org/officeDocument/2006/relationships/hyperlink" Target="https://www.britannica.com/place/Bengal-region-Asia" TargetMode="External"/><Relationship Id="rId12" Type="http://schemas.openxmlformats.org/officeDocument/2006/relationships/hyperlink" Target="https://www.britannica.com/place/Surat" TargetMode="External"/><Relationship Id="rId2" Type="http://schemas.openxmlformats.org/officeDocument/2006/relationships/hyperlink" Target="https://www.britannica.com/topic/religious-symbolism" TargetMode="External"/><Relationship Id="rId1" Type="http://schemas.openxmlformats.org/officeDocument/2006/relationships/slideLayout" Target="../slideLayouts/slideLayout4.xml"/><Relationship Id="rId6" Type="http://schemas.openxmlformats.org/officeDocument/2006/relationships/hyperlink" Target="https://www.britannica.com/topic/sedition" TargetMode="External"/><Relationship Id="rId11" Type="http://schemas.openxmlformats.org/officeDocument/2006/relationships/hyperlink" Target="https://www.britannica.com/biography/Mahatma-Gandhi" TargetMode="External"/><Relationship Id="rId5" Type="http://schemas.openxmlformats.org/officeDocument/2006/relationships/hyperlink" Target="https://www.britannica.com/biography/Shivaji" TargetMode="External"/><Relationship Id="rId10" Type="http://schemas.openxmlformats.org/officeDocument/2006/relationships/hyperlink" Target="https://www.merriam-webster.com/dictionary/boycotting" TargetMode="External"/><Relationship Id="rId4" Type="http://schemas.openxmlformats.org/officeDocument/2006/relationships/hyperlink" Target="https://www.britannica.com/topic/Ganesha" TargetMode="External"/><Relationship Id="rId9" Type="http://schemas.openxmlformats.org/officeDocument/2006/relationships/hyperlink" Target="https://www.britannica.com/topic/civil-disobedience" TargetMode="External"/><Relationship Id="rId14" Type="http://schemas.openxmlformats.org/officeDocument/2006/relationships/hyperlink" Target="https://www.britannica.com/place/Mandalay-Myanma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britannica.com/biography/Jawaharlal-Nehru" TargetMode="External"/><Relationship Id="rId3" Type="http://schemas.openxmlformats.org/officeDocument/2006/relationships/hyperlink" Target="https://www.britannica.com/event/World-War-I" TargetMode="External"/><Relationship Id="rId7" Type="http://schemas.openxmlformats.org/officeDocument/2006/relationships/hyperlink" Target="https://www.britannica.com/place/Amritsar" TargetMode="External"/><Relationship Id="rId2" Type="http://schemas.openxmlformats.org/officeDocument/2006/relationships/hyperlink" Target="https://www.merriam-webster.com/dictionary/culture" TargetMode="External"/><Relationship Id="rId1" Type="http://schemas.openxmlformats.org/officeDocument/2006/relationships/slideLayout" Target="../slideLayouts/slideLayout4.xml"/><Relationship Id="rId6" Type="http://schemas.openxmlformats.org/officeDocument/2006/relationships/hyperlink" Target="https://www.britannica.com/topic/Labour-Party-political-party" TargetMode="External"/><Relationship Id="rId5" Type="http://schemas.openxmlformats.org/officeDocument/2006/relationships/hyperlink" Target="https://www.britannica.com/event/Lucknow-Pact" TargetMode="External"/><Relationship Id="rId4" Type="http://schemas.openxmlformats.org/officeDocument/2006/relationships/hyperlink" Target="https://www.britannica.com/topic/Home-Rule-League" TargetMode="External"/><Relationship Id="rId9" Type="http://schemas.openxmlformats.org/officeDocument/2006/relationships/hyperlink" Target="https://www.britannica.com/topic/prime-ministe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Raja_Ram_Mohan_Roy.jp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3">
            <a:extLst>
              <a:ext uri="{FF2B5EF4-FFF2-40B4-BE49-F238E27FC236}">
                <a16:creationId xmlns:a16="http://schemas.microsoft.com/office/drawing/2014/main" id="{E08784E4-A4A5-4C21-8299-C5B626C29B0B}"/>
              </a:ext>
            </a:extLst>
          </p:cNvPr>
          <p:cNvSpPr>
            <a:spLocks noGrp="1"/>
          </p:cNvSpPr>
          <p:nvPr>
            <p:ph type="ctrTitle"/>
          </p:nvPr>
        </p:nvSpPr>
        <p:spPr/>
        <p:txBody>
          <a:bodyPr>
            <a:normAutofit fontScale="90000"/>
          </a:bodyPr>
          <a:lstStyle/>
          <a:p>
            <a:r>
              <a:rPr lang="en-US" altLang="en-US"/>
              <a:t>Development of Indian Nationalism and Independence</a:t>
            </a:r>
          </a:p>
        </p:txBody>
      </p:sp>
      <p:sp>
        <p:nvSpPr>
          <p:cNvPr id="5" name="Subtitle 4">
            <a:extLst>
              <a:ext uri="{FF2B5EF4-FFF2-40B4-BE49-F238E27FC236}">
                <a16:creationId xmlns:a16="http://schemas.microsoft.com/office/drawing/2014/main" id="{B25E30BD-234E-414A-A807-293F9050D020}"/>
              </a:ext>
            </a:extLst>
          </p:cNvPr>
          <p:cNvSpPr>
            <a:spLocks noGrp="1"/>
          </p:cNvSpPr>
          <p:nvPr>
            <p:ph type="subTitle" idx="1"/>
          </p:nvPr>
        </p:nvSpPr>
        <p:spPr/>
        <p:txBody>
          <a:bodyPr/>
          <a:lstStyle/>
          <a:p>
            <a:pPr>
              <a:defRPr/>
            </a:pPr>
            <a:endParaRPr lang="en-US" dirty="0"/>
          </a:p>
        </p:txBody>
      </p:sp>
    </p:spTree>
    <p:extLst>
      <p:ext uri="{BB962C8B-B14F-4D97-AF65-F5344CB8AC3E}">
        <p14:creationId xmlns:p14="http://schemas.microsoft.com/office/powerpoint/2010/main" val="135714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A321C-09E4-9D4F-81A7-B7C07901B89D}"/>
              </a:ext>
            </a:extLst>
          </p:cNvPr>
          <p:cNvSpPr>
            <a:spLocks noGrp="1"/>
          </p:cNvSpPr>
          <p:nvPr>
            <p:ph idx="1"/>
          </p:nvPr>
        </p:nvSpPr>
        <p:spPr>
          <a:xfrm>
            <a:off x="457200" y="304800"/>
            <a:ext cx="8229600" cy="5821363"/>
          </a:xfrm>
        </p:spPr>
        <p:txBody>
          <a:bodyPr rtlCol="0">
            <a:normAutofit/>
          </a:bodyPr>
          <a:lstStyle/>
          <a:p>
            <a:pPr fontAlgn="auto">
              <a:spcAft>
                <a:spcPts val="0"/>
              </a:spcAft>
              <a:defRPr/>
            </a:pPr>
            <a:r>
              <a:rPr lang="en-US" dirty="0"/>
              <a:t>Nationalism in India began in the 1800s.</a:t>
            </a:r>
          </a:p>
          <a:p>
            <a:pPr fontAlgn="auto">
              <a:spcAft>
                <a:spcPts val="0"/>
              </a:spcAft>
              <a:defRPr/>
            </a:pPr>
            <a:r>
              <a:rPr lang="en-US" dirty="0"/>
              <a:t>Indians did not like being under British colonial rule because:</a:t>
            </a:r>
          </a:p>
          <a:p>
            <a:pPr lvl="1" fontAlgn="auto">
              <a:spcAft>
                <a:spcPts val="0"/>
              </a:spcAft>
              <a:defRPr/>
            </a:pPr>
            <a:r>
              <a:rPr lang="en-US" dirty="0"/>
              <a:t>They were treated badly</a:t>
            </a:r>
          </a:p>
          <a:p>
            <a:pPr lvl="1" fontAlgn="auto">
              <a:spcAft>
                <a:spcPts val="0"/>
              </a:spcAft>
              <a:defRPr/>
            </a:pPr>
            <a:r>
              <a:rPr lang="en-US" dirty="0"/>
              <a:t>British got the best jobs</a:t>
            </a:r>
          </a:p>
          <a:p>
            <a:pPr lvl="1" fontAlgn="auto">
              <a:spcAft>
                <a:spcPts val="0"/>
              </a:spcAft>
              <a:defRPr/>
            </a:pPr>
            <a:r>
              <a:rPr lang="en-US" dirty="0"/>
              <a:t>British got the best education</a:t>
            </a:r>
          </a:p>
          <a:p>
            <a:pPr lvl="1" fontAlgn="auto">
              <a:spcAft>
                <a:spcPts val="0"/>
              </a:spcAft>
              <a:defRPr/>
            </a:pPr>
            <a:r>
              <a:rPr lang="en-US" dirty="0"/>
              <a:t>Indian craftsmen were not</a:t>
            </a:r>
          </a:p>
          <a:p>
            <a:pPr marL="457200" lvl="1" indent="0" fontAlgn="auto">
              <a:spcAft>
                <a:spcPts val="0"/>
              </a:spcAft>
              <a:buFont typeface="Arial" panose="020B0604020202020204" pitchFamily="34" charset="0"/>
              <a:buNone/>
              <a:defRPr/>
            </a:pPr>
            <a:r>
              <a:rPr lang="en-US" dirty="0"/>
              <a:t>   allowed to run traditional </a:t>
            </a:r>
          </a:p>
          <a:p>
            <a:pPr marL="457200" lvl="1" indent="0" fontAlgn="auto">
              <a:spcAft>
                <a:spcPts val="0"/>
              </a:spcAft>
              <a:buFont typeface="Arial" panose="020B0604020202020204" pitchFamily="34" charset="0"/>
              <a:buNone/>
              <a:defRPr/>
            </a:pPr>
            <a:r>
              <a:rPr lang="en-US" dirty="0"/>
              <a:t>   businesses because they</a:t>
            </a:r>
          </a:p>
          <a:p>
            <a:pPr marL="457200" lvl="1" indent="0" fontAlgn="auto">
              <a:spcAft>
                <a:spcPts val="0"/>
              </a:spcAft>
              <a:buFont typeface="Arial" panose="020B0604020202020204" pitchFamily="34" charset="0"/>
              <a:buNone/>
              <a:defRPr/>
            </a:pPr>
            <a:r>
              <a:rPr lang="en-US" dirty="0"/>
              <a:t>   would compete with </a:t>
            </a:r>
          </a:p>
          <a:p>
            <a:pPr marL="457200" lvl="1" indent="0" fontAlgn="auto">
              <a:spcAft>
                <a:spcPts val="0"/>
              </a:spcAft>
              <a:buFont typeface="Arial" panose="020B0604020202020204" pitchFamily="34" charset="0"/>
              <a:buNone/>
              <a:defRPr/>
            </a:pPr>
            <a:r>
              <a:rPr lang="en-US" dirty="0"/>
              <a:t>   British businesses.</a:t>
            </a:r>
          </a:p>
          <a:p>
            <a:pPr marL="0" indent="0" fontAlgn="auto">
              <a:spcAft>
                <a:spcPts val="0"/>
              </a:spcAft>
              <a:buFont typeface="Arial" panose="020B0604020202020204" pitchFamily="34" charset="0"/>
              <a:buNone/>
              <a:defRPr/>
            </a:pPr>
            <a:endParaRPr lang="en-US" dirty="0"/>
          </a:p>
        </p:txBody>
      </p:sp>
      <p:pic>
        <p:nvPicPr>
          <p:cNvPr id="107522" name="Picture 2">
            <a:extLst>
              <a:ext uri="{FF2B5EF4-FFF2-40B4-BE49-F238E27FC236}">
                <a16:creationId xmlns:a16="http://schemas.microsoft.com/office/drawing/2014/main" id="{D851FB89-7908-46E0-AF33-126354FAE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85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3">
            <a:extLst>
              <a:ext uri="{FF2B5EF4-FFF2-40B4-BE49-F238E27FC236}">
                <a16:creationId xmlns:a16="http://schemas.microsoft.com/office/drawing/2014/main" id="{65F386F4-0864-4673-910F-09F837E80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4495800"/>
            <a:ext cx="3886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248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a:extLst>
              <a:ext uri="{FF2B5EF4-FFF2-40B4-BE49-F238E27FC236}">
                <a16:creationId xmlns:a16="http://schemas.microsoft.com/office/drawing/2014/main" id="{788C0E4C-CEE7-4742-92E2-7D6BC29C22C9}"/>
              </a:ext>
            </a:extLst>
          </p:cNvPr>
          <p:cNvSpPr>
            <a:spLocks noGrp="1"/>
          </p:cNvSpPr>
          <p:nvPr>
            <p:ph type="title"/>
          </p:nvPr>
        </p:nvSpPr>
        <p:spPr/>
        <p:txBody>
          <a:bodyPr/>
          <a:lstStyle/>
          <a:p>
            <a:r>
              <a:rPr lang="en-US" altLang="en-US"/>
              <a:t>First Indian Nationalists</a:t>
            </a:r>
          </a:p>
        </p:txBody>
      </p:sp>
      <p:sp>
        <p:nvSpPr>
          <p:cNvPr id="108546" name="Content Placeholder 2">
            <a:extLst>
              <a:ext uri="{FF2B5EF4-FFF2-40B4-BE49-F238E27FC236}">
                <a16:creationId xmlns:a16="http://schemas.microsoft.com/office/drawing/2014/main" id="{7546DED3-2F6C-4E51-9CC8-0208C370BEB5}"/>
              </a:ext>
            </a:extLst>
          </p:cNvPr>
          <p:cNvSpPr>
            <a:spLocks noGrp="1"/>
          </p:cNvSpPr>
          <p:nvPr>
            <p:ph idx="1"/>
          </p:nvPr>
        </p:nvSpPr>
        <p:spPr/>
        <p:txBody>
          <a:bodyPr/>
          <a:lstStyle/>
          <a:p>
            <a:r>
              <a:rPr lang="en-US" altLang="en-US"/>
              <a:t>Were upper class</a:t>
            </a:r>
          </a:p>
          <a:p>
            <a:r>
              <a:rPr lang="en-US" altLang="en-US"/>
              <a:t>Were English educated</a:t>
            </a:r>
          </a:p>
          <a:p>
            <a:r>
              <a:rPr lang="en-US" altLang="en-US"/>
              <a:t>Many of them from urban areas like Bombay, Madras, and Calcutta</a:t>
            </a:r>
          </a:p>
          <a:p>
            <a:r>
              <a:rPr lang="en-US" altLang="en-US"/>
              <a:t>Some were trained in British law</a:t>
            </a:r>
          </a:p>
          <a:p>
            <a:r>
              <a:rPr lang="en-US" altLang="en-US"/>
              <a:t>Some were members of the civil service</a:t>
            </a:r>
          </a:p>
          <a:p>
            <a:r>
              <a:rPr lang="en-US" altLang="en-US"/>
              <a:t>Many preferred reform to revolution</a:t>
            </a:r>
          </a:p>
        </p:txBody>
      </p:sp>
    </p:spTree>
    <p:extLst>
      <p:ext uri="{BB962C8B-B14F-4D97-AF65-F5344CB8AC3E}">
        <p14:creationId xmlns:p14="http://schemas.microsoft.com/office/powerpoint/2010/main" val="189925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72CFBF37-05A8-42E8-B314-896646C4AC55}"/>
              </a:ext>
            </a:extLst>
          </p:cNvPr>
          <p:cNvSpPr>
            <a:spLocks noGrp="1" noChangeArrowheads="1"/>
          </p:cNvSpPr>
          <p:nvPr>
            <p:ph type="title" idx="4294967295"/>
          </p:nvPr>
        </p:nvSpPr>
        <p:spPr>
          <a:xfrm>
            <a:off x="0" y="274638"/>
            <a:ext cx="8153400" cy="1143000"/>
          </a:xfrm>
        </p:spPr>
        <p:txBody>
          <a:bodyPr/>
          <a:lstStyle/>
          <a:p>
            <a:pPr eaLnBrk="1" hangingPunct="1"/>
            <a:r>
              <a:rPr lang="en-US" altLang="en-US" sz="3600"/>
              <a:t>Beginnings of Indian Nationalism</a:t>
            </a:r>
          </a:p>
        </p:txBody>
      </p:sp>
      <p:sp>
        <p:nvSpPr>
          <p:cNvPr id="27651" name="Rectangle 3">
            <a:extLst>
              <a:ext uri="{FF2B5EF4-FFF2-40B4-BE49-F238E27FC236}">
                <a16:creationId xmlns:a16="http://schemas.microsoft.com/office/drawing/2014/main" id="{F85BA02F-EB8C-483D-AA3C-461E2B4F9054}"/>
              </a:ext>
            </a:extLst>
          </p:cNvPr>
          <p:cNvSpPr>
            <a:spLocks noGrp="1" noChangeArrowheads="1"/>
          </p:cNvSpPr>
          <p:nvPr>
            <p:ph idx="4294967295"/>
          </p:nvPr>
        </p:nvSpPr>
        <p:spPr>
          <a:xfrm>
            <a:off x="0" y="1295400"/>
            <a:ext cx="8610600" cy="5334000"/>
          </a:xfrm>
        </p:spPr>
        <p:txBody>
          <a:bodyPr/>
          <a:lstStyle/>
          <a:p>
            <a:pPr eaLnBrk="1" hangingPunct="1"/>
            <a:r>
              <a:rPr lang="en-US" altLang="en-US"/>
              <a:t>The new Indian middle classes slowly grew tired of the injustice of British rule</a:t>
            </a:r>
          </a:p>
          <a:p>
            <a:pPr eaLnBrk="1" hangingPunct="1"/>
            <a:r>
              <a:rPr lang="en-US" altLang="en-US"/>
              <a:t>The new nationalists wrote in both English and their regional languages and turned to aspects of Indian tradition, especially Hinduism, as a rallying ground for national pride</a:t>
            </a:r>
          </a:p>
          <a:p>
            <a:pPr lvl="1" eaLnBrk="1" hangingPunct="1"/>
            <a:r>
              <a:rPr lang="en-US" altLang="en-US" sz="3200"/>
              <a:t>Ignored or overlooked Muslim leaders</a:t>
            </a:r>
          </a:p>
        </p:txBody>
      </p:sp>
    </p:spTree>
    <p:extLst>
      <p:ext uri="{BB962C8B-B14F-4D97-AF65-F5344CB8AC3E}">
        <p14:creationId xmlns:p14="http://schemas.microsoft.com/office/powerpoint/2010/main" val="2475139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down)">
                                      <p:cBhvr>
                                        <p:cTn id="12" dur="500"/>
                                        <p:tgtEl>
                                          <p:spTgt spid="27651">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wipe(down)">
                                      <p:cBhvr>
                                        <p:cTn id="15"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a:extLst>
              <a:ext uri="{FF2B5EF4-FFF2-40B4-BE49-F238E27FC236}">
                <a16:creationId xmlns:a16="http://schemas.microsoft.com/office/drawing/2014/main" id="{503210AE-AC37-4B6D-9D37-89E80CC9EDB1}"/>
              </a:ext>
            </a:extLst>
          </p:cNvPr>
          <p:cNvSpPr>
            <a:spLocks noGrp="1" noChangeArrowheads="1"/>
          </p:cNvSpPr>
          <p:nvPr>
            <p:ph type="ctrTitle"/>
          </p:nvPr>
        </p:nvSpPr>
        <p:spPr>
          <a:xfrm>
            <a:off x="304800" y="0"/>
            <a:ext cx="8229600" cy="1066800"/>
          </a:xfrm>
        </p:spPr>
        <p:txBody>
          <a:bodyPr/>
          <a:lstStyle/>
          <a:p>
            <a:pPr algn="l" eaLnBrk="1" hangingPunct="1"/>
            <a:r>
              <a:rPr lang="en-US" altLang="en-US" sz="3600"/>
              <a:t> Indian Nationalism</a:t>
            </a:r>
          </a:p>
        </p:txBody>
      </p:sp>
      <p:sp>
        <p:nvSpPr>
          <p:cNvPr id="111618" name="Rectangle 3">
            <a:extLst>
              <a:ext uri="{FF2B5EF4-FFF2-40B4-BE49-F238E27FC236}">
                <a16:creationId xmlns:a16="http://schemas.microsoft.com/office/drawing/2014/main" id="{FD04C623-C520-47C0-B114-08424C77949C}"/>
              </a:ext>
            </a:extLst>
          </p:cNvPr>
          <p:cNvSpPr>
            <a:spLocks noGrp="1" noChangeArrowheads="1"/>
          </p:cNvSpPr>
          <p:nvPr>
            <p:ph type="subTitle" idx="1"/>
          </p:nvPr>
        </p:nvSpPr>
        <p:spPr>
          <a:xfrm>
            <a:off x="304800" y="914400"/>
            <a:ext cx="8534400" cy="2286000"/>
          </a:xfrm>
        </p:spPr>
        <p:txBody>
          <a:bodyPr/>
          <a:lstStyle/>
          <a:p>
            <a:pPr algn="l" eaLnBrk="1" hangingPunct="1"/>
            <a:r>
              <a:rPr lang="en-US" altLang="en-US">
                <a:solidFill>
                  <a:srgbClr val="000000"/>
                </a:solidFill>
                <a:cs typeface="Times New Roman" panose="02020603050405020304" pitchFamily="18" charset="0"/>
              </a:rPr>
              <a:t>During the years of British rule, a class of western-educated Indians emerged</a:t>
            </a:r>
            <a:r>
              <a:rPr lang="en-US" altLang="en-US"/>
              <a:t> who dreamed of ending imperial rule </a:t>
            </a:r>
          </a:p>
        </p:txBody>
      </p:sp>
      <p:sp>
        <p:nvSpPr>
          <p:cNvPr id="111619" name="Text Box 4">
            <a:extLst>
              <a:ext uri="{FF2B5EF4-FFF2-40B4-BE49-F238E27FC236}">
                <a16:creationId xmlns:a16="http://schemas.microsoft.com/office/drawing/2014/main" id="{96F4ADDF-00C7-4C97-AF29-27FCBA78F6DB}"/>
              </a:ext>
            </a:extLst>
          </p:cNvPr>
          <p:cNvSpPr txBox="1">
            <a:spLocks noChangeArrowheads="1"/>
          </p:cNvSpPr>
          <p:nvPr/>
        </p:nvSpPr>
        <p:spPr bwMode="auto">
          <a:xfrm>
            <a:off x="304800" y="2743200"/>
            <a:ext cx="838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chemeClr val="hlink"/>
                </a:solidFill>
              </a:rPr>
              <a:t>In 1835, Thomas Macaulay articulated the goals of British colonial imperialism most succinctly: </a:t>
            </a:r>
            <a:r>
              <a:rPr lang="en-US" altLang="en-US" b="1" i="1">
                <a:solidFill>
                  <a:schemeClr val="hlink"/>
                </a:solidFill>
              </a:rPr>
              <a:t>"We must do our best to form a class who may be interpreters between us and the millions whom we govern, a class of persons Indian in blood and colour, but English in taste, in opinions, words and intellect." </a:t>
            </a:r>
            <a:r>
              <a:rPr lang="en-US" altLang="en-US" b="1">
                <a:solidFill>
                  <a:schemeClr val="hlink"/>
                </a:solidFill>
              </a:rPr>
              <a:t> </a:t>
            </a:r>
          </a:p>
        </p:txBody>
      </p:sp>
    </p:spTree>
    <p:extLst>
      <p:ext uri="{BB962C8B-B14F-4D97-AF65-F5344CB8AC3E}">
        <p14:creationId xmlns:p14="http://schemas.microsoft.com/office/powerpoint/2010/main" val="2488962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3">
            <a:extLst>
              <a:ext uri="{FF2B5EF4-FFF2-40B4-BE49-F238E27FC236}">
                <a16:creationId xmlns:a16="http://schemas.microsoft.com/office/drawing/2014/main" id="{74ECA3A8-A999-4C62-AC40-FF49517616B8}"/>
              </a:ext>
            </a:extLst>
          </p:cNvPr>
          <p:cNvSpPr>
            <a:spLocks noGrp="1"/>
          </p:cNvSpPr>
          <p:nvPr>
            <p:ph type="ctrTitle"/>
          </p:nvPr>
        </p:nvSpPr>
        <p:spPr/>
        <p:txBody>
          <a:bodyPr/>
          <a:lstStyle/>
          <a:p>
            <a:r>
              <a:rPr lang="en-US" altLang="en-US"/>
              <a:t>Preserving Indian Culture</a:t>
            </a:r>
          </a:p>
        </p:txBody>
      </p:sp>
      <p:sp>
        <p:nvSpPr>
          <p:cNvPr id="5" name="Subtitle 4">
            <a:extLst>
              <a:ext uri="{FF2B5EF4-FFF2-40B4-BE49-F238E27FC236}">
                <a16:creationId xmlns:a16="http://schemas.microsoft.com/office/drawing/2014/main" id="{9D0B389A-9146-DE43-8952-E3679DBD31D5}"/>
              </a:ext>
            </a:extLst>
          </p:cNvPr>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366418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1D14CC51-55A9-44CD-8F92-D340CFDBF1A8}"/>
              </a:ext>
            </a:extLst>
          </p:cNvPr>
          <p:cNvSpPr>
            <a:spLocks noGrp="1"/>
          </p:cNvSpPr>
          <p:nvPr>
            <p:ph type="title"/>
          </p:nvPr>
        </p:nvSpPr>
        <p:spPr>
          <a:xfrm>
            <a:off x="457200" y="0"/>
            <a:ext cx="8229600" cy="762000"/>
          </a:xfrm>
        </p:spPr>
        <p:txBody>
          <a:bodyPr/>
          <a:lstStyle/>
          <a:p>
            <a:r>
              <a:rPr lang="en-US" altLang="en-US"/>
              <a:t>Acts to Preserve Indian Culture</a:t>
            </a:r>
          </a:p>
        </p:txBody>
      </p:sp>
      <p:sp>
        <p:nvSpPr>
          <p:cNvPr id="113666" name="Content Placeholder 2">
            <a:extLst>
              <a:ext uri="{FF2B5EF4-FFF2-40B4-BE49-F238E27FC236}">
                <a16:creationId xmlns:a16="http://schemas.microsoft.com/office/drawing/2014/main" id="{0141E67E-3605-4855-AB0B-031206B53BCC}"/>
              </a:ext>
            </a:extLst>
          </p:cNvPr>
          <p:cNvSpPr>
            <a:spLocks noGrp="1"/>
          </p:cNvSpPr>
          <p:nvPr>
            <p:ph idx="1"/>
          </p:nvPr>
        </p:nvSpPr>
        <p:spPr>
          <a:xfrm>
            <a:off x="0" y="685800"/>
            <a:ext cx="8991600" cy="6172200"/>
          </a:xfrm>
        </p:spPr>
        <p:txBody>
          <a:bodyPr/>
          <a:lstStyle/>
          <a:p>
            <a:r>
              <a:rPr lang="en-US" altLang="en-US" sz="2800"/>
              <a:t>Indian teachers, writers, and journalists wanted to preserve their own culture.</a:t>
            </a:r>
          </a:p>
          <a:p>
            <a:r>
              <a:rPr lang="en-US" altLang="en-US" sz="2800"/>
              <a:t>In the early 1800s, when the British established a college in Calcutta, a publishing house was opened too.</a:t>
            </a:r>
          </a:p>
          <a:p>
            <a:r>
              <a:rPr lang="en-US" altLang="en-US" sz="2800"/>
              <a:t>It published Western books, but also books on India’s ancient language of Sanskrit and dictionaries and grammar books for many of the Indian languages.</a:t>
            </a:r>
          </a:p>
          <a:p>
            <a:r>
              <a:rPr lang="en-US" altLang="en-US" sz="2800"/>
              <a:t>This spread to other regions of India and led to writers searching for the Indian identity in modern novels and poetry.</a:t>
            </a:r>
          </a:p>
          <a:p>
            <a:r>
              <a:rPr lang="en-US" altLang="en-US" sz="2800"/>
              <a:t>Indians began writing historical romances and epics and usually in their own regional language</a:t>
            </a:r>
            <a:r>
              <a:rPr lang="en-US" altLang="en-US"/>
              <a:t>.</a:t>
            </a:r>
          </a:p>
        </p:txBody>
      </p:sp>
    </p:spTree>
    <p:extLst>
      <p:ext uri="{BB962C8B-B14F-4D97-AF65-F5344CB8AC3E}">
        <p14:creationId xmlns:p14="http://schemas.microsoft.com/office/powerpoint/2010/main" val="119786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3">
            <a:extLst>
              <a:ext uri="{FF2B5EF4-FFF2-40B4-BE49-F238E27FC236}">
                <a16:creationId xmlns:a16="http://schemas.microsoft.com/office/drawing/2014/main" id="{C1DD4EB1-A5C5-4580-8326-639D6F7D81B0}"/>
              </a:ext>
            </a:extLst>
          </p:cNvPr>
          <p:cNvSpPr>
            <a:spLocks noGrp="1"/>
          </p:cNvSpPr>
          <p:nvPr>
            <p:ph type="ctrTitle"/>
          </p:nvPr>
        </p:nvSpPr>
        <p:spPr/>
        <p:txBody>
          <a:bodyPr/>
          <a:lstStyle/>
          <a:p>
            <a:r>
              <a:rPr lang="en-US" altLang="en-US"/>
              <a:t>Example of Preserving Culture:  Tagore</a:t>
            </a:r>
          </a:p>
        </p:txBody>
      </p:sp>
      <p:sp>
        <p:nvSpPr>
          <p:cNvPr id="5" name="Subtitle 4">
            <a:extLst>
              <a:ext uri="{FF2B5EF4-FFF2-40B4-BE49-F238E27FC236}">
                <a16:creationId xmlns:a16="http://schemas.microsoft.com/office/drawing/2014/main" id="{9BBD068B-6C50-E74C-B69E-AD9231D87C49}"/>
              </a:ext>
            </a:extLst>
          </p:cNvPr>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1491762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a:extLst>
              <a:ext uri="{FF2B5EF4-FFF2-40B4-BE49-F238E27FC236}">
                <a16:creationId xmlns:a16="http://schemas.microsoft.com/office/drawing/2014/main" id="{CAEC3D72-C6DF-4064-8273-A7CAD81F08F2}"/>
              </a:ext>
            </a:extLst>
          </p:cNvPr>
          <p:cNvSpPr>
            <a:spLocks noGrp="1"/>
          </p:cNvSpPr>
          <p:nvPr>
            <p:ph type="title"/>
          </p:nvPr>
        </p:nvSpPr>
        <p:spPr>
          <a:xfrm>
            <a:off x="457200" y="0"/>
            <a:ext cx="8229600" cy="563563"/>
          </a:xfrm>
        </p:spPr>
        <p:txBody>
          <a:bodyPr>
            <a:normAutofit fontScale="90000"/>
          </a:bodyPr>
          <a:lstStyle/>
          <a:p>
            <a:r>
              <a:rPr lang="en-US" altLang="en-US" dirty="0"/>
              <a:t>Rabindranath Tagore</a:t>
            </a:r>
          </a:p>
        </p:txBody>
      </p:sp>
      <p:sp>
        <p:nvSpPr>
          <p:cNvPr id="115714" name="Content Placeholder 2">
            <a:extLst>
              <a:ext uri="{FF2B5EF4-FFF2-40B4-BE49-F238E27FC236}">
                <a16:creationId xmlns:a16="http://schemas.microsoft.com/office/drawing/2014/main" id="{9E5E3A0E-3FDD-41FB-9F25-1DA804082598}"/>
              </a:ext>
            </a:extLst>
          </p:cNvPr>
          <p:cNvSpPr>
            <a:spLocks noGrp="1"/>
          </p:cNvSpPr>
          <p:nvPr>
            <p:ph idx="1"/>
          </p:nvPr>
        </p:nvSpPr>
        <p:spPr>
          <a:xfrm>
            <a:off x="22225" y="762000"/>
            <a:ext cx="9121775" cy="5867400"/>
          </a:xfrm>
        </p:spPr>
        <p:txBody>
          <a:bodyPr/>
          <a:lstStyle/>
          <a:p>
            <a:r>
              <a:rPr lang="en-US" altLang="en-US" sz="2800"/>
              <a:t>Most illustrious Indian author---great writer and poet</a:t>
            </a:r>
          </a:p>
          <a:p>
            <a:r>
              <a:rPr lang="en-US" altLang="en-US" sz="2800"/>
              <a:t>Was a social reformer, spiritual leader, educator, philosopher, and international spokesperson on morality</a:t>
            </a:r>
          </a:p>
          <a:p>
            <a:r>
              <a:rPr lang="en-US" altLang="en-US" sz="2800"/>
              <a:t>His life’s mission was to promote pride in Indian culture in the face of British domination</a:t>
            </a:r>
          </a:p>
          <a:p>
            <a:r>
              <a:rPr lang="en-US" altLang="en-US" sz="2800"/>
              <a:t>He wrote a widely popular novel in which he portrayed the love-hate relationship of Indians towards Britain.</a:t>
            </a:r>
          </a:p>
          <a:p>
            <a:r>
              <a:rPr lang="en-US" altLang="en-US" sz="2800"/>
              <a:t>Reflected how Indian people struggled with defining their identity as they admired and imitated the British, but lost some of their Indian traditions</a:t>
            </a:r>
          </a:p>
          <a:p>
            <a:r>
              <a:rPr lang="en-US" altLang="en-US" sz="2800"/>
              <a:t>Wanted world peace and a union of the East and West</a:t>
            </a:r>
          </a:p>
        </p:txBody>
      </p:sp>
    </p:spTree>
    <p:extLst>
      <p:ext uri="{BB962C8B-B14F-4D97-AF65-F5344CB8AC3E}">
        <p14:creationId xmlns:p14="http://schemas.microsoft.com/office/powerpoint/2010/main" val="268680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07B176A4-EF9F-4FE0-8380-6A0863AD80AC}"/>
              </a:ext>
            </a:extLst>
          </p:cNvPr>
          <p:cNvSpPr>
            <a:spLocks noGrp="1"/>
          </p:cNvSpPr>
          <p:nvPr>
            <p:ph type="title"/>
          </p:nvPr>
        </p:nvSpPr>
        <p:spPr/>
        <p:txBody>
          <a:bodyPr/>
          <a:lstStyle/>
          <a:p>
            <a:r>
              <a:rPr lang="en-US" altLang="en-US"/>
              <a:t>Tagore</a:t>
            </a:r>
          </a:p>
        </p:txBody>
      </p:sp>
      <p:sp>
        <p:nvSpPr>
          <p:cNvPr id="116738" name="Content Placeholder 2">
            <a:extLst>
              <a:ext uri="{FF2B5EF4-FFF2-40B4-BE49-F238E27FC236}">
                <a16:creationId xmlns:a16="http://schemas.microsoft.com/office/drawing/2014/main" id="{C40C7B1B-952C-4928-B4AB-ECD7BBB84E76}"/>
              </a:ext>
            </a:extLst>
          </p:cNvPr>
          <p:cNvSpPr>
            <a:spLocks noGrp="1"/>
          </p:cNvSpPr>
          <p:nvPr>
            <p:ph idx="1"/>
          </p:nvPr>
        </p:nvSpPr>
        <p:spPr/>
        <p:txBody>
          <a:bodyPr/>
          <a:lstStyle/>
          <a:p>
            <a:r>
              <a:rPr lang="en-US" altLang="en-US"/>
              <a:t>Strove to have a balance between Western influence and ancient customs</a:t>
            </a:r>
          </a:p>
          <a:p>
            <a:r>
              <a:rPr lang="en-US" altLang="en-US"/>
              <a:t>He was respected and followed by both British colonizers and Indians for his work</a:t>
            </a:r>
          </a:p>
          <a:p>
            <a:r>
              <a:rPr lang="en-US" altLang="en-US"/>
              <a:t>Friend of Gandhi</a:t>
            </a:r>
          </a:p>
          <a:p>
            <a:r>
              <a:rPr lang="en-US" altLang="en-US"/>
              <a:t>Preferred to stay out of politics</a:t>
            </a:r>
          </a:p>
        </p:txBody>
      </p:sp>
    </p:spTree>
    <p:extLst>
      <p:ext uri="{BB962C8B-B14F-4D97-AF65-F5344CB8AC3E}">
        <p14:creationId xmlns:p14="http://schemas.microsoft.com/office/powerpoint/2010/main" val="421630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a:extLst>
              <a:ext uri="{FF2B5EF4-FFF2-40B4-BE49-F238E27FC236}">
                <a16:creationId xmlns:a16="http://schemas.microsoft.com/office/drawing/2014/main" id="{3BB21E67-2DA1-43EC-83D0-7D1D93C1B4BE}"/>
              </a:ext>
            </a:extLst>
          </p:cNvPr>
          <p:cNvSpPr>
            <a:spLocks noGrp="1"/>
          </p:cNvSpPr>
          <p:nvPr>
            <p:ph type="title"/>
          </p:nvPr>
        </p:nvSpPr>
        <p:spPr/>
        <p:txBody>
          <a:bodyPr/>
          <a:lstStyle/>
          <a:p>
            <a:r>
              <a:rPr lang="en-US" altLang="en-US"/>
              <a:t>Rabindranath Tagore</a:t>
            </a:r>
          </a:p>
        </p:txBody>
      </p:sp>
      <p:sp>
        <p:nvSpPr>
          <p:cNvPr id="117762" name="Content Placeholder 4">
            <a:extLst>
              <a:ext uri="{FF2B5EF4-FFF2-40B4-BE49-F238E27FC236}">
                <a16:creationId xmlns:a16="http://schemas.microsoft.com/office/drawing/2014/main" id="{A352979C-ECF8-4366-AE19-078AC141483C}"/>
              </a:ext>
            </a:extLst>
          </p:cNvPr>
          <p:cNvSpPr>
            <a:spLocks noGrp="1"/>
          </p:cNvSpPr>
          <p:nvPr>
            <p:ph sz="half" idx="1"/>
          </p:nvPr>
        </p:nvSpPr>
        <p:spPr/>
        <p:txBody>
          <a:bodyPr/>
          <a:lstStyle/>
          <a:p>
            <a:r>
              <a:rPr lang="en-US" altLang="en-US"/>
              <a:t>“It is my conviction that my countrymen will truly gain their India by fighting against the education that teaches them that a country is greater than the ideals of humanity.”</a:t>
            </a:r>
          </a:p>
          <a:p>
            <a:endParaRPr lang="en-US" altLang="en-US"/>
          </a:p>
        </p:txBody>
      </p:sp>
      <p:sp>
        <p:nvSpPr>
          <p:cNvPr id="117763" name="Content Placeholder 5">
            <a:extLst>
              <a:ext uri="{FF2B5EF4-FFF2-40B4-BE49-F238E27FC236}">
                <a16:creationId xmlns:a16="http://schemas.microsoft.com/office/drawing/2014/main" id="{39DEA8A6-78F3-47EC-8880-7B14B58473A6}"/>
              </a:ext>
            </a:extLst>
          </p:cNvPr>
          <p:cNvSpPr>
            <a:spLocks noGrp="1"/>
          </p:cNvSpPr>
          <p:nvPr>
            <p:ph sz="half" idx="2"/>
          </p:nvPr>
        </p:nvSpPr>
        <p:spPr/>
        <p:txBody>
          <a:bodyPr/>
          <a:lstStyle/>
          <a:p>
            <a:endParaRPr lang="en-US" altLang="en-US"/>
          </a:p>
        </p:txBody>
      </p:sp>
      <p:pic>
        <p:nvPicPr>
          <p:cNvPr id="117764" name="Picture 5">
            <a:extLst>
              <a:ext uri="{FF2B5EF4-FFF2-40B4-BE49-F238E27FC236}">
                <a16:creationId xmlns:a16="http://schemas.microsoft.com/office/drawing/2014/main" id="{3821DB29-613D-4B5A-8AE3-64C47BC15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1493838"/>
            <a:ext cx="4297362" cy="429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06D89-95C8-4E4A-AA92-CFA739711F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26C45F-F9E0-EE49-81F4-65B85411733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C33664D-FDBF-B54B-8336-57E90B44F050}"/>
              </a:ext>
            </a:extLst>
          </p:cNvPr>
          <p:cNvPicPr/>
          <p:nvPr/>
        </p:nvPicPr>
        <p:blipFill>
          <a:blip r:embed="rId2">
            <a:extLst>
              <a:ext uri="{28A0092B-C50C-407E-A947-70E740481C1C}">
                <a14:useLocalDpi xmlns:a14="http://schemas.microsoft.com/office/drawing/2010/main" val="0"/>
              </a:ext>
            </a:extLst>
          </a:blip>
          <a:stretch>
            <a:fillRect/>
          </a:stretch>
        </p:blipFill>
        <p:spPr>
          <a:xfrm>
            <a:off x="228600" y="274638"/>
            <a:ext cx="8305800" cy="5943600"/>
          </a:xfrm>
          <a:prstGeom prst="rect">
            <a:avLst/>
          </a:prstGeom>
        </p:spPr>
      </p:pic>
    </p:spTree>
    <p:extLst>
      <p:ext uri="{BB962C8B-B14F-4D97-AF65-F5344CB8AC3E}">
        <p14:creationId xmlns:p14="http://schemas.microsoft.com/office/powerpoint/2010/main" val="419272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4">
            <a:extLst>
              <a:ext uri="{FF2B5EF4-FFF2-40B4-BE49-F238E27FC236}">
                <a16:creationId xmlns:a16="http://schemas.microsoft.com/office/drawing/2014/main" id="{7D2B7AB1-FF5C-465D-9D9E-6BD5CEEDE81B}"/>
              </a:ext>
            </a:extLst>
          </p:cNvPr>
          <p:cNvSpPr>
            <a:spLocks noGrp="1"/>
          </p:cNvSpPr>
          <p:nvPr>
            <p:ph type="title"/>
          </p:nvPr>
        </p:nvSpPr>
        <p:spPr/>
        <p:txBody>
          <a:bodyPr/>
          <a:lstStyle/>
          <a:p>
            <a:r>
              <a:rPr lang="en-US" altLang="en-US"/>
              <a:t>Tagore</a:t>
            </a:r>
          </a:p>
        </p:txBody>
      </p:sp>
      <p:sp>
        <p:nvSpPr>
          <p:cNvPr id="118786" name="Content Placeholder 5">
            <a:extLst>
              <a:ext uri="{FF2B5EF4-FFF2-40B4-BE49-F238E27FC236}">
                <a16:creationId xmlns:a16="http://schemas.microsoft.com/office/drawing/2014/main" id="{C0574E92-7ACE-4D5D-B77A-26CCBF6FE530}"/>
              </a:ext>
            </a:extLst>
          </p:cNvPr>
          <p:cNvSpPr>
            <a:spLocks noGrp="1"/>
          </p:cNvSpPr>
          <p:nvPr>
            <p:ph idx="1"/>
          </p:nvPr>
        </p:nvSpPr>
        <p:spPr/>
        <p:txBody>
          <a:bodyPr/>
          <a:lstStyle/>
          <a:p>
            <a:r>
              <a:rPr lang="en-US" altLang="en-US"/>
              <a:t>“</a:t>
            </a:r>
            <a:r>
              <a:rPr lang="en-US" altLang="en-US" sz="6000"/>
              <a:t>Bigotry tries to keep truth safe in its hand with a grip that kills it.”</a:t>
            </a:r>
          </a:p>
        </p:txBody>
      </p:sp>
    </p:spTree>
    <p:extLst>
      <p:ext uri="{BB962C8B-B14F-4D97-AF65-F5344CB8AC3E}">
        <p14:creationId xmlns:p14="http://schemas.microsoft.com/office/powerpoint/2010/main" val="1464384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3">
            <a:extLst>
              <a:ext uri="{FF2B5EF4-FFF2-40B4-BE49-F238E27FC236}">
                <a16:creationId xmlns:a16="http://schemas.microsoft.com/office/drawing/2014/main" id="{0ED9E454-309E-42B9-B469-A7853A5B59B5}"/>
              </a:ext>
            </a:extLst>
          </p:cNvPr>
          <p:cNvSpPr>
            <a:spLocks noGrp="1"/>
          </p:cNvSpPr>
          <p:nvPr>
            <p:ph type="ctrTitle"/>
          </p:nvPr>
        </p:nvSpPr>
        <p:spPr/>
        <p:txBody>
          <a:bodyPr>
            <a:normAutofit fontScale="90000"/>
          </a:bodyPr>
          <a:lstStyle/>
          <a:p>
            <a:r>
              <a:rPr lang="en-US" altLang="en-US"/>
              <a:t>Preserving Indian Culture:  Another Example ---Nationalist Newspapers</a:t>
            </a:r>
          </a:p>
        </p:txBody>
      </p:sp>
      <p:sp>
        <p:nvSpPr>
          <p:cNvPr id="5" name="Subtitle 4">
            <a:extLst>
              <a:ext uri="{FF2B5EF4-FFF2-40B4-BE49-F238E27FC236}">
                <a16:creationId xmlns:a16="http://schemas.microsoft.com/office/drawing/2014/main" id="{3C7C628C-9A8E-014A-8030-373A26B4EF92}"/>
              </a:ext>
            </a:extLst>
          </p:cNvPr>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300217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6">
            <a:extLst>
              <a:ext uri="{FF2B5EF4-FFF2-40B4-BE49-F238E27FC236}">
                <a16:creationId xmlns:a16="http://schemas.microsoft.com/office/drawing/2014/main" id="{86CB4C9E-9C1C-4DA9-A4EB-889CA304D848}"/>
              </a:ext>
            </a:extLst>
          </p:cNvPr>
          <p:cNvSpPr>
            <a:spLocks noGrp="1"/>
          </p:cNvSpPr>
          <p:nvPr>
            <p:ph type="title"/>
          </p:nvPr>
        </p:nvSpPr>
        <p:spPr>
          <a:xfrm>
            <a:off x="457200" y="0"/>
            <a:ext cx="8229600" cy="457200"/>
          </a:xfrm>
        </p:spPr>
        <p:txBody>
          <a:bodyPr>
            <a:normAutofit fontScale="90000"/>
          </a:bodyPr>
          <a:lstStyle/>
          <a:p>
            <a:r>
              <a:rPr lang="en-US" altLang="en-US"/>
              <a:t>Nationalist Newspapers</a:t>
            </a:r>
          </a:p>
        </p:txBody>
      </p:sp>
      <p:sp>
        <p:nvSpPr>
          <p:cNvPr id="120834" name="Content Placeholder 7">
            <a:extLst>
              <a:ext uri="{FF2B5EF4-FFF2-40B4-BE49-F238E27FC236}">
                <a16:creationId xmlns:a16="http://schemas.microsoft.com/office/drawing/2014/main" id="{224D4C17-329C-4393-8387-6217BC71B20F}"/>
              </a:ext>
            </a:extLst>
          </p:cNvPr>
          <p:cNvSpPr>
            <a:spLocks noGrp="1"/>
          </p:cNvSpPr>
          <p:nvPr>
            <p:ph idx="1"/>
          </p:nvPr>
        </p:nvSpPr>
        <p:spPr>
          <a:xfrm>
            <a:off x="0" y="533400"/>
            <a:ext cx="8915400" cy="6324600"/>
          </a:xfrm>
        </p:spPr>
        <p:txBody>
          <a:bodyPr/>
          <a:lstStyle/>
          <a:p>
            <a:r>
              <a:rPr lang="en-US" altLang="en-US" sz="2800" dirty="0"/>
              <a:t>Printed in various regional Indian languages</a:t>
            </a:r>
          </a:p>
          <a:p>
            <a:r>
              <a:rPr lang="en-US" altLang="en-US" sz="2800" dirty="0"/>
              <a:t>Common medium used to arouse mass support for the nationalist causes</a:t>
            </a:r>
          </a:p>
          <a:p>
            <a:r>
              <a:rPr lang="en-US" altLang="en-US" sz="2800" dirty="0"/>
              <a:t>The newspapers reached the lower middle class---tens of thousands of Indians who did not know English</a:t>
            </a:r>
          </a:p>
          <a:p>
            <a:r>
              <a:rPr lang="en-US" altLang="en-US" sz="2800" u="sng" dirty="0"/>
              <a:t>Examples</a:t>
            </a:r>
            <a:r>
              <a:rPr lang="en-US" altLang="en-US" sz="2800" dirty="0"/>
              <a:t>:</a:t>
            </a:r>
          </a:p>
          <a:p>
            <a:pPr lvl="1"/>
            <a:r>
              <a:rPr lang="en-US" altLang="en-US" dirty="0" err="1"/>
              <a:t>Kesari</a:t>
            </a:r>
            <a:r>
              <a:rPr lang="en-US" altLang="en-US" dirty="0"/>
              <a:t> or The Lion Newspaper---journalist Tilak used innuendo to convey negative feelings about  the British without writing anything directly disloyal</a:t>
            </a:r>
          </a:p>
          <a:p>
            <a:pPr lvl="1"/>
            <a:r>
              <a:rPr lang="en-US" altLang="en-US" dirty="0" err="1"/>
              <a:t>Swadeshamitram</a:t>
            </a:r>
            <a:r>
              <a:rPr lang="en-US" altLang="en-US" dirty="0"/>
              <a:t> or The Friend of Our Nation---editor organized literary meetings to discuss poetry and politics</a:t>
            </a:r>
          </a:p>
        </p:txBody>
      </p:sp>
    </p:spTree>
    <p:extLst>
      <p:ext uri="{BB962C8B-B14F-4D97-AF65-F5344CB8AC3E}">
        <p14:creationId xmlns:p14="http://schemas.microsoft.com/office/powerpoint/2010/main" val="94487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102C-AED9-CC4A-85A8-95CB4F910F18}"/>
              </a:ext>
            </a:extLst>
          </p:cNvPr>
          <p:cNvSpPr>
            <a:spLocks noGrp="1"/>
          </p:cNvSpPr>
          <p:nvPr>
            <p:ph type="title"/>
          </p:nvPr>
        </p:nvSpPr>
        <p:spPr/>
        <p:txBody>
          <a:bodyPr/>
          <a:lstStyle/>
          <a:p>
            <a:r>
              <a:rPr lang="en-US" dirty="0"/>
              <a:t>Print media</a:t>
            </a:r>
          </a:p>
        </p:txBody>
      </p:sp>
      <p:sp>
        <p:nvSpPr>
          <p:cNvPr id="4" name="Content Placeholder 3">
            <a:extLst>
              <a:ext uri="{FF2B5EF4-FFF2-40B4-BE49-F238E27FC236}">
                <a16:creationId xmlns:a16="http://schemas.microsoft.com/office/drawing/2014/main" id="{A0E3221D-7649-BF43-BAE2-786DF2D7E225}"/>
              </a:ext>
            </a:extLst>
          </p:cNvPr>
          <p:cNvSpPr>
            <a:spLocks noGrp="1"/>
          </p:cNvSpPr>
          <p:nvPr>
            <p:ph sz="half" idx="2"/>
          </p:nvPr>
        </p:nvSpPr>
        <p:spPr/>
        <p:txBody>
          <a:bodyPr>
            <a:normAutofit fontScale="62500" lnSpcReduction="20000"/>
          </a:bodyPr>
          <a:lstStyle/>
          <a:p>
            <a:endParaRPr lang="en-US"/>
          </a:p>
        </p:txBody>
      </p:sp>
      <p:sp>
        <p:nvSpPr>
          <p:cNvPr id="5" name="Content Placeholder 3">
            <a:extLst>
              <a:ext uri="{FF2B5EF4-FFF2-40B4-BE49-F238E27FC236}">
                <a16:creationId xmlns:a16="http://schemas.microsoft.com/office/drawing/2014/main" id="{342AD6EC-76C2-C549-AAD6-0E9BBF7D80FE}"/>
              </a:ext>
            </a:extLst>
          </p:cNvPr>
          <p:cNvSpPr>
            <a:spLocks noGrp="1"/>
          </p:cNvSpPr>
          <p:nvPr>
            <p:ph sz="half" idx="1"/>
          </p:nvPr>
        </p:nvSpPr>
        <p:spPr>
          <a:xfrm>
            <a:off x="319970" y="1444361"/>
            <a:ext cx="3886200" cy="4351338"/>
          </a:xfrm>
        </p:spPr>
        <p:txBody>
          <a:bodyPr>
            <a:normAutofit fontScale="62500" lnSpcReduction="20000"/>
          </a:bodyPr>
          <a:lstStyle/>
          <a:p>
            <a:r>
              <a:rPr lang="en-US" dirty="0"/>
              <a:t>Tilak turned to the task of awakening the political </a:t>
            </a:r>
            <a:r>
              <a:rPr lang="en-US" dirty="0">
                <a:hlinkClick r:id="rId2">
                  <a:extLst>
                    <a:ext uri="{A12FA001-AC4F-418D-AE19-62706E023703}">
                      <ahyp:hlinkClr xmlns:ahyp="http://schemas.microsoft.com/office/drawing/2018/hyperlinkcolor" val="tx"/>
                    </a:ext>
                  </a:extLst>
                </a:hlinkClick>
              </a:rPr>
              <a:t>consciousness</a:t>
            </a:r>
            <a:r>
              <a:rPr lang="en-US" dirty="0"/>
              <a:t> of the people through two weekly newspapers that he owned and edited: </a:t>
            </a:r>
          </a:p>
          <a:p>
            <a:r>
              <a:rPr lang="en-US" i="1" dirty="0" err="1"/>
              <a:t>Kesari</a:t>
            </a:r>
            <a:r>
              <a:rPr lang="en-US" dirty="0"/>
              <a:t> (“The Lion”), published in </a:t>
            </a:r>
            <a:r>
              <a:rPr lang="en-US" dirty="0">
                <a:hlinkClick r:id="rId3">
                  <a:extLst>
                    <a:ext uri="{A12FA001-AC4F-418D-AE19-62706E023703}">
                      <ahyp:hlinkClr xmlns:ahyp="http://schemas.microsoft.com/office/drawing/2018/hyperlinkcolor" val="tx"/>
                    </a:ext>
                  </a:extLst>
                </a:hlinkClick>
              </a:rPr>
              <a:t>Marathi</a:t>
            </a:r>
            <a:r>
              <a:rPr lang="en-US" dirty="0"/>
              <a:t>, and </a:t>
            </a:r>
            <a:r>
              <a:rPr lang="en-US" i="1" dirty="0"/>
              <a:t>The Mahratta</a:t>
            </a:r>
            <a:r>
              <a:rPr lang="en-US" dirty="0"/>
              <a:t>, published in English. </a:t>
            </a:r>
          </a:p>
          <a:p>
            <a:r>
              <a:rPr lang="en-US" dirty="0"/>
              <a:t>Through those newspapers Tilak became widely known for his bitter </a:t>
            </a:r>
            <a:r>
              <a:rPr lang="en-US" dirty="0">
                <a:hlinkClick r:id="rId4">
                  <a:extLst>
                    <a:ext uri="{A12FA001-AC4F-418D-AE19-62706E023703}">
                      <ahyp:hlinkClr xmlns:ahyp="http://schemas.microsoft.com/office/drawing/2018/hyperlinkcolor" val="tx"/>
                    </a:ext>
                  </a:extLst>
                </a:hlinkClick>
              </a:rPr>
              <a:t>criticisms</a:t>
            </a:r>
            <a:r>
              <a:rPr lang="en-US" dirty="0"/>
              <a:t> of British rule and of those moderate nationalists who advocated social reforms along Western lines and political reforms along </a:t>
            </a:r>
            <a:r>
              <a:rPr lang="en-US" dirty="0">
                <a:hlinkClick r:id="rId5">
                  <a:extLst>
                    <a:ext uri="{A12FA001-AC4F-418D-AE19-62706E023703}">
                      <ahyp:hlinkClr xmlns:ahyp="http://schemas.microsoft.com/office/drawing/2018/hyperlinkcolor" val="tx"/>
                    </a:ext>
                  </a:extLst>
                </a:hlinkClick>
              </a:rPr>
              <a:t>constitutional</a:t>
            </a:r>
            <a:r>
              <a:rPr lang="en-US" dirty="0"/>
              <a:t> lines. He thought that social reform would only divert energy away from the political struggle for independence.</a:t>
            </a:r>
          </a:p>
        </p:txBody>
      </p:sp>
      <p:pic>
        <p:nvPicPr>
          <p:cNvPr id="6" name="Picture 5">
            <a:extLst>
              <a:ext uri="{FF2B5EF4-FFF2-40B4-BE49-F238E27FC236}">
                <a16:creationId xmlns:a16="http://schemas.microsoft.com/office/drawing/2014/main" id="{86F34E65-08FC-F84F-8384-FFEE5EE23F3F}"/>
              </a:ext>
            </a:extLst>
          </p:cNvPr>
          <p:cNvPicPr>
            <a:picLocks noChangeAspect="1"/>
          </p:cNvPicPr>
          <p:nvPr/>
        </p:nvPicPr>
        <p:blipFill>
          <a:blip r:embed="rId6"/>
          <a:stretch>
            <a:fillRect/>
          </a:stretch>
        </p:blipFill>
        <p:spPr>
          <a:xfrm>
            <a:off x="4435827" y="72761"/>
            <a:ext cx="2959100" cy="2743200"/>
          </a:xfrm>
          <a:prstGeom prst="rect">
            <a:avLst/>
          </a:prstGeom>
        </p:spPr>
      </p:pic>
      <p:pic>
        <p:nvPicPr>
          <p:cNvPr id="7" name="Picture 6">
            <a:extLst>
              <a:ext uri="{FF2B5EF4-FFF2-40B4-BE49-F238E27FC236}">
                <a16:creationId xmlns:a16="http://schemas.microsoft.com/office/drawing/2014/main" id="{7F7A6704-7473-E24C-B04B-6FA9A69FA147}"/>
              </a:ext>
            </a:extLst>
          </p:cNvPr>
          <p:cNvPicPr>
            <a:picLocks noChangeAspect="1"/>
          </p:cNvPicPr>
          <p:nvPr/>
        </p:nvPicPr>
        <p:blipFill>
          <a:blip r:embed="rId7"/>
          <a:stretch>
            <a:fillRect/>
          </a:stretch>
        </p:blipFill>
        <p:spPr>
          <a:xfrm>
            <a:off x="5475111" y="2815961"/>
            <a:ext cx="2356556" cy="3781141"/>
          </a:xfrm>
          <a:prstGeom prst="rect">
            <a:avLst/>
          </a:prstGeom>
        </p:spPr>
      </p:pic>
    </p:spTree>
    <p:extLst>
      <p:ext uri="{BB962C8B-B14F-4D97-AF65-F5344CB8AC3E}">
        <p14:creationId xmlns:p14="http://schemas.microsoft.com/office/powerpoint/2010/main" val="1389623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C1DA-E766-C84E-89E4-D3BC7CE7860D}"/>
              </a:ext>
            </a:extLst>
          </p:cNvPr>
          <p:cNvSpPr>
            <a:spLocks noGrp="1"/>
          </p:cNvSpPr>
          <p:nvPr>
            <p:ph type="title"/>
          </p:nvPr>
        </p:nvSpPr>
        <p:spPr/>
        <p:txBody>
          <a:bodyPr/>
          <a:lstStyle/>
          <a:p>
            <a:r>
              <a:rPr lang="en-US" b="1" i="1" dirty="0" err="1"/>
              <a:t>Swadesamitran</a:t>
            </a:r>
            <a:r>
              <a:rPr lang="en-US" b="1" i="1" dirty="0"/>
              <a:t> - Newspaper</a:t>
            </a:r>
            <a:endParaRPr lang="en-US" dirty="0"/>
          </a:p>
        </p:txBody>
      </p:sp>
      <p:sp>
        <p:nvSpPr>
          <p:cNvPr id="3" name="Content Placeholder 2">
            <a:extLst>
              <a:ext uri="{FF2B5EF4-FFF2-40B4-BE49-F238E27FC236}">
                <a16:creationId xmlns:a16="http://schemas.microsoft.com/office/drawing/2014/main" id="{7B38DBD1-2933-164D-B394-AE249BB76783}"/>
              </a:ext>
            </a:extLst>
          </p:cNvPr>
          <p:cNvSpPr>
            <a:spLocks noGrp="1"/>
          </p:cNvSpPr>
          <p:nvPr>
            <p:ph sz="half" idx="1"/>
          </p:nvPr>
        </p:nvSpPr>
        <p:spPr>
          <a:xfrm>
            <a:off x="218661" y="1825625"/>
            <a:ext cx="4296189" cy="4351338"/>
          </a:xfrm>
        </p:spPr>
        <p:txBody>
          <a:bodyPr>
            <a:normAutofit fontScale="62500" lnSpcReduction="20000"/>
          </a:bodyPr>
          <a:lstStyle/>
          <a:p>
            <a:pPr marL="0" indent="0">
              <a:buNone/>
            </a:pPr>
            <a:r>
              <a:rPr lang="en-US" b="1" i="1" dirty="0" err="1"/>
              <a:t>Swadesamitran</a:t>
            </a:r>
            <a:r>
              <a:rPr lang="en-US" dirty="0"/>
              <a:t> was a Tamil language newspaper that was published from the then </a:t>
            </a:r>
            <a:r>
              <a:rPr lang="en-US" dirty="0">
                <a:hlinkClick r:id="rId2" tooltip="Madras"/>
              </a:rPr>
              <a:t>Madras</a:t>
            </a:r>
            <a:r>
              <a:rPr lang="en-US" dirty="0"/>
              <a:t> city from 1882 to 1985.</a:t>
            </a:r>
          </a:p>
          <a:p>
            <a:pPr marL="0" indent="0">
              <a:buNone/>
            </a:pPr>
            <a:r>
              <a:rPr lang="en-US" dirty="0"/>
              <a:t>The name translated from Tamil to English literally means "friend of self rule". It was originally started as a weekly and became a daily by 1889. It was a chronicle of the Indian National Independence movement from its inception and it was used by </a:t>
            </a:r>
            <a:r>
              <a:rPr lang="en-US" dirty="0" err="1"/>
              <a:t>Subramania</a:t>
            </a:r>
            <a:r>
              <a:rPr lang="en-US" dirty="0"/>
              <a:t> </a:t>
            </a:r>
            <a:r>
              <a:rPr lang="en-US" dirty="0" err="1"/>
              <a:t>Aiyer</a:t>
            </a:r>
            <a:r>
              <a:rPr lang="en-US" dirty="0"/>
              <a:t> to rouse the nationalistic feelings of the Tamil people.</a:t>
            </a:r>
          </a:p>
        </p:txBody>
      </p:sp>
      <p:sp>
        <p:nvSpPr>
          <p:cNvPr id="4" name="Content Placeholder 3">
            <a:extLst>
              <a:ext uri="{FF2B5EF4-FFF2-40B4-BE49-F238E27FC236}">
                <a16:creationId xmlns:a16="http://schemas.microsoft.com/office/drawing/2014/main" id="{92FEBF8F-DA38-3C4E-B1FA-AE94A5CAB885}"/>
              </a:ext>
            </a:extLst>
          </p:cNvPr>
          <p:cNvSpPr>
            <a:spLocks noGrp="1"/>
          </p:cNvSpPr>
          <p:nvPr>
            <p:ph sz="half" idx="2"/>
          </p:nvPr>
        </p:nvSpPr>
        <p:spPr>
          <a:xfrm>
            <a:off x="4412975" y="1825625"/>
            <a:ext cx="4512364" cy="4351338"/>
          </a:xfrm>
        </p:spPr>
        <p:txBody>
          <a:bodyPr>
            <a:normAutofit fontScale="62500" lnSpcReduction="20000"/>
          </a:bodyPr>
          <a:lstStyle/>
          <a:p>
            <a:pPr marL="0" indent="0">
              <a:buNone/>
            </a:pPr>
            <a:r>
              <a:rPr lang="en-US" dirty="0"/>
              <a:t>The </a:t>
            </a:r>
            <a:r>
              <a:rPr lang="en-US" dirty="0" err="1"/>
              <a:t>Swadesamitran</a:t>
            </a:r>
            <a:r>
              <a:rPr lang="en-US" dirty="0"/>
              <a:t> was the second vernacular newspaper published in India. The first was </a:t>
            </a:r>
            <a:r>
              <a:rPr lang="en-US" dirty="0" err="1"/>
              <a:t>Kesari</a:t>
            </a:r>
            <a:r>
              <a:rPr lang="en-US" dirty="0"/>
              <a:t> which was published in Hindi.</a:t>
            </a:r>
          </a:p>
          <a:p>
            <a:pPr marL="0" indent="0">
              <a:buNone/>
            </a:pPr>
            <a:r>
              <a:rPr lang="en-US" dirty="0"/>
              <a:t>Editor, </a:t>
            </a:r>
            <a:r>
              <a:rPr lang="en-US" dirty="0" err="1"/>
              <a:t>Subramania</a:t>
            </a:r>
            <a:r>
              <a:rPr lang="en-US" dirty="0"/>
              <a:t> </a:t>
            </a:r>
            <a:r>
              <a:rPr lang="en-US" dirty="0" err="1"/>
              <a:t>Aiyer</a:t>
            </a:r>
            <a:r>
              <a:rPr lang="en-US" dirty="0"/>
              <a:t>, although more comfortable in English, was determined to take the discussion of the future of India's independence to the masses.</a:t>
            </a:r>
          </a:p>
          <a:p>
            <a:pPr marL="0" indent="0">
              <a:buNone/>
            </a:pPr>
            <a:r>
              <a:rPr lang="en-US" dirty="0"/>
              <a:t>The paper was successful quite early in its life and quickly found readership wherever there was a significant Tamil population not only in India but also in Burma, Sri Lanka and Mauritius. </a:t>
            </a:r>
          </a:p>
          <a:p>
            <a:pPr marL="0" indent="0">
              <a:buNone/>
            </a:pPr>
            <a:r>
              <a:rPr lang="en-US" dirty="0" err="1"/>
              <a:t>Subramania</a:t>
            </a:r>
            <a:r>
              <a:rPr lang="en-US" dirty="0"/>
              <a:t> </a:t>
            </a:r>
            <a:r>
              <a:rPr lang="en-US" dirty="0" err="1"/>
              <a:t>Aiyer</a:t>
            </a:r>
            <a:r>
              <a:rPr lang="en-US" dirty="0"/>
              <a:t> was also a social reformer and sponsored the Madras Hindu Social Reform Association. During his tenure as editor he was also prosecuted and sentenced for sedition (1908) by the British due to his writings in the paper. He was never the same man after he went to prison. </a:t>
            </a:r>
          </a:p>
        </p:txBody>
      </p:sp>
      <p:pic>
        <p:nvPicPr>
          <p:cNvPr id="5" name="Picture 4">
            <a:extLst>
              <a:ext uri="{FF2B5EF4-FFF2-40B4-BE49-F238E27FC236}">
                <a16:creationId xmlns:a16="http://schemas.microsoft.com/office/drawing/2014/main" id="{7E38F9ED-0621-9446-8657-76A4D78E59C6}"/>
              </a:ext>
            </a:extLst>
          </p:cNvPr>
          <p:cNvPicPr>
            <a:picLocks noChangeAspect="1"/>
          </p:cNvPicPr>
          <p:nvPr/>
        </p:nvPicPr>
        <p:blipFill>
          <a:blip r:embed="rId3"/>
          <a:stretch>
            <a:fillRect/>
          </a:stretch>
        </p:blipFill>
        <p:spPr>
          <a:xfrm>
            <a:off x="338826" y="4468433"/>
            <a:ext cx="3953985" cy="1425471"/>
          </a:xfrm>
          <a:prstGeom prst="rect">
            <a:avLst/>
          </a:prstGeom>
        </p:spPr>
      </p:pic>
    </p:spTree>
    <p:extLst>
      <p:ext uri="{BB962C8B-B14F-4D97-AF65-F5344CB8AC3E}">
        <p14:creationId xmlns:p14="http://schemas.microsoft.com/office/powerpoint/2010/main" val="2841151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5">
            <a:extLst>
              <a:ext uri="{FF2B5EF4-FFF2-40B4-BE49-F238E27FC236}">
                <a16:creationId xmlns:a16="http://schemas.microsoft.com/office/drawing/2014/main" id="{0587F6B5-748C-4733-A58F-06DDE6CD4999}"/>
              </a:ext>
            </a:extLst>
          </p:cNvPr>
          <p:cNvSpPr>
            <a:spLocks noGrp="1" noChangeArrowheads="1"/>
          </p:cNvSpPr>
          <p:nvPr>
            <p:ph type="ctrTitle"/>
          </p:nvPr>
        </p:nvSpPr>
        <p:spPr/>
        <p:txBody>
          <a:bodyPr/>
          <a:lstStyle/>
          <a:p>
            <a:r>
              <a:rPr lang="en-US" altLang="en-US"/>
              <a:t>Ram Mohun Roy and Indian Nationalism</a:t>
            </a:r>
          </a:p>
        </p:txBody>
      </p:sp>
      <p:sp>
        <p:nvSpPr>
          <p:cNvPr id="121858" name="Subtitle 6">
            <a:extLst>
              <a:ext uri="{FF2B5EF4-FFF2-40B4-BE49-F238E27FC236}">
                <a16:creationId xmlns:a16="http://schemas.microsoft.com/office/drawing/2014/main" id="{EB9E7BF4-03C1-41AE-8933-C3690A469A8A}"/>
              </a:ext>
            </a:extLst>
          </p:cNvPr>
          <p:cNvSpPr>
            <a:spLocks noGrp="1" noChangeArrowheads="1"/>
          </p:cNvSpPr>
          <p:nvPr>
            <p:ph type="subTitle" idx="1"/>
          </p:nvPr>
        </p:nvSpPr>
        <p:spPr/>
        <p:txBody>
          <a:bodyPr/>
          <a:lstStyle/>
          <a:p>
            <a:endParaRPr lang="en-US" altLang="en-US"/>
          </a:p>
        </p:txBody>
      </p:sp>
    </p:spTree>
    <p:extLst>
      <p:ext uri="{BB962C8B-B14F-4D97-AF65-F5344CB8AC3E}">
        <p14:creationId xmlns:p14="http://schemas.microsoft.com/office/powerpoint/2010/main" val="208849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a:extLst>
              <a:ext uri="{FF2B5EF4-FFF2-40B4-BE49-F238E27FC236}">
                <a16:creationId xmlns:a16="http://schemas.microsoft.com/office/drawing/2014/main" id="{8748C5BD-ED20-4CA3-8DF9-E1FCF6CD9F71}"/>
              </a:ext>
            </a:extLst>
          </p:cNvPr>
          <p:cNvSpPr>
            <a:spLocks noGrp="1" noChangeArrowheads="1"/>
          </p:cNvSpPr>
          <p:nvPr>
            <p:ph type="ctrTitle"/>
          </p:nvPr>
        </p:nvSpPr>
        <p:spPr>
          <a:xfrm>
            <a:off x="304800" y="0"/>
            <a:ext cx="8229600" cy="1066800"/>
          </a:xfrm>
        </p:spPr>
        <p:txBody>
          <a:bodyPr/>
          <a:lstStyle/>
          <a:p>
            <a:pPr algn="l" eaLnBrk="1" hangingPunct="1"/>
            <a:r>
              <a:rPr lang="en-US" altLang="en-US" sz="3600"/>
              <a:t>Combined Western and Indian Ideas:</a:t>
            </a:r>
          </a:p>
        </p:txBody>
      </p:sp>
      <p:sp>
        <p:nvSpPr>
          <p:cNvPr id="122882" name="Rectangle 3">
            <a:extLst>
              <a:ext uri="{FF2B5EF4-FFF2-40B4-BE49-F238E27FC236}">
                <a16:creationId xmlns:a16="http://schemas.microsoft.com/office/drawing/2014/main" id="{27FC122B-C25E-4E6D-B0AE-C95059E88570}"/>
              </a:ext>
            </a:extLst>
          </p:cNvPr>
          <p:cNvSpPr>
            <a:spLocks noGrp="1" noChangeArrowheads="1"/>
          </p:cNvSpPr>
          <p:nvPr>
            <p:ph type="subTitle" idx="1"/>
          </p:nvPr>
        </p:nvSpPr>
        <p:spPr>
          <a:xfrm>
            <a:off x="304800" y="914400"/>
            <a:ext cx="8534400" cy="2286000"/>
          </a:xfrm>
        </p:spPr>
        <p:txBody>
          <a:bodyPr/>
          <a:lstStyle/>
          <a:p>
            <a:pPr algn="l" eaLnBrk="1" hangingPunct="1"/>
            <a:r>
              <a:rPr lang="en-US" altLang="en-US"/>
              <a:t>Ram Mohun Roy combined both views and because of his influence, he is often hailed as the founder of Indian nationalism</a:t>
            </a:r>
          </a:p>
        </p:txBody>
      </p:sp>
      <p:pic>
        <p:nvPicPr>
          <p:cNvPr id="122883" name="Picture 9" descr="R_0232A">
            <a:extLst>
              <a:ext uri="{FF2B5EF4-FFF2-40B4-BE49-F238E27FC236}">
                <a16:creationId xmlns:a16="http://schemas.microsoft.com/office/drawing/2014/main" id="{C334EFC7-0A77-4C7D-9430-27D84158F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819400"/>
            <a:ext cx="254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11" descr="al_47">
            <a:extLst>
              <a:ext uri="{FF2B5EF4-FFF2-40B4-BE49-F238E27FC236}">
                <a16:creationId xmlns:a16="http://schemas.microsoft.com/office/drawing/2014/main" id="{889184E0-AA1C-4A12-AD95-44C27712B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743200"/>
            <a:ext cx="428625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5" name="Text Box 12">
            <a:extLst>
              <a:ext uri="{FF2B5EF4-FFF2-40B4-BE49-F238E27FC236}">
                <a16:creationId xmlns:a16="http://schemas.microsoft.com/office/drawing/2014/main" id="{960F8DE6-8439-48E7-9FCD-10198338C4BC}"/>
              </a:ext>
            </a:extLst>
          </p:cNvPr>
          <p:cNvSpPr txBox="1">
            <a:spLocks noChangeArrowheads="1"/>
          </p:cNvSpPr>
          <p:nvPr/>
        </p:nvSpPr>
        <p:spPr bwMode="auto">
          <a:xfrm>
            <a:off x="3581400" y="5791200"/>
            <a:ext cx="518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solidFill>
                  <a:schemeClr val="hlink"/>
                </a:solidFill>
              </a:rPr>
              <a:t>This statue of Raja Rammohun Roy stands outside Bristol Cathedral. </a:t>
            </a:r>
          </a:p>
        </p:txBody>
      </p:sp>
    </p:spTree>
    <p:extLst>
      <p:ext uri="{BB962C8B-B14F-4D97-AF65-F5344CB8AC3E}">
        <p14:creationId xmlns:p14="http://schemas.microsoft.com/office/powerpoint/2010/main" val="294764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Text Box 2">
            <a:extLst>
              <a:ext uri="{FF2B5EF4-FFF2-40B4-BE49-F238E27FC236}">
                <a16:creationId xmlns:a16="http://schemas.microsoft.com/office/drawing/2014/main" id="{A0B38082-FF29-412B-A698-F49A05526A12}"/>
              </a:ext>
            </a:extLst>
          </p:cNvPr>
          <p:cNvSpPr txBox="1">
            <a:spLocks noChangeArrowheads="1"/>
          </p:cNvSpPr>
          <p:nvPr/>
        </p:nvSpPr>
        <p:spPr bwMode="auto">
          <a:xfrm>
            <a:off x="457200" y="5105400"/>
            <a:ext cx="8229600" cy="762000"/>
          </a:xfrm>
          <a:prstGeom prst="rect">
            <a:avLst/>
          </a:prstGeom>
          <a:solidFill>
            <a:srgbClr val="E2F4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5000"/>
              </a:spcAft>
              <a:buFontTx/>
              <a:buNone/>
            </a:pPr>
            <a:r>
              <a:rPr lang="en-US" altLang="en-US" sz="1800"/>
              <a:t>Initial requests of the Congress to British were modest, such as more positions for Indians in the ICS, and better representation on government councils.</a:t>
            </a:r>
          </a:p>
        </p:txBody>
      </p:sp>
      <p:sp>
        <p:nvSpPr>
          <p:cNvPr id="456707" name="Text Box 3">
            <a:extLst>
              <a:ext uri="{FF2B5EF4-FFF2-40B4-BE49-F238E27FC236}">
                <a16:creationId xmlns:a16="http://schemas.microsoft.com/office/drawing/2014/main" id="{B19F1747-7A42-46A1-B5ED-BE0A706244A8}"/>
              </a:ext>
            </a:extLst>
          </p:cNvPr>
          <p:cNvSpPr txBox="1">
            <a:spLocks noChangeArrowheads="1"/>
          </p:cNvSpPr>
          <p:nvPr/>
        </p:nvSpPr>
        <p:spPr bwMode="auto">
          <a:xfrm>
            <a:off x="457200" y="1143000"/>
            <a:ext cx="8229600" cy="1371600"/>
          </a:xfrm>
          <a:prstGeom prst="rect">
            <a:avLst/>
          </a:prstGeom>
          <a:solidFill>
            <a:srgbClr val="E2F4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90513" indent="-2905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5000"/>
              </a:spcAft>
            </a:pPr>
            <a:r>
              <a:rPr lang="en-US" altLang="en-US" sz="2000"/>
              <a:t>Groups in India found British rule deeply disturbing</a:t>
            </a:r>
          </a:p>
          <a:p>
            <a:pPr>
              <a:spcBef>
                <a:spcPct val="0"/>
              </a:spcBef>
              <a:spcAft>
                <a:spcPct val="5000"/>
              </a:spcAft>
            </a:pPr>
            <a:r>
              <a:rPr lang="en-US" altLang="en-US" sz="2000"/>
              <a:t>Indian elites and middle classes lacked opportunities </a:t>
            </a:r>
          </a:p>
          <a:p>
            <a:pPr>
              <a:spcBef>
                <a:spcPct val="0"/>
              </a:spcBef>
              <a:spcAft>
                <a:spcPct val="5000"/>
              </a:spcAft>
            </a:pPr>
            <a:r>
              <a:rPr lang="en-US" altLang="en-US" sz="2000"/>
              <a:t>Indians had little power to influence decisions at higher levels of government</a:t>
            </a:r>
          </a:p>
        </p:txBody>
      </p:sp>
      <p:grpSp>
        <p:nvGrpSpPr>
          <p:cNvPr id="456708" name="Group 4">
            <a:extLst>
              <a:ext uri="{FF2B5EF4-FFF2-40B4-BE49-F238E27FC236}">
                <a16:creationId xmlns:a16="http://schemas.microsoft.com/office/drawing/2014/main" id="{1BC72C39-EA55-4A1A-B9F2-DAC933C41756}"/>
              </a:ext>
            </a:extLst>
          </p:cNvPr>
          <p:cNvGrpSpPr>
            <a:grpSpLocks/>
          </p:cNvGrpSpPr>
          <p:nvPr/>
        </p:nvGrpSpPr>
        <p:grpSpPr bwMode="auto">
          <a:xfrm>
            <a:off x="457200" y="2590800"/>
            <a:ext cx="4038600" cy="2438400"/>
            <a:chOff x="288" y="2166"/>
            <a:chExt cx="2448" cy="1338"/>
          </a:xfrm>
        </p:grpSpPr>
        <p:sp>
          <p:nvSpPr>
            <p:cNvPr id="123912" name="Text Box 5">
              <a:extLst>
                <a:ext uri="{FF2B5EF4-FFF2-40B4-BE49-F238E27FC236}">
                  <a16:creationId xmlns:a16="http://schemas.microsoft.com/office/drawing/2014/main" id="{B428453E-BD0E-4F1C-92B9-C46CB1EC635B}"/>
                </a:ext>
              </a:extLst>
            </p:cNvPr>
            <p:cNvSpPr txBox="1">
              <a:spLocks noChangeArrowheads="1"/>
            </p:cNvSpPr>
            <p:nvPr/>
          </p:nvSpPr>
          <p:spPr bwMode="auto">
            <a:xfrm>
              <a:off x="288" y="2400"/>
              <a:ext cx="2448" cy="1104"/>
            </a:xfrm>
            <a:prstGeom prst="rect">
              <a:avLst/>
            </a:prstGeom>
            <a:solidFill>
              <a:srgbClr val="FEE8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5000"/>
                </a:spcAft>
              </a:pPr>
              <a:r>
                <a:rPr lang="en-US" altLang="en-US" sz="1800"/>
                <a:t>Nationalist movement did not take off until Indians saw themselves as having same rights as Europeans</a:t>
              </a:r>
            </a:p>
            <a:p>
              <a:pPr eaLnBrk="1" hangingPunct="1">
                <a:spcBef>
                  <a:spcPct val="0"/>
                </a:spcBef>
                <a:spcAft>
                  <a:spcPct val="5000"/>
                </a:spcAft>
              </a:pPr>
              <a:r>
                <a:rPr lang="en-US" altLang="en-US" sz="1800"/>
                <a:t>Idea first expressed by reformer Ram Mohun Roy, 1820s</a:t>
              </a:r>
            </a:p>
            <a:p>
              <a:pPr eaLnBrk="1" hangingPunct="1">
                <a:spcBef>
                  <a:spcPct val="0"/>
                </a:spcBef>
                <a:spcAft>
                  <a:spcPct val="5000"/>
                </a:spcAft>
              </a:pPr>
              <a:r>
                <a:rPr lang="en-US" altLang="en-US" sz="1800"/>
                <a:t>Felt British violating Indian’s rights, including free speech, religion</a:t>
              </a:r>
            </a:p>
          </p:txBody>
        </p:sp>
        <p:sp>
          <p:nvSpPr>
            <p:cNvPr id="123913" name="Text Box 6">
              <a:extLst>
                <a:ext uri="{FF2B5EF4-FFF2-40B4-BE49-F238E27FC236}">
                  <a16:creationId xmlns:a16="http://schemas.microsoft.com/office/drawing/2014/main" id="{A68391EC-D287-4228-A8B9-84CC53AEAC2A}"/>
                </a:ext>
              </a:extLst>
            </p:cNvPr>
            <p:cNvSpPr txBox="1">
              <a:spLocks noChangeArrowheads="1"/>
            </p:cNvSpPr>
            <p:nvPr/>
          </p:nvSpPr>
          <p:spPr bwMode="auto">
            <a:xfrm>
              <a:off x="288" y="2166"/>
              <a:ext cx="2448" cy="234"/>
            </a:xfrm>
            <a:prstGeom prst="rect">
              <a:avLst/>
            </a:prstGeom>
            <a:solidFill>
              <a:srgbClr val="FEE8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ct val="5000"/>
                </a:spcAft>
                <a:buFontTx/>
                <a:buNone/>
              </a:pPr>
              <a:r>
                <a:rPr lang="en-US" altLang="en-US" sz="2000" b="1" i="1"/>
                <a:t>Nationalist Movement</a:t>
              </a:r>
            </a:p>
          </p:txBody>
        </p:sp>
      </p:grpSp>
      <p:sp>
        <p:nvSpPr>
          <p:cNvPr id="123908" name="Rectangle 7">
            <a:extLst>
              <a:ext uri="{FF2B5EF4-FFF2-40B4-BE49-F238E27FC236}">
                <a16:creationId xmlns:a16="http://schemas.microsoft.com/office/drawing/2014/main" id="{72858BAF-3F52-415F-8446-3C1B6619977F}"/>
              </a:ext>
            </a:extLst>
          </p:cNvPr>
          <p:cNvSpPr>
            <a:spLocks noChangeArrowheads="1"/>
          </p:cNvSpPr>
          <p:nvPr/>
        </p:nvSpPr>
        <p:spPr bwMode="auto">
          <a:xfrm>
            <a:off x="609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chemeClr val="tx2"/>
                </a:solidFill>
                <a:latin typeface="Times New Roman" panose="02020603050405020304" pitchFamily="18" charset="0"/>
              </a:rPr>
              <a:t>The Rise of Indian Nationalism</a:t>
            </a:r>
          </a:p>
        </p:txBody>
      </p:sp>
      <p:grpSp>
        <p:nvGrpSpPr>
          <p:cNvPr id="456712" name="Group 8">
            <a:extLst>
              <a:ext uri="{FF2B5EF4-FFF2-40B4-BE49-F238E27FC236}">
                <a16:creationId xmlns:a16="http://schemas.microsoft.com/office/drawing/2014/main" id="{B5E78544-FBCB-416A-89E9-0F172B718B34}"/>
              </a:ext>
            </a:extLst>
          </p:cNvPr>
          <p:cNvGrpSpPr>
            <a:grpSpLocks/>
          </p:cNvGrpSpPr>
          <p:nvPr/>
        </p:nvGrpSpPr>
        <p:grpSpPr bwMode="auto">
          <a:xfrm>
            <a:off x="4648200" y="2590800"/>
            <a:ext cx="4038600" cy="2438400"/>
            <a:chOff x="288" y="2166"/>
            <a:chExt cx="2448" cy="1338"/>
          </a:xfrm>
        </p:grpSpPr>
        <p:sp>
          <p:nvSpPr>
            <p:cNvPr id="123910" name="Text Box 9">
              <a:extLst>
                <a:ext uri="{FF2B5EF4-FFF2-40B4-BE49-F238E27FC236}">
                  <a16:creationId xmlns:a16="http://schemas.microsoft.com/office/drawing/2014/main" id="{6576462A-B051-494E-9AFD-53AA489D69B2}"/>
                </a:ext>
              </a:extLst>
            </p:cNvPr>
            <p:cNvSpPr txBox="1">
              <a:spLocks noChangeArrowheads="1"/>
            </p:cNvSpPr>
            <p:nvPr/>
          </p:nvSpPr>
          <p:spPr bwMode="auto">
            <a:xfrm>
              <a:off x="288" y="2400"/>
              <a:ext cx="2448" cy="1104"/>
            </a:xfrm>
            <a:prstGeom prst="rect">
              <a:avLst/>
            </a:prstGeom>
            <a:solidFill>
              <a:srgbClr val="FEE8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5000"/>
                </a:spcAft>
              </a:pPr>
              <a:r>
                <a:rPr lang="en-US" altLang="en-US" sz="1800"/>
                <a:t>Roy wrote texts, opened schools to spread nationalist ideas</a:t>
              </a:r>
            </a:p>
            <a:p>
              <a:pPr eaLnBrk="1" hangingPunct="1">
                <a:spcBef>
                  <a:spcPct val="0"/>
                </a:spcBef>
                <a:spcAft>
                  <a:spcPct val="5000"/>
                </a:spcAft>
              </a:pPr>
              <a:r>
                <a:rPr lang="en-US" altLang="en-US" sz="1800"/>
                <a:t>Despite his efforts, took several decades for movement to activate</a:t>
              </a:r>
            </a:p>
            <a:p>
              <a:pPr eaLnBrk="1" hangingPunct="1">
                <a:spcBef>
                  <a:spcPct val="0"/>
                </a:spcBef>
                <a:spcAft>
                  <a:spcPct val="5000"/>
                </a:spcAft>
              </a:pPr>
              <a:r>
                <a:rPr lang="en-US" altLang="en-US" sz="1800"/>
                <a:t>1885, </a:t>
              </a:r>
              <a:r>
                <a:rPr lang="en-US" altLang="en-US" sz="1800" b="1"/>
                <a:t>Indian National Congress</a:t>
              </a:r>
              <a:r>
                <a:rPr lang="en-US" altLang="en-US" sz="1800"/>
                <a:t>, first nationalist group, founded by English-speaking Indians</a:t>
              </a:r>
            </a:p>
          </p:txBody>
        </p:sp>
        <p:sp>
          <p:nvSpPr>
            <p:cNvPr id="123911" name="Text Box 10">
              <a:extLst>
                <a:ext uri="{FF2B5EF4-FFF2-40B4-BE49-F238E27FC236}">
                  <a16:creationId xmlns:a16="http://schemas.microsoft.com/office/drawing/2014/main" id="{E6059294-2E12-482E-8C4B-6DDEB42EC4B7}"/>
                </a:ext>
              </a:extLst>
            </p:cNvPr>
            <p:cNvSpPr txBox="1">
              <a:spLocks noChangeArrowheads="1"/>
            </p:cNvSpPr>
            <p:nvPr/>
          </p:nvSpPr>
          <p:spPr bwMode="auto">
            <a:xfrm>
              <a:off x="288" y="2166"/>
              <a:ext cx="2448" cy="234"/>
            </a:xfrm>
            <a:prstGeom prst="rect">
              <a:avLst/>
            </a:prstGeom>
            <a:solidFill>
              <a:srgbClr val="FEE8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ct val="5000"/>
                </a:spcAft>
                <a:buFontTx/>
                <a:buNone/>
              </a:pPr>
              <a:r>
                <a:rPr lang="en-US" altLang="en-US" sz="2000" b="1" i="1"/>
                <a:t>Activating Movement</a:t>
              </a:r>
            </a:p>
          </p:txBody>
        </p:sp>
      </p:grpSp>
    </p:spTree>
    <p:extLst>
      <p:ext uri="{BB962C8B-B14F-4D97-AF65-F5344CB8AC3E}">
        <p14:creationId xmlns:p14="http://schemas.microsoft.com/office/powerpoint/2010/main" val="27944642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67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56708"/>
                                        </p:tgtEl>
                                        <p:attrNameLst>
                                          <p:attrName>style.visibility</p:attrName>
                                        </p:attrNameLst>
                                      </p:cBhvr>
                                      <p:to>
                                        <p:strVal val="visible"/>
                                      </p:to>
                                    </p:set>
                                    <p:animEffect transition="in" filter="wipe(left)">
                                      <p:cBhvr>
                                        <p:cTn id="11" dur="500"/>
                                        <p:tgtEl>
                                          <p:spTgt spid="4567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456712"/>
                                        </p:tgtEl>
                                        <p:attrNameLst>
                                          <p:attrName>style.visibility</p:attrName>
                                        </p:attrNameLst>
                                      </p:cBhvr>
                                      <p:to>
                                        <p:strVal val="visible"/>
                                      </p:to>
                                    </p:set>
                                    <p:animEffect transition="in" filter="wipe(left)">
                                      <p:cBhvr>
                                        <p:cTn id="16" dur="500"/>
                                        <p:tgtEl>
                                          <p:spTgt spid="4567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56706"/>
                                        </p:tgtEl>
                                        <p:attrNameLst>
                                          <p:attrName>style.visibility</p:attrName>
                                        </p:attrNameLst>
                                      </p:cBhvr>
                                      <p:to>
                                        <p:strVal val="visible"/>
                                      </p:to>
                                    </p:set>
                                    <p:animEffect transition="in" filter="wipe(up)">
                                      <p:cBhvr>
                                        <p:cTn id="21" dur="1000"/>
                                        <p:tgtEl>
                                          <p:spTgt spid="456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6" grpId="0" animBg="1"/>
      <p:bldP spid="45670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2C4680-9579-D043-97DD-965A23D1AC4C}"/>
              </a:ext>
            </a:extLst>
          </p:cNvPr>
          <p:cNvSpPr>
            <a:spLocks noGrp="1"/>
          </p:cNvSpPr>
          <p:nvPr>
            <p:ph type="title"/>
          </p:nvPr>
        </p:nvSpPr>
        <p:spPr>
          <a:xfrm>
            <a:off x="143227" y="681037"/>
            <a:ext cx="7886700" cy="425096"/>
          </a:xfrm>
        </p:spPr>
        <p:txBody>
          <a:bodyPr>
            <a:normAutofit fontScale="90000"/>
          </a:bodyPr>
          <a:lstStyle/>
          <a:p>
            <a:r>
              <a:rPr lang="en-US" b="1" dirty="0"/>
              <a:t>Bal Gangadhar Tilak – 1856 – 1920</a:t>
            </a:r>
            <a:br>
              <a:rPr lang="en-US" b="1" dirty="0"/>
            </a:br>
            <a:r>
              <a:rPr lang="en-US" dirty="0"/>
              <a:t>"The father of the Indian unrest." </a:t>
            </a:r>
          </a:p>
        </p:txBody>
      </p:sp>
      <p:sp>
        <p:nvSpPr>
          <p:cNvPr id="5" name="Content Placeholder 4">
            <a:extLst>
              <a:ext uri="{FF2B5EF4-FFF2-40B4-BE49-F238E27FC236}">
                <a16:creationId xmlns:a16="http://schemas.microsoft.com/office/drawing/2014/main" id="{E91B0CBB-41D9-A041-BC6F-021087A3775E}"/>
              </a:ext>
            </a:extLst>
          </p:cNvPr>
          <p:cNvSpPr>
            <a:spLocks noGrp="1"/>
          </p:cNvSpPr>
          <p:nvPr>
            <p:ph sz="half" idx="1"/>
          </p:nvPr>
        </p:nvSpPr>
        <p:spPr>
          <a:xfrm>
            <a:off x="308450" y="1674515"/>
            <a:ext cx="5815894" cy="1012883"/>
          </a:xfrm>
        </p:spPr>
        <p:txBody>
          <a:bodyPr>
            <a:normAutofit fontScale="32500" lnSpcReduction="20000"/>
          </a:bodyPr>
          <a:lstStyle/>
          <a:p>
            <a:pPr marL="0" indent="0">
              <a:buNone/>
            </a:pPr>
            <a:r>
              <a:rPr lang="en-US" sz="5500" dirty="0"/>
              <a:t>Also conferred with the title of "</a:t>
            </a:r>
            <a:r>
              <a:rPr lang="en-US" sz="5500" dirty="0">
                <a:hlinkClick r:id="rId2" tooltip="Honorary titles of Indian leaders">
                  <a:extLst>
                    <a:ext uri="{A12FA001-AC4F-418D-AE19-62706E023703}">
                      <ahyp:hlinkClr xmlns:ahyp="http://schemas.microsoft.com/office/drawing/2018/hyperlinkcolor" val="tx"/>
                    </a:ext>
                  </a:extLst>
                </a:hlinkClick>
              </a:rPr>
              <a:t>Lokmanya</a:t>
            </a:r>
            <a:r>
              <a:rPr lang="en-US" sz="5500" dirty="0"/>
              <a:t>", which means "accepted by the people (as their leader)".</a:t>
            </a:r>
            <a:r>
              <a:rPr lang="en-US" sz="5500" baseline="30000" dirty="0"/>
              <a:t> </a:t>
            </a:r>
            <a:r>
              <a:rPr lang="en-US" sz="5500" dirty="0"/>
              <a:t> </a:t>
            </a:r>
            <a:r>
              <a:rPr lang="en-US" sz="5500" dirty="0">
                <a:hlinkClick r:id="rId3" tooltip="Mahatma Gandhi">
                  <a:extLst>
                    <a:ext uri="{A12FA001-AC4F-418D-AE19-62706E023703}">
                      <ahyp:hlinkClr xmlns:ahyp="http://schemas.microsoft.com/office/drawing/2018/hyperlinkcolor" val="tx"/>
                    </a:ext>
                  </a:extLst>
                </a:hlinkClick>
              </a:rPr>
              <a:t>Mahatma Gandhi</a:t>
            </a:r>
            <a:r>
              <a:rPr lang="en-US" sz="5500" dirty="0"/>
              <a:t> called him "The Maker of Modern India</a:t>
            </a:r>
            <a:r>
              <a:rPr lang="en-US" sz="1600" dirty="0"/>
              <a:t>"</a:t>
            </a:r>
          </a:p>
        </p:txBody>
      </p:sp>
      <p:sp>
        <p:nvSpPr>
          <p:cNvPr id="6" name="Content Placeholder 5">
            <a:extLst>
              <a:ext uri="{FF2B5EF4-FFF2-40B4-BE49-F238E27FC236}">
                <a16:creationId xmlns:a16="http://schemas.microsoft.com/office/drawing/2014/main" id="{FF520C7C-11C7-5944-AE47-838453C25F7C}"/>
              </a:ext>
            </a:extLst>
          </p:cNvPr>
          <p:cNvSpPr>
            <a:spLocks noGrp="1"/>
          </p:cNvSpPr>
          <p:nvPr>
            <p:ph sz="half" idx="2"/>
          </p:nvPr>
        </p:nvSpPr>
        <p:spPr>
          <a:xfrm>
            <a:off x="308450" y="2592211"/>
            <a:ext cx="6094833" cy="4351338"/>
          </a:xfrm>
        </p:spPr>
        <p:txBody>
          <a:bodyPr>
            <a:normAutofit fontScale="32500" lnSpcReduction="20000"/>
          </a:bodyPr>
          <a:lstStyle/>
          <a:p>
            <a:pPr marL="0" indent="0">
              <a:buNone/>
            </a:pPr>
            <a:r>
              <a:rPr lang="en-US" sz="4300" dirty="0"/>
              <a:t>Middle Class educated background from Bombay.</a:t>
            </a:r>
          </a:p>
          <a:p>
            <a:pPr marL="0" indent="0">
              <a:buNone/>
            </a:pPr>
            <a:r>
              <a:rPr lang="en-US" sz="4300" dirty="0"/>
              <a:t>He obtained his Bachelor of Arts in first class in Mathematics in 1877. He left his M.A. course of study midway to pursue and obtain his LL.B degree in 1877.</a:t>
            </a:r>
          </a:p>
          <a:p>
            <a:pPr marL="0" indent="0">
              <a:buNone/>
            </a:pPr>
            <a:r>
              <a:rPr lang="en-US" sz="4300" dirty="0"/>
              <a:t>After graduating, Tilak started teaching mathematics at a private school in Pune. Later, due to ideological differences with the colleagues in the new school, he withdrew and became a journalist. </a:t>
            </a:r>
          </a:p>
          <a:p>
            <a:pPr marL="0" indent="0">
              <a:buNone/>
            </a:pPr>
            <a:r>
              <a:rPr lang="en-US" sz="4300" dirty="0"/>
              <a:t>Tilak actively participated in public affairs. He stated: "Religion and practical life are not different. The real spirit is to make the country your family instead of working only for your own. The step beyond is to serve humanity and the next step is to serve God.</a:t>
            </a:r>
          </a:p>
          <a:p>
            <a:pPr marL="0" indent="0">
              <a:buNone/>
            </a:pPr>
            <a:r>
              <a:rPr lang="en-US" sz="4300" dirty="0"/>
              <a:t>He co-founded the New English school for secondary education in 1880 with a few of his college friends. Their goal was to improve the quality of education for India's youth. The success of the school led them to set up the </a:t>
            </a:r>
            <a:r>
              <a:rPr lang="en-US" sz="4300" u="sng" dirty="0">
                <a:hlinkClick r:id="rId4" tooltip="Deccan Education Society">
                  <a:extLst>
                    <a:ext uri="{A12FA001-AC4F-418D-AE19-62706E023703}">
                      <ahyp:hlinkClr xmlns:ahyp="http://schemas.microsoft.com/office/drawing/2018/hyperlinkcolor" val="tx"/>
                    </a:ext>
                  </a:extLst>
                </a:hlinkClick>
              </a:rPr>
              <a:t>Deccan Education</a:t>
            </a:r>
            <a:r>
              <a:rPr lang="en-US" sz="4300" dirty="0">
                <a:hlinkClick r:id="rId4" tooltip="Deccan Education Society">
                  <a:extLst>
                    <a:ext uri="{A12FA001-AC4F-418D-AE19-62706E023703}">
                      <ahyp:hlinkClr xmlns:ahyp="http://schemas.microsoft.com/office/drawing/2018/hyperlinkcolor" val="tx"/>
                    </a:ext>
                  </a:extLst>
                </a:hlinkClick>
              </a:rPr>
              <a:t> Society</a:t>
            </a:r>
            <a:r>
              <a:rPr lang="en-US" sz="4300" dirty="0"/>
              <a:t> in 1884 to create a new system of education that taught young Indians nationalist ideas through an emphasis on Indian culture.</a:t>
            </a:r>
            <a:endParaRPr lang="en-US" sz="4300" baseline="30000" dirty="0"/>
          </a:p>
          <a:p>
            <a:pPr marL="0" indent="0">
              <a:buNone/>
            </a:pPr>
            <a:r>
              <a:rPr lang="en-US" sz="4300" dirty="0"/>
              <a:t>The Society established the </a:t>
            </a:r>
            <a:r>
              <a:rPr lang="en-US" sz="4300" dirty="0">
                <a:hlinkClick r:id="rId5" tooltip="Fergusson College">
                  <a:extLst>
                    <a:ext uri="{A12FA001-AC4F-418D-AE19-62706E023703}">
                      <ahyp:hlinkClr xmlns:ahyp="http://schemas.microsoft.com/office/drawing/2018/hyperlinkcolor" val="tx"/>
                    </a:ext>
                  </a:extLst>
                </a:hlinkClick>
              </a:rPr>
              <a:t>Fergusson College</a:t>
            </a:r>
            <a:r>
              <a:rPr lang="en-US" sz="4300" dirty="0"/>
              <a:t> in 1885 for post-secondary studies. Tilak taught mathematics at </a:t>
            </a:r>
            <a:r>
              <a:rPr lang="en-US" sz="4300" dirty="0">
                <a:hlinkClick r:id="rId5" tooltip="Fergusson College">
                  <a:extLst>
                    <a:ext uri="{A12FA001-AC4F-418D-AE19-62706E023703}">
                      <ahyp:hlinkClr xmlns:ahyp="http://schemas.microsoft.com/office/drawing/2018/hyperlinkcolor" val="tx"/>
                    </a:ext>
                  </a:extLst>
                </a:hlinkClick>
              </a:rPr>
              <a:t>Fergusson College</a:t>
            </a:r>
            <a:r>
              <a:rPr lang="en-US" sz="4300" dirty="0"/>
              <a:t>. In 1890, Tilak left the Deccan Education Society for more openly political work.</a:t>
            </a:r>
          </a:p>
          <a:p>
            <a:pPr marL="0" indent="0">
              <a:buNone/>
            </a:pPr>
            <a:r>
              <a:rPr lang="en-US" sz="4300" dirty="0"/>
              <a:t>He began a mass movement towards independence by an emphasis on a religious and cultural revival.</a:t>
            </a:r>
          </a:p>
          <a:p>
            <a:pPr marL="0" indent="0">
              <a:buNone/>
            </a:pPr>
            <a:endParaRPr lang="en-US" dirty="0"/>
          </a:p>
        </p:txBody>
      </p:sp>
      <p:pic>
        <p:nvPicPr>
          <p:cNvPr id="7" name="Picture 6">
            <a:extLst>
              <a:ext uri="{FF2B5EF4-FFF2-40B4-BE49-F238E27FC236}">
                <a16:creationId xmlns:a16="http://schemas.microsoft.com/office/drawing/2014/main" id="{1DEC016F-6D48-7749-ACD3-2A2CAC899090}"/>
              </a:ext>
            </a:extLst>
          </p:cNvPr>
          <p:cNvPicPr>
            <a:picLocks noChangeAspect="1"/>
          </p:cNvPicPr>
          <p:nvPr/>
        </p:nvPicPr>
        <p:blipFill>
          <a:blip r:embed="rId6"/>
          <a:stretch>
            <a:fillRect/>
          </a:stretch>
        </p:blipFill>
        <p:spPr>
          <a:xfrm>
            <a:off x="6403283" y="1674515"/>
            <a:ext cx="2651234" cy="2847622"/>
          </a:xfrm>
          <a:prstGeom prst="rect">
            <a:avLst/>
          </a:prstGeom>
        </p:spPr>
      </p:pic>
    </p:spTree>
    <p:extLst>
      <p:ext uri="{BB962C8B-B14F-4D97-AF65-F5344CB8AC3E}">
        <p14:creationId xmlns:p14="http://schemas.microsoft.com/office/powerpoint/2010/main" val="61458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42CF-306A-4047-A144-854C8622C7E1}"/>
              </a:ext>
            </a:extLst>
          </p:cNvPr>
          <p:cNvSpPr>
            <a:spLocks noGrp="1"/>
          </p:cNvSpPr>
          <p:nvPr>
            <p:ph type="title"/>
          </p:nvPr>
        </p:nvSpPr>
        <p:spPr>
          <a:xfrm>
            <a:off x="628650" y="365127"/>
            <a:ext cx="7886700" cy="470252"/>
          </a:xfrm>
        </p:spPr>
        <p:txBody>
          <a:bodyPr>
            <a:normAutofit fontScale="90000"/>
          </a:bodyPr>
          <a:lstStyle/>
          <a:p>
            <a:r>
              <a:rPr lang="en-US" dirty="0"/>
              <a:t>Political Career</a:t>
            </a:r>
          </a:p>
        </p:txBody>
      </p:sp>
      <p:sp>
        <p:nvSpPr>
          <p:cNvPr id="3" name="Content Placeholder 2">
            <a:extLst>
              <a:ext uri="{FF2B5EF4-FFF2-40B4-BE49-F238E27FC236}">
                <a16:creationId xmlns:a16="http://schemas.microsoft.com/office/drawing/2014/main" id="{62FB1D08-46BF-0A41-8495-15E2F35DEA99}"/>
              </a:ext>
            </a:extLst>
          </p:cNvPr>
          <p:cNvSpPr>
            <a:spLocks noGrp="1"/>
          </p:cNvSpPr>
          <p:nvPr>
            <p:ph sz="half" idx="1"/>
          </p:nvPr>
        </p:nvSpPr>
        <p:spPr>
          <a:xfrm>
            <a:off x="98072" y="1148291"/>
            <a:ext cx="4631972" cy="5540743"/>
          </a:xfrm>
        </p:spPr>
        <p:txBody>
          <a:bodyPr>
            <a:normAutofit fontScale="32500" lnSpcReduction="20000"/>
          </a:bodyPr>
          <a:lstStyle/>
          <a:p>
            <a:pPr marL="0" indent="0">
              <a:buNone/>
            </a:pPr>
            <a:r>
              <a:rPr lang="en-US" sz="4900" dirty="0"/>
              <a:t>Tilak had a long political career agitating for Indian autonomy from the British rule. Before Gandhi, he was the most widely known Indian political leader. </a:t>
            </a:r>
          </a:p>
          <a:p>
            <a:pPr marL="0" indent="0">
              <a:buNone/>
            </a:pPr>
            <a:r>
              <a:rPr lang="en-US" sz="4900" dirty="0"/>
              <a:t>Tilak was considered a radical Nationalist but a Social conservative. He was imprisoned on a number of occasions that included a long stint at Mandalay.</a:t>
            </a:r>
          </a:p>
          <a:p>
            <a:pPr marL="0" indent="0">
              <a:buNone/>
            </a:pPr>
            <a:r>
              <a:rPr lang="en-US" sz="4900" dirty="0"/>
              <a:t>Tilak sought to widen the popularity of the nationalist movement (which at that time was largely confined to the upper classes) by introducing Hindu </a:t>
            </a:r>
            <a:r>
              <a:rPr lang="en-US" sz="4900" dirty="0">
                <a:hlinkClick r:id="rId2">
                  <a:extLst>
                    <a:ext uri="{A12FA001-AC4F-418D-AE19-62706E023703}">
                      <ahyp:hlinkClr xmlns:ahyp="http://schemas.microsoft.com/office/drawing/2018/hyperlinkcolor" val="tx"/>
                    </a:ext>
                  </a:extLst>
                </a:hlinkClick>
              </a:rPr>
              <a:t>religious symbolism</a:t>
            </a:r>
            <a:r>
              <a:rPr lang="en-US" sz="4900" dirty="0"/>
              <a:t> and by </a:t>
            </a:r>
            <a:r>
              <a:rPr lang="en-US" sz="4900" dirty="0">
                <a:hlinkClick r:id="rId3">
                  <a:extLst>
                    <a:ext uri="{A12FA001-AC4F-418D-AE19-62706E023703}">
                      <ahyp:hlinkClr xmlns:ahyp="http://schemas.microsoft.com/office/drawing/2018/hyperlinkcolor" val="tx"/>
                    </a:ext>
                  </a:extLst>
                </a:hlinkClick>
              </a:rPr>
              <a:t>invoking</a:t>
            </a:r>
            <a:r>
              <a:rPr lang="en-US" sz="4900" dirty="0"/>
              <a:t> popular traditions of the Maratha struggle against Muslim rule. </a:t>
            </a:r>
          </a:p>
          <a:p>
            <a:pPr marL="0" indent="0">
              <a:buNone/>
            </a:pPr>
            <a:r>
              <a:rPr lang="en-US" sz="4900" dirty="0"/>
              <a:t>He organized two important festivals, Ganesh in 1893 and Shivaji in 1895. </a:t>
            </a:r>
            <a:r>
              <a:rPr lang="en-US" sz="4900" dirty="0">
                <a:hlinkClick r:id="rId4">
                  <a:extLst>
                    <a:ext uri="{A12FA001-AC4F-418D-AE19-62706E023703}">
                      <ahyp:hlinkClr xmlns:ahyp="http://schemas.microsoft.com/office/drawing/2018/hyperlinkcolor" val="tx"/>
                    </a:ext>
                  </a:extLst>
                </a:hlinkClick>
              </a:rPr>
              <a:t>Ganesha</a:t>
            </a:r>
            <a:r>
              <a:rPr lang="en-US" sz="4900" dirty="0"/>
              <a:t> is the elephant-headed god worshipped by all Hindus, and </a:t>
            </a:r>
            <a:r>
              <a:rPr lang="en-US" sz="4900" dirty="0">
                <a:hlinkClick r:id="rId5">
                  <a:extLst>
                    <a:ext uri="{A12FA001-AC4F-418D-AE19-62706E023703}">
                      <ahyp:hlinkClr xmlns:ahyp="http://schemas.microsoft.com/office/drawing/2018/hyperlinkcolor" val="tx"/>
                    </a:ext>
                  </a:extLst>
                </a:hlinkClick>
              </a:rPr>
              <a:t>Shivaji</a:t>
            </a:r>
            <a:r>
              <a:rPr lang="en-US" sz="4900" dirty="0"/>
              <a:t>, the first Hindu hero to fight against Muslim power in India, was the founder of the Maratha state in the 17th century, which in the course of time overthrew Muslim power in India. But, though that symbolism made the nationalist movement more popular, it also made it more communal and thus alarmed the Muslims.</a:t>
            </a:r>
          </a:p>
          <a:p>
            <a:pPr marL="0" indent="0">
              <a:buNone/>
            </a:pPr>
            <a:r>
              <a:rPr lang="en-US" sz="4900" dirty="0"/>
              <a:t>Tilak’s activities aroused the Indian populace, but they soon also brought him into conflict with the British government, which prosecuted him for </a:t>
            </a:r>
            <a:r>
              <a:rPr lang="en-US" sz="4900" dirty="0">
                <a:hlinkClick r:id="rId6">
                  <a:extLst>
                    <a:ext uri="{A12FA001-AC4F-418D-AE19-62706E023703}">
                      <ahyp:hlinkClr xmlns:ahyp="http://schemas.microsoft.com/office/drawing/2018/hyperlinkcolor" val="tx"/>
                    </a:ext>
                  </a:extLst>
                </a:hlinkClick>
              </a:rPr>
              <a:t>sedition</a:t>
            </a:r>
            <a:r>
              <a:rPr lang="en-US" sz="4900" dirty="0"/>
              <a:t> and sent him to jail in 1897. The trial and sentence earned him the title </a:t>
            </a:r>
            <a:r>
              <a:rPr lang="en-US" sz="4900" dirty="0" err="1"/>
              <a:t>Lokamanya</a:t>
            </a:r>
            <a:r>
              <a:rPr lang="en-US" sz="4900" dirty="0"/>
              <a:t> (“Beloved Leader of the People”). He was released after 18 months.</a:t>
            </a:r>
          </a:p>
          <a:p>
            <a:pPr marL="0" indent="0">
              <a:buNone/>
            </a:pPr>
            <a:endParaRPr lang="en-US" dirty="0"/>
          </a:p>
        </p:txBody>
      </p:sp>
      <p:sp>
        <p:nvSpPr>
          <p:cNvPr id="5" name="TextBox 4">
            <a:extLst>
              <a:ext uri="{FF2B5EF4-FFF2-40B4-BE49-F238E27FC236}">
                <a16:creationId xmlns:a16="http://schemas.microsoft.com/office/drawing/2014/main" id="{C77AA312-E96E-9046-902B-A519EBB6AFCE}"/>
              </a:ext>
            </a:extLst>
          </p:cNvPr>
          <p:cNvSpPr txBox="1"/>
          <p:nvPr/>
        </p:nvSpPr>
        <p:spPr>
          <a:xfrm>
            <a:off x="4572000" y="333137"/>
            <a:ext cx="4315884" cy="6524863"/>
          </a:xfrm>
          <a:prstGeom prst="rect">
            <a:avLst/>
          </a:prstGeom>
          <a:noFill/>
        </p:spPr>
        <p:txBody>
          <a:bodyPr wrap="square" rtlCol="0">
            <a:spAutoFit/>
          </a:bodyPr>
          <a:lstStyle/>
          <a:p>
            <a:pPr fontAlgn="base"/>
            <a:r>
              <a:rPr lang="en-US" sz="1600" dirty="0"/>
              <a:t>When the British partitioned </a:t>
            </a:r>
            <a:r>
              <a:rPr lang="en-US" sz="1600" dirty="0">
                <a:hlinkClick r:id="rId7">
                  <a:extLst>
                    <a:ext uri="{A12FA001-AC4F-418D-AE19-62706E023703}">
                      <ahyp:hlinkClr xmlns:ahyp="http://schemas.microsoft.com/office/drawing/2018/hyperlinkcolor" val="tx"/>
                    </a:ext>
                  </a:extLst>
                </a:hlinkClick>
              </a:rPr>
              <a:t>Bengal</a:t>
            </a:r>
            <a:r>
              <a:rPr lang="en-US" sz="1600" dirty="0"/>
              <a:t> in 1905, Tilak demanded for the annulment of the partition and advocated a </a:t>
            </a:r>
            <a:r>
              <a:rPr lang="en-US" sz="1600" dirty="0">
                <a:hlinkClick r:id="rId8">
                  <a:extLst>
                    <a:ext uri="{A12FA001-AC4F-418D-AE19-62706E023703}">
                      <ahyp:hlinkClr xmlns:ahyp="http://schemas.microsoft.com/office/drawing/2018/hyperlinkcolor" val="tx"/>
                    </a:ext>
                  </a:extLst>
                </a:hlinkClick>
              </a:rPr>
              <a:t>boycott</a:t>
            </a:r>
            <a:r>
              <a:rPr lang="en-US" sz="1600" dirty="0"/>
              <a:t> of British goods, which soon became a movement that swept the nation. The following year he set forth a program of </a:t>
            </a:r>
            <a:r>
              <a:rPr lang="en-US" sz="1600" dirty="0">
                <a:hlinkClick r:id="rId9">
                  <a:extLst>
                    <a:ext uri="{A12FA001-AC4F-418D-AE19-62706E023703}">
                      <ahyp:hlinkClr xmlns:ahyp="http://schemas.microsoft.com/office/drawing/2018/hyperlinkcolor" val="tx"/>
                    </a:ext>
                  </a:extLst>
                </a:hlinkClick>
              </a:rPr>
              <a:t>passive resistance</a:t>
            </a:r>
            <a:r>
              <a:rPr lang="en-US" sz="1600" dirty="0"/>
              <a:t>, known as the Tenets of the New Party, that he hoped would destroy the hypnotic influence of British rule and prepare the people for sacrifice in order to gain independence. </a:t>
            </a:r>
          </a:p>
          <a:p>
            <a:pPr fontAlgn="base"/>
            <a:r>
              <a:rPr lang="en-US" sz="1600" dirty="0"/>
              <a:t>Those forms of political action initiated by Tilak—the </a:t>
            </a:r>
            <a:r>
              <a:rPr lang="en-US" sz="1600" dirty="0">
                <a:hlinkClick r:id="rId10">
                  <a:extLst>
                    <a:ext uri="{A12FA001-AC4F-418D-AE19-62706E023703}">
                      <ahyp:hlinkClr xmlns:ahyp="http://schemas.microsoft.com/office/drawing/2018/hyperlinkcolor" val="tx"/>
                    </a:ext>
                  </a:extLst>
                </a:hlinkClick>
              </a:rPr>
              <a:t>boycotting</a:t>
            </a:r>
            <a:r>
              <a:rPr lang="en-US" sz="1600" dirty="0"/>
              <a:t> of goods and passive resistance—were later adopted by </a:t>
            </a:r>
            <a:r>
              <a:rPr lang="en-US" sz="1600" dirty="0">
                <a:hlinkClick r:id="rId11">
                  <a:extLst>
                    <a:ext uri="{A12FA001-AC4F-418D-AE19-62706E023703}">
                      <ahyp:hlinkClr xmlns:ahyp="http://schemas.microsoft.com/office/drawing/2018/hyperlinkcolor" val="tx"/>
                    </a:ext>
                  </a:extLst>
                </a:hlinkClick>
              </a:rPr>
              <a:t>Mohandas (Mahatma) Gandhi</a:t>
            </a:r>
            <a:r>
              <a:rPr lang="en-US" sz="1600" dirty="0"/>
              <a:t> in his program of nonviolent noncooperation with the British.</a:t>
            </a:r>
          </a:p>
          <a:p>
            <a:pPr fontAlgn="base"/>
            <a:r>
              <a:rPr lang="en-US" sz="1600" dirty="0"/>
              <a:t>Tilak aimed at </a:t>
            </a:r>
            <a:r>
              <a:rPr lang="en-US" sz="1600" i="1" dirty="0" err="1"/>
              <a:t>swarajya</a:t>
            </a:r>
            <a:r>
              <a:rPr lang="en-US" sz="1600" dirty="0"/>
              <a:t> (independence), not piecemeal reforms, and attempted to persuade the Congress Party to adopt his militant program. On that issue, he clashed with the moderates during the party’s session (meeting) at </a:t>
            </a:r>
            <a:r>
              <a:rPr lang="en-US" sz="1600" dirty="0">
                <a:hlinkClick r:id="rId12">
                  <a:extLst>
                    <a:ext uri="{A12FA001-AC4F-418D-AE19-62706E023703}">
                      <ahyp:hlinkClr xmlns:ahyp="http://schemas.microsoft.com/office/drawing/2018/hyperlinkcolor" val="tx"/>
                    </a:ext>
                  </a:extLst>
                </a:hlinkClick>
              </a:rPr>
              <a:t>Surat</a:t>
            </a:r>
            <a:r>
              <a:rPr lang="en-US" sz="1600" dirty="0"/>
              <a:t> (now in Gujarat state) in 1907, and the party split. Taking advantage of the division in the nationalist forces, the government again prosecuted Tilak on a charge of </a:t>
            </a:r>
            <a:r>
              <a:rPr lang="en-US" sz="1600" dirty="0">
                <a:hlinkClick r:id="rId13">
                  <a:extLst>
                    <a:ext uri="{A12FA001-AC4F-418D-AE19-62706E023703}">
                      <ahyp:hlinkClr xmlns:ahyp="http://schemas.microsoft.com/office/drawing/2018/hyperlinkcolor" val="tx"/>
                    </a:ext>
                  </a:extLst>
                </a:hlinkClick>
              </a:rPr>
              <a:t>sedition</a:t>
            </a:r>
            <a:r>
              <a:rPr lang="en-US" sz="1600" dirty="0"/>
              <a:t> and inciting terrorism and deported him to </a:t>
            </a:r>
            <a:r>
              <a:rPr lang="en-US" sz="1600" dirty="0">
                <a:hlinkClick r:id="rId14">
                  <a:extLst>
                    <a:ext uri="{A12FA001-AC4F-418D-AE19-62706E023703}">
                      <ahyp:hlinkClr xmlns:ahyp="http://schemas.microsoft.com/office/drawing/2018/hyperlinkcolor" val="tx"/>
                    </a:ext>
                  </a:extLst>
                </a:hlinkClick>
              </a:rPr>
              <a:t>Mandalay</a:t>
            </a:r>
            <a:r>
              <a:rPr lang="en-US" sz="1600" dirty="0"/>
              <a:t>, Burma, to serve a six-year prison sentence.</a:t>
            </a:r>
          </a:p>
          <a:p>
            <a:endParaRPr lang="en-US" dirty="0"/>
          </a:p>
        </p:txBody>
      </p:sp>
    </p:spTree>
    <p:extLst>
      <p:ext uri="{BB962C8B-B14F-4D97-AF65-F5344CB8AC3E}">
        <p14:creationId xmlns:p14="http://schemas.microsoft.com/office/powerpoint/2010/main" val="206845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E921AC5D-C3E9-44B3-B0CE-13B2E2140C42}"/>
              </a:ext>
            </a:extLst>
          </p:cNvPr>
          <p:cNvSpPr>
            <a:spLocks noGrp="1"/>
          </p:cNvSpPr>
          <p:nvPr>
            <p:ph type="title"/>
          </p:nvPr>
        </p:nvSpPr>
        <p:spPr/>
        <p:txBody>
          <a:bodyPr/>
          <a:lstStyle/>
          <a:p>
            <a:r>
              <a:rPr lang="en-US" altLang="en-US">
                <a:latin typeface="Arial Rounded MT Bold" panose="020F0704030504030204" pitchFamily="34" charset="0"/>
              </a:rPr>
              <a:t>Nationalism is………………</a:t>
            </a:r>
          </a:p>
        </p:txBody>
      </p:sp>
      <p:sp>
        <p:nvSpPr>
          <p:cNvPr id="100354" name="TextBox 3">
            <a:extLst>
              <a:ext uri="{FF2B5EF4-FFF2-40B4-BE49-F238E27FC236}">
                <a16:creationId xmlns:a16="http://schemas.microsoft.com/office/drawing/2014/main" id="{4D8A2F1E-D7F9-44CC-B4B5-7637A9051032}"/>
              </a:ext>
            </a:extLst>
          </p:cNvPr>
          <p:cNvSpPr txBox="1">
            <a:spLocks noChangeArrowheads="1"/>
          </p:cNvSpPr>
          <p:nvPr/>
        </p:nvSpPr>
        <p:spPr bwMode="auto">
          <a:xfrm>
            <a:off x="457200" y="2209800"/>
            <a:ext cx="815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0070C0"/>
                </a:solidFill>
                <a:latin typeface="Times New Roman" panose="02020603050405020304" pitchFamily="18" charset="0"/>
              </a:rPr>
              <a:t>[1]</a:t>
            </a:r>
            <a:r>
              <a:rPr lang="en-US" altLang="en-US" sz="2800" b="1">
                <a:latin typeface="Times New Roman" panose="02020603050405020304" pitchFamily="18" charset="0"/>
              </a:rPr>
              <a:t>the</a:t>
            </a:r>
            <a:r>
              <a:rPr lang="en-US" altLang="en-US" sz="2800" b="1">
                <a:solidFill>
                  <a:srgbClr val="0070C0"/>
                </a:solidFill>
                <a:latin typeface="Times New Roman" panose="02020603050405020304" pitchFamily="18" charset="0"/>
              </a:rPr>
              <a:t> </a:t>
            </a:r>
            <a:r>
              <a:rPr lang="en-US" altLang="en-US" sz="2800" b="1">
                <a:latin typeface="Times New Roman" panose="02020603050405020304" pitchFamily="18" charset="0"/>
              </a:rPr>
              <a:t>desire to achieve political independence, especially by a country under foreign control or by a people with a separate identity and culture but no state of their own; </a:t>
            </a:r>
            <a:r>
              <a:rPr lang="en-US" altLang="en-US" sz="2800" b="1">
                <a:solidFill>
                  <a:srgbClr val="0070C0"/>
                </a:solidFill>
                <a:latin typeface="Times New Roman" panose="02020603050405020304" pitchFamily="18" charset="0"/>
              </a:rPr>
              <a:t>[2]</a:t>
            </a:r>
            <a:r>
              <a:rPr lang="en-US" altLang="en-US" sz="2800" b="1">
                <a:latin typeface="Times New Roman" panose="02020603050405020304" pitchFamily="18" charset="0"/>
              </a:rPr>
              <a:t>proud</a:t>
            </a:r>
            <a:r>
              <a:rPr lang="en-US" altLang="en-US" sz="2800" b="1">
                <a:solidFill>
                  <a:srgbClr val="0070C0"/>
                </a:solidFill>
                <a:latin typeface="Times New Roman" panose="02020603050405020304" pitchFamily="18" charset="0"/>
              </a:rPr>
              <a:t> </a:t>
            </a:r>
            <a:r>
              <a:rPr lang="en-US" altLang="en-US" sz="2800" b="1">
                <a:latin typeface="Times New Roman" panose="02020603050405020304" pitchFamily="18" charset="0"/>
              </a:rPr>
              <a:t>loyalty and devotion to a nation; </a:t>
            </a:r>
            <a:r>
              <a:rPr lang="en-US" altLang="en-US" sz="2800" b="1">
                <a:solidFill>
                  <a:srgbClr val="0070C0"/>
                </a:solidFill>
                <a:latin typeface="Times New Roman" panose="02020603050405020304" pitchFamily="18" charset="0"/>
              </a:rPr>
              <a:t>[3]</a:t>
            </a:r>
            <a:r>
              <a:rPr lang="en-US" altLang="en-US" sz="2800" b="1">
                <a:latin typeface="Times New Roman" panose="02020603050405020304" pitchFamily="18" charset="0"/>
              </a:rPr>
              <a:t>excessive</a:t>
            </a:r>
            <a:r>
              <a:rPr lang="en-US" altLang="en-US" sz="2800" b="1">
                <a:solidFill>
                  <a:srgbClr val="0070C0"/>
                </a:solidFill>
                <a:latin typeface="Times New Roman" panose="02020603050405020304" pitchFamily="18" charset="0"/>
              </a:rPr>
              <a:t> </a:t>
            </a:r>
            <a:r>
              <a:rPr lang="en-US" altLang="en-US" sz="2800" b="1">
                <a:latin typeface="Times New Roman" panose="02020603050405020304" pitchFamily="18" charset="0"/>
              </a:rPr>
              <a:t>or fanatical devotion to a nation and its interests, often associated with a belief that one country is superior to all others.</a:t>
            </a:r>
          </a:p>
        </p:txBody>
      </p:sp>
    </p:spTree>
    <p:extLst>
      <p:ext uri="{BB962C8B-B14F-4D97-AF65-F5344CB8AC3E}">
        <p14:creationId xmlns:p14="http://schemas.microsoft.com/office/powerpoint/2010/main" val="172230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121C1-20CA-F346-9610-1702FDF14EFA}"/>
              </a:ext>
            </a:extLst>
          </p:cNvPr>
          <p:cNvSpPr>
            <a:spLocks noGrp="1"/>
          </p:cNvSpPr>
          <p:nvPr>
            <p:ph sz="half" idx="1"/>
          </p:nvPr>
        </p:nvSpPr>
        <p:spPr>
          <a:xfrm>
            <a:off x="199672" y="279048"/>
            <a:ext cx="8616950" cy="6324952"/>
          </a:xfrm>
        </p:spPr>
        <p:txBody>
          <a:bodyPr>
            <a:normAutofit fontScale="62500" lnSpcReduction="20000"/>
          </a:bodyPr>
          <a:lstStyle/>
          <a:p>
            <a:pPr fontAlgn="base"/>
            <a:r>
              <a:rPr lang="en-US" dirty="0"/>
              <a:t>In the Mandalay jail, Tilak wrote his  book (“Secret of the </a:t>
            </a:r>
            <a:r>
              <a:rPr lang="en-US" dirty="0" err="1"/>
              <a:t>Bhagavadgita</a:t>
            </a:r>
            <a:r>
              <a:rPr lang="en-US" dirty="0"/>
              <a:t>”)—also known as </a:t>
            </a:r>
            <a:r>
              <a:rPr lang="en-US" i="1" dirty="0"/>
              <a:t>Bhagavad Gita</a:t>
            </a:r>
            <a:r>
              <a:rPr lang="en-US" dirty="0"/>
              <a:t> or </a:t>
            </a:r>
            <a:r>
              <a:rPr lang="en-US" i="1" dirty="0"/>
              <a:t>Gita </a:t>
            </a:r>
            <a:r>
              <a:rPr lang="en-US" i="1" dirty="0" err="1"/>
              <a:t>Rahasya</a:t>
            </a:r>
            <a:r>
              <a:rPr lang="en-US" dirty="0"/>
              <a:t>—an original exposition of the most-sacred book of the Hindus and published </a:t>
            </a:r>
            <a:r>
              <a:rPr lang="en-US" i="1" dirty="0"/>
              <a:t>The Orion; or, Researches into the Antiquity of the Vedas</a:t>
            </a:r>
            <a:r>
              <a:rPr lang="en-US" dirty="0"/>
              <a:t>, and, a decade later, </a:t>
            </a:r>
            <a:r>
              <a:rPr lang="en-US" i="1" dirty="0"/>
              <a:t>The Arctic Home in the Vedas</a:t>
            </a:r>
            <a:r>
              <a:rPr lang="en-US" dirty="0"/>
              <a:t>. The works were intended to promote Hindu </a:t>
            </a:r>
            <a:r>
              <a:rPr lang="en-US" dirty="0">
                <a:hlinkClick r:id="rId2">
                  <a:extLst>
                    <a:ext uri="{A12FA001-AC4F-418D-AE19-62706E023703}">
                      <ahyp:hlinkClr xmlns:ahyp="http://schemas.microsoft.com/office/drawing/2018/hyperlinkcolor" val="tx"/>
                    </a:ext>
                  </a:extLst>
                </a:hlinkClick>
              </a:rPr>
              <a:t>culture</a:t>
            </a:r>
            <a:r>
              <a:rPr lang="en-US" dirty="0"/>
              <a:t>. </a:t>
            </a:r>
          </a:p>
          <a:p>
            <a:pPr fontAlgn="base"/>
            <a:r>
              <a:rPr lang="en-US" dirty="0"/>
              <a:t>On his release in 1914, on the eve of </a:t>
            </a:r>
            <a:r>
              <a:rPr lang="en-US" dirty="0">
                <a:hlinkClick r:id="rId3">
                  <a:extLst>
                    <a:ext uri="{A12FA001-AC4F-418D-AE19-62706E023703}">
                      <ahyp:hlinkClr xmlns:ahyp="http://schemas.microsoft.com/office/drawing/2018/hyperlinkcolor" val="tx"/>
                    </a:ext>
                  </a:extLst>
                </a:hlinkClick>
              </a:rPr>
              <a:t>World War I</a:t>
            </a:r>
            <a:r>
              <a:rPr lang="en-US" dirty="0"/>
              <a:t>, Tilak once more plunged into politics. He launched the </a:t>
            </a:r>
            <a:r>
              <a:rPr lang="en-US" dirty="0">
                <a:hlinkClick r:id="rId4">
                  <a:extLst>
                    <a:ext uri="{A12FA001-AC4F-418D-AE19-62706E023703}">
                      <ahyp:hlinkClr xmlns:ahyp="http://schemas.microsoft.com/office/drawing/2018/hyperlinkcolor" val="tx"/>
                    </a:ext>
                  </a:extLst>
                </a:hlinkClick>
              </a:rPr>
              <a:t>Home Rule League</a:t>
            </a:r>
            <a:r>
              <a:rPr lang="en-US" dirty="0"/>
              <a:t> with the rousing slogan “</a:t>
            </a:r>
            <a:r>
              <a:rPr lang="en-US" dirty="0" err="1"/>
              <a:t>Swarajya</a:t>
            </a:r>
            <a:r>
              <a:rPr lang="en-US" dirty="0"/>
              <a:t> is my birthright and I will have it.” </a:t>
            </a:r>
          </a:p>
          <a:p>
            <a:pPr fontAlgn="base"/>
            <a:r>
              <a:rPr lang="en-US" dirty="0"/>
              <a:t>In 1916 he rejoined the Congress Party and signed the historic </a:t>
            </a:r>
            <a:r>
              <a:rPr lang="en-US" dirty="0">
                <a:hlinkClick r:id="rId5">
                  <a:extLst>
                    <a:ext uri="{A12FA001-AC4F-418D-AE19-62706E023703}">
                      <ahyp:hlinkClr xmlns:ahyp="http://schemas.microsoft.com/office/drawing/2018/hyperlinkcolor" val="tx"/>
                    </a:ext>
                  </a:extLst>
                </a:hlinkClick>
              </a:rPr>
              <a:t>Lucknow Pact</a:t>
            </a:r>
            <a:r>
              <a:rPr lang="en-US" dirty="0"/>
              <a:t>, a Hindu-Muslim accord, with Mohammed Ali Jinnah, the future founder of Pakistan. Tilak visited England in 1918 as president of the Indian Home Rule League. He realized that the </a:t>
            </a:r>
            <a:r>
              <a:rPr lang="en-US" dirty="0">
                <a:hlinkClick r:id="rId6">
                  <a:extLst>
                    <a:ext uri="{A12FA001-AC4F-418D-AE19-62706E023703}">
                      <ahyp:hlinkClr xmlns:ahyp="http://schemas.microsoft.com/office/drawing/2018/hyperlinkcolor" val="tx"/>
                    </a:ext>
                  </a:extLst>
                </a:hlinkClick>
              </a:rPr>
              <a:t>Labour Party</a:t>
            </a:r>
            <a:r>
              <a:rPr lang="en-US" dirty="0"/>
              <a:t> was a growing force in British politics, and he established firm relationships with its leaders. His foresight was justified: it was a </a:t>
            </a:r>
            <a:r>
              <a:rPr lang="en-US" dirty="0" err="1"/>
              <a:t>Labour</a:t>
            </a:r>
            <a:r>
              <a:rPr lang="en-US" dirty="0"/>
              <a:t> government that granted independence to India in 1947. Tilak was one of the first to maintain that Indians should cease to cooperate with foreign rule, but he always denied that he had ever encouraged the use of violence.</a:t>
            </a:r>
          </a:p>
          <a:p>
            <a:pPr fontAlgn="base"/>
            <a:r>
              <a:rPr lang="en-US" dirty="0"/>
              <a:t>By the time Tilak returned home in late 1919 to attend the meeting of the Congress Party at </a:t>
            </a:r>
            <a:r>
              <a:rPr lang="en-US" dirty="0">
                <a:hlinkClick r:id="rId7">
                  <a:extLst>
                    <a:ext uri="{A12FA001-AC4F-418D-AE19-62706E023703}">
                      <ahyp:hlinkClr xmlns:ahyp="http://schemas.microsoft.com/office/drawing/2018/hyperlinkcolor" val="tx"/>
                    </a:ext>
                  </a:extLst>
                </a:hlinkClick>
              </a:rPr>
              <a:t>Amritsar</a:t>
            </a:r>
            <a:r>
              <a:rPr lang="en-US" dirty="0"/>
              <a:t>, he had mellowed sufficiently to oppose Gandhi’s policy of boycotting the elections to the legislative councils established as part of the reforms  in 1918. Instead, Tilak advised the delegates to follow his policy of “responsive cooperation” in carrying out the reforms, which introduced a certain degree of Indian participation in regional government. He died, however, before he could give the new reforms a decisive direction.</a:t>
            </a:r>
          </a:p>
          <a:p>
            <a:pPr fontAlgn="base"/>
            <a:r>
              <a:rPr lang="en-US" dirty="0"/>
              <a:t> In tributes, Gandhi called him “the Maker of Modern India,” and </a:t>
            </a:r>
            <a:r>
              <a:rPr lang="en-US" dirty="0">
                <a:hlinkClick r:id="rId8">
                  <a:extLst>
                    <a:ext uri="{A12FA001-AC4F-418D-AE19-62706E023703}">
                      <ahyp:hlinkClr xmlns:ahyp="http://schemas.microsoft.com/office/drawing/2018/hyperlinkcolor" val="tx"/>
                    </a:ext>
                  </a:extLst>
                </a:hlinkClick>
              </a:rPr>
              <a:t>Jawaharlal Nehru</a:t>
            </a:r>
            <a:r>
              <a:rPr lang="en-US" dirty="0"/>
              <a:t>, independent India’s first </a:t>
            </a:r>
            <a:r>
              <a:rPr lang="en-US" dirty="0">
                <a:hlinkClick r:id="rId9">
                  <a:extLst>
                    <a:ext uri="{A12FA001-AC4F-418D-AE19-62706E023703}">
                      <ahyp:hlinkClr xmlns:ahyp="http://schemas.microsoft.com/office/drawing/2018/hyperlinkcolor" val="tx"/>
                    </a:ext>
                  </a:extLst>
                </a:hlinkClick>
              </a:rPr>
              <a:t>prime minister</a:t>
            </a:r>
            <a:r>
              <a:rPr lang="en-US" dirty="0"/>
              <a:t>, described him as “the Father of the Indian Revolution.”</a:t>
            </a:r>
          </a:p>
          <a:p>
            <a:endParaRPr lang="en-US" dirty="0"/>
          </a:p>
        </p:txBody>
      </p:sp>
    </p:spTree>
    <p:extLst>
      <p:ext uri="{BB962C8B-B14F-4D97-AF65-F5344CB8AC3E}">
        <p14:creationId xmlns:p14="http://schemas.microsoft.com/office/powerpoint/2010/main" val="3772411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Content Placeholder 2">
            <a:extLst>
              <a:ext uri="{FF2B5EF4-FFF2-40B4-BE49-F238E27FC236}">
                <a16:creationId xmlns:a16="http://schemas.microsoft.com/office/drawing/2014/main" id="{E41071AE-72D4-420C-AD2F-8EC8A6744507}"/>
              </a:ext>
            </a:extLst>
          </p:cNvPr>
          <p:cNvSpPr>
            <a:spLocks noGrp="1" noChangeArrowheads="1"/>
          </p:cNvSpPr>
          <p:nvPr>
            <p:ph sz="quarter" idx="4294967295"/>
          </p:nvPr>
        </p:nvSpPr>
        <p:spPr>
          <a:xfrm>
            <a:off x="609600" y="1600200"/>
            <a:ext cx="4343400" cy="4114800"/>
          </a:xfrm>
        </p:spPr>
        <p:txBody>
          <a:bodyPr/>
          <a:lstStyle/>
          <a:p>
            <a:pPr eaLnBrk="1" hangingPunct="1"/>
            <a:r>
              <a:rPr lang="en-US" altLang="en-US" sz="2400"/>
              <a:t>Calls for Reforms</a:t>
            </a:r>
          </a:p>
          <a:p>
            <a:pPr lvl="1" eaLnBrk="1" hangingPunct="1"/>
            <a:r>
              <a:rPr lang="en-US" altLang="en-US" sz="2400"/>
              <a:t>In 1800s, </a:t>
            </a:r>
            <a:r>
              <a:rPr lang="en-US" altLang="en-US" sz="2400" b="1" u="sng"/>
              <a:t>Ram Mohun Roy</a:t>
            </a:r>
            <a:r>
              <a:rPr lang="en-US" altLang="en-US" sz="2400"/>
              <a:t> leads modernization movement</a:t>
            </a:r>
          </a:p>
          <a:p>
            <a:pPr lvl="1" eaLnBrk="1" hangingPunct="1"/>
            <a:r>
              <a:rPr lang="en-US" altLang="en-US" sz="2400"/>
              <a:t>Many Indians adopt western ways and call for social reforms</a:t>
            </a:r>
          </a:p>
          <a:p>
            <a:pPr lvl="1" eaLnBrk="1" hangingPunct="1"/>
            <a:r>
              <a:rPr lang="en-US" altLang="en-US" sz="2400"/>
              <a:t>Indians resent being second-class citizens in their own country.</a:t>
            </a:r>
          </a:p>
        </p:txBody>
      </p:sp>
      <p:pic>
        <p:nvPicPr>
          <p:cNvPr id="125954" name="Picture 2" descr="http://upload.wikimedia.org/wikipedia/commons/5/50/Raja_Ram_Mohan_Roy.jpg">
            <a:hlinkClick r:id="rId2"/>
            <a:extLst>
              <a:ext uri="{FF2B5EF4-FFF2-40B4-BE49-F238E27FC236}">
                <a16:creationId xmlns:a16="http://schemas.microsoft.com/office/drawing/2014/main" id="{27E69A49-1CA2-424E-9439-E4B3F88A01AD}"/>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172200" y="1600200"/>
            <a:ext cx="2971800" cy="4894263"/>
          </a:xfrm>
        </p:spPr>
      </p:pic>
      <p:sp>
        <p:nvSpPr>
          <p:cNvPr id="125955" name="Title 1">
            <a:extLst>
              <a:ext uri="{FF2B5EF4-FFF2-40B4-BE49-F238E27FC236}">
                <a16:creationId xmlns:a16="http://schemas.microsoft.com/office/drawing/2014/main" id="{D8C5BB76-106B-4361-8E87-A8679DD489AA}"/>
              </a:ext>
            </a:extLst>
          </p:cNvPr>
          <p:cNvSpPr>
            <a:spLocks noGrp="1" noChangeArrowheads="1"/>
          </p:cNvSpPr>
          <p:nvPr>
            <p:ph type="title"/>
          </p:nvPr>
        </p:nvSpPr>
        <p:spPr/>
        <p:txBody>
          <a:bodyPr/>
          <a:lstStyle/>
          <a:p>
            <a:pPr eaLnBrk="1" hangingPunct="1"/>
            <a:r>
              <a:rPr lang="en-US" altLang="en-US"/>
              <a:t>Nationalism Surfaces in India</a:t>
            </a:r>
          </a:p>
        </p:txBody>
      </p:sp>
    </p:spTree>
    <p:extLst>
      <p:ext uri="{BB962C8B-B14F-4D97-AF65-F5344CB8AC3E}">
        <p14:creationId xmlns:p14="http://schemas.microsoft.com/office/powerpoint/2010/main" val="1563068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4">
            <a:extLst>
              <a:ext uri="{FF2B5EF4-FFF2-40B4-BE49-F238E27FC236}">
                <a16:creationId xmlns:a16="http://schemas.microsoft.com/office/drawing/2014/main" id="{293B72F8-FEF0-47C5-8E69-36EB994B49C1}"/>
              </a:ext>
            </a:extLst>
          </p:cNvPr>
          <p:cNvSpPr>
            <a:spLocks noGrp="1" noChangeArrowheads="1"/>
          </p:cNvSpPr>
          <p:nvPr>
            <p:ph type="title"/>
          </p:nvPr>
        </p:nvSpPr>
        <p:spPr>
          <a:xfrm>
            <a:off x="457200" y="274638"/>
            <a:ext cx="8229600" cy="563562"/>
          </a:xfrm>
        </p:spPr>
        <p:txBody>
          <a:bodyPr>
            <a:normAutofit fontScale="90000"/>
          </a:bodyPr>
          <a:lstStyle/>
          <a:p>
            <a:r>
              <a:rPr lang="en-US" altLang="en-US" dirty="0"/>
              <a:t>Raja Ram Mohan Roy</a:t>
            </a:r>
          </a:p>
        </p:txBody>
      </p:sp>
      <p:sp>
        <p:nvSpPr>
          <p:cNvPr id="126978" name="Content Placeholder 5">
            <a:extLst>
              <a:ext uri="{FF2B5EF4-FFF2-40B4-BE49-F238E27FC236}">
                <a16:creationId xmlns:a16="http://schemas.microsoft.com/office/drawing/2014/main" id="{A3A12F1D-23AD-49CB-94E1-2DCD93140099}"/>
              </a:ext>
            </a:extLst>
          </p:cNvPr>
          <p:cNvSpPr>
            <a:spLocks noGrp="1" noChangeArrowheads="1"/>
          </p:cNvSpPr>
          <p:nvPr>
            <p:ph idx="1"/>
          </p:nvPr>
        </p:nvSpPr>
        <p:spPr>
          <a:xfrm>
            <a:off x="0" y="990600"/>
            <a:ext cx="9144000" cy="5867400"/>
          </a:xfrm>
        </p:spPr>
        <p:txBody>
          <a:bodyPr/>
          <a:lstStyle/>
          <a:p>
            <a:r>
              <a:rPr lang="en-US" altLang="en-US"/>
              <a:t>Sought to counter the criticisms of Hinduism made by the British missionaries</a:t>
            </a:r>
          </a:p>
          <a:p>
            <a:r>
              <a:rPr lang="en-US" altLang="en-US"/>
              <a:t>Founded the Brahmo Samaj in 1828 as a new religion with Christian-style services.</a:t>
            </a:r>
          </a:p>
          <a:p>
            <a:r>
              <a:rPr lang="en-US" altLang="en-US"/>
              <a:t>Encouraged Indians to be egalitarians----to move away from the caste system and accept that all people are equal</a:t>
            </a:r>
          </a:p>
          <a:p>
            <a:r>
              <a:rPr lang="en-US" altLang="en-US"/>
              <a:t>Encouraged Indians to do more social services for the poor and to reject the belief that their suffering was okay due to karma and dharma</a:t>
            </a:r>
          </a:p>
        </p:txBody>
      </p:sp>
    </p:spTree>
    <p:extLst>
      <p:ext uri="{BB962C8B-B14F-4D97-AF65-F5344CB8AC3E}">
        <p14:creationId xmlns:p14="http://schemas.microsoft.com/office/powerpoint/2010/main" val="2171038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95B4C82D-F993-4588-B746-743AAC383D46}"/>
              </a:ext>
            </a:extLst>
          </p:cNvPr>
          <p:cNvSpPr>
            <a:spLocks noGrp="1" noChangeArrowheads="1"/>
          </p:cNvSpPr>
          <p:nvPr>
            <p:ph type="title"/>
          </p:nvPr>
        </p:nvSpPr>
        <p:spPr>
          <a:xfrm>
            <a:off x="533400" y="0"/>
            <a:ext cx="8229600" cy="811213"/>
          </a:xfrm>
        </p:spPr>
        <p:txBody>
          <a:bodyPr/>
          <a:lstStyle/>
          <a:p>
            <a:pPr marL="838200" indent="-838200" eaLnBrk="1" hangingPunct="1"/>
            <a:r>
              <a:rPr lang="en-US" altLang="en-US" u="sng"/>
              <a:t>Ram Mohun Roy (1772-1833)</a:t>
            </a:r>
          </a:p>
        </p:txBody>
      </p:sp>
      <p:sp>
        <p:nvSpPr>
          <p:cNvPr id="76804" name="Rectangle 4">
            <a:extLst>
              <a:ext uri="{FF2B5EF4-FFF2-40B4-BE49-F238E27FC236}">
                <a16:creationId xmlns:a16="http://schemas.microsoft.com/office/drawing/2014/main" id="{56F39F06-5E9B-D548-BF1E-A68C400B6DBD}"/>
              </a:ext>
            </a:extLst>
          </p:cNvPr>
          <p:cNvSpPr>
            <a:spLocks noGrp="1" noChangeArrowheads="1"/>
          </p:cNvSpPr>
          <p:nvPr>
            <p:ph sz="half" idx="1"/>
          </p:nvPr>
        </p:nvSpPr>
        <p:spPr>
          <a:xfrm>
            <a:off x="0" y="914400"/>
            <a:ext cx="4495800" cy="5943600"/>
          </a:xfrm>
        </p:spPr>
        <p:txBody>
          <a:bodyPr rtlCol="0">
            <a:normAutofit/>
          </a:bodyPr>
          <a:lstStyle/>
          <a:p>
            <a:pPr eaLnBrk="1" fontAlgn="auto" hangingPunct="1">
              <a:spcAft>
                <a:spcPts val="0"/>
              </a:spcAft>
              <a:defRPr/>
            </a:pPr>
            <a:endParaRPr lang="en-US"/>
          </a:p>
        </p:txBody>
      </p:sp>
      <p:sp>
        <p:nvSpPr>
          <p:cNvPr id="76805" name="Rectangle 5">
            <a:extLst>
              <a:ext uri="{FF2B5EF4-FFF2-40B4-BE49-F238E27FC236}">
                <a16:creationId xmlns:a16="http://schemas.microsoft.com/office/drawing/2014/main" id="{BFA0C40B-D189-8A45-80A6-F3A36ED59CA2}"/>
              </a:ext>
            </a:extLst>
          </p:cNvPr>
          <p:cNvSpPr>
            <a:spLocks noGrp="1" noChangeArrowheads="1"/>
          </p:cNvSpPr>
          <p:nvPr>
            <p:ph sz="half" idx="2"/>
          </p:nvPr>
        </p:nvSpPr>
        <p:spPr>
          <a:xfrm>
            <a:off x="4648200" y="990600"/>
            <a:ext cx="4495800" cy="5867400"/>
          </a:xfrm>
        </p:spPr>
        <p:txBody>
          <a:bodyPr rtlCol="0">
            <a:normAutofit/>
          </a:bodyPr>
          <a:lstStyle/>
          <a:p>
            <a:pPr marL="533400" indent="-533400" eaLnBrk="1" fontAlgn="auto" hangingPunct="1">
              <a:spcAft>
                <a:spcPts val="0"/>
              </a:spcAft>
              <a:defRPr/>
            </a:pPr>
            <a:r>
              <a:rPr lang="en-US"/>
              <a:t>well-educated Indian who began a campaign to modernize India</a:t>
            </a:r>
          </a:p>
          <a:p>
            <a:pPr marL="533400" indent="-533400" eaLnBrk="1" fontAlgn="auto" hangingPunct="1">
              <a:spcAft>
                <a:spcPts val="0"/>
              </a:spcAft>
              <a:defRPr/>
            </a:pPr>
            <a:r>
              <a:rPr lang="en-US" sz="2400"/>
              <a:t>he was opposed to India’s caste system (social class system that ties a person to the social class they are into for life: based on Hindu beliefs)</a:t>
            </a:r>
          </a:p>
          <a:p>
            <a:pPr marL="533400" indent="-533400" eaLnBrk="1" fontAlgn="auto" hangingPunct="1">
              <a:spcAft>
                <a:spcPts val="0"/>
              </a:spcAft>
              <a:defRPr/>
            </a:pPr>
            <a:r>
              <a:rPr lang="en-US" sz="2400"/>
              <a:t>opposed to child marriages and widow suicides</a:t>
            </a:r>
          </a:p>
          <a:p>
            <a:pPr marL="533400" indent="-533400" eaLnBrk="1" fontAlgn="auto" hangingPunct="1">
              <a:spcAft>
                <a:spcPts val="0"/>
              </a:spcAft>
              <a:defRPr/>
            </a:pPr>
            <a:r>
              <a:rPr lang="en-US" sz="2400"/>
              <a:t>believed these practices needed to be changed if India wanted to be free from rule by outsiders</a:t>
            </a:r>
          </a:p>
          <a:p>
            <a:pPr marL="533400" indent="-533400" eaLnBrk="1" fontAlgn="auto" hangingPunct="1">
              <a:spcAft>
                <a:spcPts val="0"/>
              </a:spcAft>
              <a:defRPr/>
            </a:pPr>
            <a:endParaRPr lang="en-US" sz="2400"/>
          </a:p>
        </p:txBody>
      </p:sp>
      <p:pic>
        <p:nvPicPr>
          <p:cNvPr id="128004" name="Picture 6" descr="Ram Mohun Roy">
            <a:extLst>
              <a:ext uri="{FF2B5EF4-FFF2-40B4-BE49-F238E27FC236}">
                <a16:creationId xmlns:a16="http://schemas.microsoft.com/office/drawing/2014/main" id="{8CAEC226-9324-4333-8A35-91F2652E9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57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617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3A1C860A-58CE-44C9-B3DB-E4C634770084}"/>
              </a:ext>
            </a:extLst>
          </p:cNvPr>
          <p:cNvSpPr>
            <a:spLocks noGrp="1" noChangeArrowheads="1"/>
          </p:cNvSpPr>
          <p:nvPr>
            <p:ph type="title" sz="quarter"/>
          </p:nvPr>
        </p:nvSpPr>
        <p:spPr>
          <a:xfrm>
            <a:off x="457200" y="0"/>
            <a:ext cx="8229600" cy="963613"/>
          </a:xfrm>
        </p:spPr>
        <p:txBody>
          <a:bodyPr/>
          <a:lstStyle/>
          <a:p>
            <a:pPr eaLnBrk="1" hangingPunct="1"/>
            <a:r>
              <a:rPr lang="en-US" altLang="en-US" u="sng"/>
              <a:t>Ram Mohun Roy (1772-1833)</a:t>
            </a:r>
          </a:p>
        </p:txBody>
      </p:sp>
      <p:sp>
        <p:nvSpPr>
          <p:cNvPr id="130050" name="Rectangle 4">
            <a:extLst>
              <a:ext uri="{FF2B5EF4-FFF2-40B4-BE49-F238E27FC236}">
                <a16:creationId xmlns:a16="http://schemas.microsoft.com/office/drawing/2014/main" id="{7820F012-740A-4D18-9457-3A875980959A}"/>
              </a:ext>
            </a:extLst>
          </p:cNvPr>
          <p:cNvSpPr>
            <a:spLocks noGrp="1" noChangeArrowheads="1"/>
          </p:cNvSpPr>
          <p:nvPr>
            <p:ph sz="quarter" idx="1"/>
          </p:nvPr>
        </p:nvSpPr>
        <p:spPr>
          <a:xfrm>
            <a:off x="0" y="990600"/>
            <a:ext cx="4495800" cy="2798763"/>
          </a:xfrm>
        </p:spPr>
        <p:txBody>
          <a:bodyPr/>
          <a:lstStyle/>
          <a:p>
            <a:pPr marL="457200" indent="-457200" eaLnBrk="1" hangingPunct="1"/>
            <a:r>
              <a:rPr lang="en-US" altLang="en-US" sz="2400"/>
              <a:t>other Indian writers picked up on Roy’s ideas and called for changes </a:t>
            </a:r>
          </a:p>
        </p:txBody>
      </p:sp>
      <p:sp>
        <p:nvSpPr>
          <p:cNvPr id="130051" name="Rectangle 5">
            <a:extLst>
              <a:ext uri="{FF2B5EF4-FFF2-40B4-BE49-F238E27FC236}">
                <a16:creationId xmlns:a16="http://schemas.microsoft.com/office/drawing/2014/main" id="{48405722-F44F-4068-81E9-0775C32EAA40}"/>
              </a:ext>
            </a:extLst>
          </p:cNvPr>
          <p:cNvSpPr>
            <a:spLocks noGrp="1" noChangeArrowheads="1"/>
          </p:cNvSpPr>
          <p:nvPr>
            <p:ph sz="quarter" idx="2"/>
          </p:nvPr>
        </p:nvSpPr>
        <p:spPr>
          <a:xfrm>
            <a:off x="4648200" y="990600"/>
            <a:ext cx="4495800" cy="2798763"/>
          </a:xfrm>
        </p:spPr>
        <p:txBody>
          <a:bodyPr/>
          <a:lstStyle/>
          <a:p>
            <a:pPr marL="457200" indent="-457200" eaLnBrk="1" hangingPunct="1"/>
            <a:r>
              <a:rPr lang="en-US" altLang="en-US" sz="2200"/>
              <a:t>Indian resented being second-class citizens in their own country</a:t>
            </a:r>
          </a:p>
        </p:txBody>
      </p:sp>
      <p:sp>
        <p:nvSpPr>
          <p:cNvPr id="130052" name="Rectangle 6">
            <a:extLst>
              <a:ext uri="{FF2B5EF4-FFF2-40B4-BE49-F238E27FC236}">
                <a16:creationId xmlns:a16="http://schemas.microsoft.com/office/drawing/2014/main" id="{5D7FBE94-03C2-4DFF-BB1F-A3D45FD24638}"/>
              </a:ext>
            </a:extLst>
          </p:cNvPr>
          <p:cNvSpPr>
            <a:spLocks noGrp="1" noChangeArrowheads="1"/>
          </p:cNvSpPr>
          <p:nvPr>
            <p:ph sz="quarter" idx="3"/>
          </p:nvPr>
        </p:nvSpPr>
        <p:spPr>
          <a:xfrm>
            <a:off x="0" y="3941763"/>
            <a:ext cx="4495800" cy="2916237"/>
          </a:xfrm>
        </p:spPr>
        <p:txBody>
          <a:bodyPr/>
          <a:lstStyle/>
          <a:p>
            <a:pPr marL="457200" indent="-457200" eaLnBrk="1" hangingPunct="1"/>
            <a:r>
              <a:rPr lang="en-US" altLang="en-US" sz="2400"/>
              <a:t>Indians were paid 20 times less than British</a:t>
            </a:r>
          </a:p>
        </p:txBody>
      </p:sp>
      <p:sp>
        <p:nvSpPr>
          <p:cNvPr id="130053" name="Rectangle 7">
            <a:extLst>
              <a:ext uri="{FF2B5EF4-FFF2-40B4-BE49-F238E27FC236}">
                <a16:creationId xmlns:a16="http://schemas.microsoft.com/office/drawing/2014/main" id="{B9158152-6EB1-4058-9C77-917DCF60362E}"/>
              </a:ext>
            </a:extLst>
          </p:cNvPr>
          <p:cNvSpPr>
            <a:spLocks noGrp="1" noChangeArrowheads="1"/>
          </p:cNvSpPr>
          <p:nvPr>
            <p:ph sz="quarter" idx="4"/>
          </p:nvPr>
        </p:nvSpPr>
        <p:spPr>
          <a:xfrm>
            <a:off x="4648200" y="3941763"/>
            <a:ext cx="4495800" cy="2916237"/>
          </a:xfrm>
        </p:spPr>
        <p:txBody>
          <a:bodyPr/>
          <a:lstStyle/>
          <a:p>
            <a:pPr marL="457200" indent="-457200" eaLnBrk="1" hangingPunct="1"/>
            <a:r>
              <a:rPr lang="en-US" altLang="en-US" sz="2400"/>
              <a:t>Indians could not hold top jobs in government</a:t>
            </a:r>
          </a:p>
        </p:txBody>
      </p:sp>
      <p:pic>
        <p:nvPicPr>
          <p:cNvPr id="130054" name="Picture 8" descr="newspapers">
            <a:extLst>
              <a:ext uri="{FF2B5EF4-FFF2-40B4-BE49-F238E27FC236}">
                <a16:creationId xmlns:a16="http://schemas.microsoft.com/office/drawing/2014/main" id="{227CD150-3455-4197-8252-8FD973836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2362200"/>
            <a:ext cx="203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5" name="Picture 9" descr="second_class_citizen">
            <a:extLst>
              <a:ext uri="{FF2B5EF4-FFF2-40B4-BE49-F238E27FC236}">
                <a16:creationId xmlns:a16="http://schemas.microsoft.com/office/drawing/2014/main" id="{5966F746-40B1-4B94-8DF0-B35F86811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2063" y="2362200"/>
            <a:ext cx="23923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6" name="Picture 10" descr="underpaid">
            <a:extLst>
              <a:ext uri="{FF2B5EF4-FFF2-40B4-BE49-F238E27FC236}">
                <a16:creationId xmlns:a16="http://schemas.microsoft.com/office/drawing/2014/main" id="{DD6FF6F7-BD84-476D-BF8C-591EBC895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826000"/>
            <a:ext cx="1905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7" name="Picture 11" descr="indianservant2">
            <a:extLst>
              <a:ext uri="{FF2B5EF4-FFF2-40B4-BE49-F238E27FC236}">
                <a16:creationId xmlns:a16="http://schemas.microsoft.com/office/drawing/2014/main" id="{36CD84CC-5816-4932-8BDF-6A4A20A3AF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724400"/>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654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7750EF4A-3EBA-4B2E-B530-82A8DD9B30AD}"/>
              </a:ext>
            </a:extLst>
          </p:cNvPr>
          <p:cNvSpPr>
            <a:spLocks noGrp="1" noChangeArrowheads="1"/>
          </p:cNvSpPr>
          <p:nvPr>
            <p:ph type="title"/>
          </p:nvPr>
        </p:nvSpPr>
        <p:spPr>
          <a:xfrm>
            <a:off x="457200" y="274638"/>
            <a:ext cx="8458200" cy="1143000"/>
          </a:xfrm>
        </p:spPr>
        <p:txBody>
          <a:bodyPr/>
          <a:lstStyle/>
          <a:p>
            <a:r>
              <a:rPr lang="en-US" altLang="en-US" sz="3600"/>
              <a:t>Impact of Ram Roy:  Independence Organizations Formed</a:t>
            </a:r>
          </a:p>
        </p:txBody>
      </p:sp>
      <p:sp>
        <p:nvSpPr>
          <p:cNvPr id="132098" name="Rectangle 3">
            <a:extLst>
              <a:ext uri="{FF2B5EF4-FFF2-40B4-BE49-F238E27FC236}">
                <a16:creationId xmlns:a16="http://schemas.microsoft.com/office/drawing/2014/main" id="{1B441D2B-14EB-421A-855F-FE5CF1DE6D0A}"/>
              </a:ext>
            </a:extLst>
          </p:cNvPr>
          <p:cNvSpPr>
            <a:spLocks noGrp="1" noChangeArrowheads="1"/>
          </p:cNvSpPr>
          <p:nvPr>
            <p:ph type="body" sz="half" idx="1"/>
          </p:nvPr>
        </p:nvSpPr>
        <p:spPr>
          <a:xfrm>
            <a:off x="457200" y="1981200"/>
            <a:ext cx="4038600" cy="4419600"/>
          </a:xfrm>
        </p:spPr>
        <p:txBody>
          <a:bodyPr/>
          <a:lstStyle/>
          <a:p>
            <a:pPr algn="ctr">
              <a:buFontTx/>
              <a:buNone/>
            </a:pPr>
            <a:r>
              <a:rPr lang="en-US" altLang="en-US" sz="2400" b="1"/>
              <a:t>Indian National Congress</a:t>
            </a:r>
          </a:p>
          <a:p>
            <a:r>
              <a:rPr lang="en-US" altLang="en-US" sz="2400"/>
              <a:t>Comprised of Middle Class professionals and lawyers educated in England</a:t>
            </a:r>
          </a:p>
          <a:p>
            <a:r>
              <a:rPr lang="en-US" altLang="en-US" sz="2400"/>
              <a:t>Majority of members Hindu</a:t>
            </a:r>
          </a:p>
          <a:p>
            <a:r>
              <a:rPr lang="en-US" altLang="en-US" sz="2400"/>
              <a:t>Wanted greater self-government for Indians in India</a:t>
            </a:r>
          </a:p>
        </p:txBody>
      </p:sp>
      <p:sp>
        <p:nvSpPr>
          <p:cNvPr id="132099" name="Rectangle 4">
            <a:extLst>
              <a:ext uri="{FF2B5EF4-FFF2-40B4-BE49-F238E27FC236}">
                <a16:creationId xmlns:a16="http://schemas.microsoft.com/office/drawing/2014/main" id="{A82B6CE0-A4E9-4102-BD67-F097FA14D0F9}"/>
              </a:ext>
            </a:extLst>
          </p:cNvPr>
          <p:cNvSpPr>
            <a:spLocks noGrp="1" noChangeArrowheads="1"/>
          </p:cNvSpPr>
          <p:nvPr>
            <p:ph type="body" sz="half" idx="2"/>
          </p:nvPr>
        </p:nvSpPr>
        <p:spPr/>
        <p:txBody>
          <a:bodyPr/>
          <a:lstStyle/>
          <a:p>
            <a:pPr algn="ctr">
              <a:buFontTx/>
              <a:buNone/>
            </a:pPr>
            <a:r>
              <a:rPr lang="en-US" altLang="en-US" sz="2400" b="1"/>
              <a:t>Muslim League</a:t>
            </a:r>
          </a:p>
          <a:p>
            <a:r>
              <a:rPr lang="en-US" altLang="en-US" sz="2400"/>
              <a:t>Comprised of Middle Class professionals and lawyers educated in England</a:t>
            </a:r>
          </a:p>
          <a:p>
            <a:r>
              <a:rPr lang="en-US" altLang="en-US" sz="2400"/>
              <a:t>Members Muslim</a:t>
            </a:r>
          </a:p>
          <a:p>
            <a:r>
              <a:rPr lang="en-US" altLang="en-US" sz="2400"/>
              <a:t>Wanted independence for India and creation of 2 countries: India and Pakistan</a:t>
            </a:r>
          </a:p>
        </p:txBody>
      </p:sp>
      <p:pic>
        <p:nvPicPr>
          <p:cNvPr id="132100" name="Picture 5" descr="BD05034_">
            <a:extLst>
              <a:ext uri="{FF2B5EF4-FFF2-40B4-BE49-F238E27FC236}">
                <a16:creationId xmlns:a16="http://schemas.microsoft.com/office/drawing/2014/main" id="{A17C124B-EF2D-4F95-85E1-DC64C540A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4478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3662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a:extLst>
              <a:ext uri="{FF2B5EF4-FFF2-40B4-BE49-F238E27FC236}">
                <a16:creationId xmlns:a16="http://schemas.microsoft.com/office/drawing/2014/main" id="{9F20E08D-0444-413A-95C4-7A099F61E217}"/>
              </a:ext>
            </a:extLst>
          </p:cNvPr>
          <p:cNvSpPr>
            <a:spLocks noGrp="1" noChangeArrowheads="1"/>
          </p:cNvSpPr>
          <p:nvPr>
            <p:ph type="ctrTitle"/>
          </p:nvPr>
        </p:nvSpPr>
        <p:spPr/>
        <p:txBody>
          <a:bodyPr/>
          <a:lstStyle/>
          <a:p>
            <a:r>
              <a:rPr lang="en-US" altLang="en-US"/>
              <a:t>Indian National Congress</a:t>
            </a:r>
          </a:p>
        </p:txBody>
      </p:sp>
      <p:sp>
        <p:nvSpPr>
          <p:cNvPr id="133122" name="Subtitle 2">
            <a:extLst>
              <a:ext uri="{FF2B5EF4-FFF2-40B4-BE49-F238E27FC236}">
                <a16:creationId xmlns:a16="http://schemas.microsoft.com/office/drawing/2014/main" id="{E2EDFB30-008C-4C0A-92A5-50945AB54BD4}"/>
              </a:ext>
            </a:extLst>
          </p:cNvPr>
          <p:cNvSpPr>
            <a:spLocks noGrp="1" noChangeArrowheads="1"/>
          </p:cNvSpPr>
          <p:nvPr>
            <p:ph type="subTitle" idx="1"/>
          </p:nvPr>
        </p:nvSpPr>
        <p:spPr/>
        <p:txBody>
          <a:bodyPr/>
          <a:lstStyle/>
          <a:p>
            <a:r>
              <a:rPr lang="en-US" altLang="en-US" dirty="0"/>
              <a:t>Phase 2 – Political Nationalism</a:t>
            </a:r>
          </a:p>
        </p:txBody>
      </p:sp>
    </p:spTree>
    <p:extLst>
      <p:ext uri="{BB962C8B-B14F-4D97-AF65-F5344CB8AC3E}">
        <p14:creationId xmlns:p14="http://schemas.microsoft.com/office/powerpoint/2010/main" val="3420908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a:extLst>
              <a:ext uri="{FF2B5EF4-FFF2-40B4-BE49-F238E27FC236}">
                <a16:creationId xmlns:a16="http://schemas.microsoft.com/office/drawing/2014/main" id="{E146E898-AD99-4D88-B33D-610A7FE5864F}"/>
              </a:ext>
            </a:extLst>
          </p:cNvPr>
          <p:cNvSpPr>
            <a:spLocks noGrp="1" noChangeArrowheads="1"/>
          </p:cNvSpPr>
          <p:nvPr>
            <p:ph type="title"/>
          </p:nvPr>
        </p:nvSpPr>
        <p:spPr/>
        <p:txBody>
          <a:bodyPr/>
          <a:lstStyle/>
          <a:p>
            <a:r>
              <a:rPr lang="en-US" altLang="en-US"/>
              <a:t>Indian National Congress (INC)</a:t>
            </a:r>
          </a:p>
        </p:txBody>
      </p:sp>
      <p:sp>
        <p:nvSpPr>
          <p:cNvPr id="134146" name="Content Placeholder 3">
            <a:extLst>
              <a:ext uri="{FF2B5EF4-FFF2-40B4-BE49-F238E27FC236}">
                <a16:creationId xmlns:a16="http://schemas.microsoft.com/office/drawing/2014/main" id="{B2DB371E-6C8C-458C-AA7C-5B4E31D42FAD}"/>
              </a:ext>
            </a:extLst>
          </p:cNvPr>
          <p:cNvSpPr>
            <a:spLocks noGrp="1" noChangeArrowheads="1"/>
          </p:cNvSpPr>
          <p:nvPr>
            <p:ph idx="1"/>
          </p:nvPr>
        </p:nvSpPr>
        <p:spPr/>
        <p:txBody>
          <a:bodyPr/>
          <a:lstStyle/>
          <a:p>
            <a:r>
              <a:rPr lang="en-US" altLang="en-US"/>
              <a:t>Due to the slow pace of British reform in India, many of the nationalists became convinced that relying on British good will was a lost cause</a:t>
            </a:r>
          </a:p>
          <a:p>
            <a:r>
              <a:rPr lang="en-US" altLang="en-US"/>
              <a:t>1885---a small group of Indians met in Bombay and formed the Indian National Congress</a:t>
            </a:r>
          </a:p>
          <a:p>
            <a:r>
              <a:rPr lang="en-US" altLang="en-US"/>
              <a:t>It did not immediately call for independence, but for a share in the governing process</a:t>
            </a:r>
          </a:p>
        </p:txBody>
      </p:sp>
    </p:spTree>
    <p:extLst>
      <p:ext uri="{BB962C8B-B14F-4D97-AF65-F5344CB8AC3E}">
        <p14:creationId xmlns:p14="http://schemas.microsoft.com/office/powerpoint/2010/main" val="4196894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a:extLst>
              <a:ext uri="{FF2B5EF4-FFF2-40B4-BE49-F238E27FC236}">
                <a16:creationId xmlns:a16="http://schemas.microsoft.com/office/drawing/2014/main" id="{C6F7970E-B922-41A2-92FF-4D966BCDC7D1}"/>
              </a:ext>
            </a:extLst>
          </p:cNvPr>
          <p:cNvSpPr>
            <a:spLocks noGrp="1" noChangeArrowheads="1"/>
          </p:cNvSpPr>
          <p:nvPr>
            <p:ph type="title"/>
          </p:nvPr>
        </p:nvSpPr>
        <p:spPr/>
        <p:txBody>
          <a:bodyPr/>
          <a:lstStyle/>
          <a:p>
            <a:r>
              <a:rPr lang="en-US" altLang="en-US"/>
              <a:t>Indian National Congress</a:t>
            </a:r>
          </a:p>
        </p:txBody>
      </p:sp>
      <p:sp>
        <p:nvSpPr>
          <p:cNvPr id="135170" name="Content Placeholder 2">
            <a:extLst>
              <a:ext uri="{FF2B5EF4-FFF2-40B4-BE49-F238E27FC236}">
                <a16:creationId xmlns:a16="http://schemas.microsoft.com/office/drawing/2014/main" id="{9B4414CD-5CC2-4B37-81F4-0B147F73835E}"/>
              </a:ext>
            </a:extLst>
          </p:cNvPr>
          <p:cNvSpPr>
            <a:spLocks noGrp="1" noChangeArrowheads="1"/>
          </p:cNvSpPr>
          <p:nvPr>
            <p:ph idx="1"/>
          </p:nvPr>
        </p:nvSpPr>
        <p:spPr/>
        <p:txBody>
          <a:bodyPr/>
          <a:lstStyle/>
          <a:p>
            <a:r>
              <a:rPr lang="en-US" altLang="en-US"/>
              <a:t>Had problems due to religious differences between Muslims and Hindus members</a:t>
            </a:r>
          </a:p>
          <a:p>
            <a:r>
              <a:rPr lang="en-US" altLang="en-US"/>
              <a:t>INC sought independence for all Indians regardless of class or religions</a:t>
            </a:r>
          </a:p>
          <a:p>
            <a:r>
              <a:rPr lang="en-US" altLang="en-US"/>
              <a:t>But its leaders were Hindus and not Muslims</a:t>
            </a:r>
          </a:p>
          <a:p>
            <a:r>
              <a:rPr lang="en-US" altLang="en-US"/>
              <a:t>INC reflected more Hindu concerns</a:t>
            </a:r>
          </a:p>
        </p:txBody>
      </p:sp>
    </p:spTree>
    <p:extLst>
      <p:ext uri="{BB962C8B-B14F-4D97-AF65-F5344CB8AC3E}">
        <p14:creationId xmlns:p14="http://schemas.microsoft.com/office/powerpoint/2010/main" val="3544571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a:extLst>
              <a:ext uri="{FF2B5EF4-FFF2-40B4-BE49-F238E27FC236}">
                <a16:creationId xmlns:a16="http://schemas.microsoft.com/office/drawing/2014/main" id="{284A3CF6-8E7A-42C3-AAF8-6C8BAD2BD4ED}"/>
              </a:ext>
            </a:extLst>
          </p:cNvPr>
          <p:cNvSpPr>
            <a:spLocks noGrp="1" noChangeArrowheads="1"/>
          </p:cNvSpPr>
          <p:nvPr>
            <p:ph type="title" sz="quarter"/>
          </p:nvPr>
        </p:nvSpPr>
        <p:spPr>
          <a:xfrm>
            <a:off x="457200" y="0"/>
            <a:ext cx="8229600" cy="887413"/>
          </a:xfrm>
        </p:spPr>
        <p:txBody>
          <a:bodyPr/>
          <a:lstStyle/>
          <a:p>
            <a:pPr marL="838200" indent="-838200" eaLnBrk="1" hangingPunct="1"/>
            <a:r>
              <a:rPr lang="en-US" altLang="en-US" u="sng"/>
              <a:t>Indian National Congress 1885</a:t>
            </a:r>
          </a:p>
        </p:txBody>
      </p:sp>
      <p:sp>
        <p:nvSpPr>
          <p:cNvPr id="136194" name="Rectangle 4">
            <a:extLst>
              <a:ext uri="{FF2B5EF4-FFF2-40B4-BE49-F238E27FC236}">
                <a16:creationId xmlns:a16="http://schemas.microsoft.com/office/drawing/2014/main" id="{6B176658-C42B-4992-89BE-1E5F9CB7B3EC}"/>
              </a:ext>
            </a:extLst>
          </p:cNvPr>
          <p:cNvSpPr>
            <a:spLocks noGrp="1" noChangeArrowheads="1"/>
          </p:cNvSpPr>
          <p:nvPr>
            <p:ph sz="quarter" idx="1"/>
          </p:nvPr>
        </p:nvSpPr>
        <p:spPr>
          <a:xfrm>
            <a:off x="0" y="990600"/>
            <a:ext cx="4495800" cy="2798763"/>
          </a:xfrm>
        </p:spPr>
        <p:txBody>
          <a:bodyPr/>
          <a:lstStyle/>
          <a:p>
            <a:pPr marL="457200" indent="-457200" eaLnBrk="1" hangingPunct="1"/>
            <a:r>
              <a:rPr lang="en-US" altLang="en-US" sz="2400"/>
              <a:t>Made up of </a:t>
            </a:r>
            <a:r>
              <a:rPr lang="en-US" altLang="en-US" sz="2400" u="sng"/>
              <a:t>Hindus</a:t>
            </a:r>
            <a:r>
              <a:rPr lang="en-US" altLang="en-US" sz="2400"/>
              <a:t>; called for self-government</a:t>
            </a:r>
          </a:p>
        </p:txBody>
      </p:sp>
      <p:sp>
        <p:nvSpPr>
          <p:cNvPr id="136195" name="Rectangle 5">
            <a:extLst>
              <a:ext uri="{FF2B5EF4-FFF2-40B4-BE49-F238E27FC236}">
                <a16:creationId xmlns:a16="http://schemas.microsoft.com/office/drawing/2014/main" id="{8AB7F8EA-03A5-4502-B7EA-FB4372C71CBE}"/>
              </a:ext>
            </a:extLst>
          </p:cNvPr>
          <p:cNvSpPr>
            <a:spLocks noGrp="1" noChangeArrowheads="1"/>
          </p:cNvSpPr>
          <p:nvPr>
            <p:ph sz="quarter" idx="2"/>
          </p:nvPr>
        </p:nvSpPr>
        <p:spPr>
          <a:xfrm>
            <a:off x="4648200" y="1066800"/>
            <a:ext cx="4495800" cy="2722563"/>
          </a:xfrm>
        </p:spPr>
        <p:txBody>
          <a:bodyPr/>
          <a:lstStyle/>
          <a:p>
            <a:pPr marL="457200" indent="-457200" eaLnBrk="1" hangingPunct="1"/>
            <a:r>
              <a:rPr lang="en-US" altLang="en-US" sz="2200"/>
              <a:t>upset that Britain segregated Bengal (Indian city) into Muslim section and Hindu section in 1905</a:t>
            </a:r>
          </a:p>
        </p:txBody>
      </p:sp>
      <p:sp>
        <p:nvSpPr>
          <p:cNvPr id="136196" name="Rectangle 6">
            <a:extLst>
              <a:ext uri="{FF2B5EF4-FFF2-40B4-BE49-F238E27FC236}">
                <a16:creationId xmlns:a16="http://schemas.microsoft.com/office/drawing/2014/main" id="{CFE01EE0-8939-43E2-89F0-E668DFA54F0F}"/>
              </a:ext>
            </a:extLst>
          </p:cNvPr>
          <p:cNvSpPr>
            <a:spLocks noGrp="1" noChangeArrowheads="1"/>
          </p:cNvSpPr>
          <p:nvPr>
            <p:ph sz="quarter" idx="3"/>
          </p:nvPr>
        </p:nvSpPr>
        <p:spPr>
          <a:xfrm>
            <a:off x="0" y="3941763"/>
            <a:ext cx="4495800" cy="2916237"/>
          </a:xfrm>
        </p:spPr>
        <p:txBody>
          <a:bodyPr/>
          <a:lstStyle/>
          <a:p>
            <a:pPr marL="457200" indent="-457200" eaLnBrk="1" hangingPunct="1"/>
            <a:r>
              <a:rPr lang="en-US" altLang="en-US" sz="2400"/>
              <a:t>INC led acts of violence against British in Bengal </a:t>
            </a:r>
          </a:p>
        </p:txBody>
      </p:sp>
      <p:sp>
        <p:nvSpPr>
          <p:cNvPr id="136197" name="Rectangle 7">
            <a:extLst>
              <a:ext uri="{FF2B5EF4-FFF2-40B4-BE49-F238E27FC236}">
                <a16:creationId xmlns:a16="http://schemas.microsoft.com/office/drawing/2014/main" id="{818182EC-574E-4417-9611-88FFEE764ABE}"/>
              </a:ext>
            </a:extLst>
          </p:cNvPr>
          <p:cNvSpPr>
            <a:spLocks noGrp="1" noChangeArrowheads="1"/>
          </p:cNvSpPr>
          <p:nvPr>
            <p:ph sz="quarter" idx="4"/>
          </p:nvPr>
        </p:nvSpPr>
        <p:spPr>
          <a:xfrm>
            <a:off x="4648200" y="3941763"/>
            <a:ext cx="4495800" cy="2916237"/>
          </a:xfrm>
        </p:spPr>
        <p:txBody>
          <a:bodyPr/>
          <a:lstStyle/>
          <a:p>
            <a:pPr marL="457200" indent="-457200" eaLnBrk="1" hangingPunct="1"/>
            <a:r>
              <a:rPr lang="en-US" altLang="en-US" sz="2400"/>
              <a:t>1911 Britain changed the order of segregation </a:t>
            </a:r>
          </a:p>
        </p:txBody>
      </p:sp>
      <p:pic>
        <p:nvPicPr>
          <p:cNvPr id="136198" name="Picture 8" descr="INCFlag">
            <a:extLst>
              <a:ext uri="{FF2B5EF4-FFF2-40B4-BE49-F238E27FC236}">
                <a16:creationId xmlns:a16="http://schemas.microsoft.com/office/drawing/2014/main" id="{11BC9D59-1CA3-4C81-BEFB-64913F52D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624138"/>
            <a:ext cx="2667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9" descr="INC">
            <a:extLst>
              <a:ext uri="{FF2B5EF4-FFF2-40B4-BE49-F238E27FC236}">
                <a16:creationId xmlns:a16="http://schemas.microsoft.com/office/drawing/2014/main" id="{8056DE07-5CFB-4267-A678-68877B97B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2093913"/>
            <a:ext cx="2768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0" name="Picture 10" descr="INCProtest">
            <a:extLst>
              <a:ext uri="{FF2B5EF4-FFF2-40B4-BE49-F238E27FC236}">
                <a16:creationId xmlns:a16="http://schemas.microsoft.com/office/drawing/2014/main" id="{8A06BA89-EA6E-4C56-BD82-8421A47779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7244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01" name="Picture 11" descr="fence_pic3">
            <a:extLst>
              <a:ext uri="{FF2B5EF4-FFF2-40B4-BE49-F238E27FC236}">
                <a16:creationId xmlns:a16="http://schemas.microsoft.com/office/drawing/2014/main" id="{BC792CFE-8AEC-478C-907E-905957B91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724400"/>
            <a:ext cx="20097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162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F5227AE8-A286-48F5-AD4A-8AA4A51086BC}"/>
              </a:ext>
            </a:extLst>
          </p:cNvPr>
          <p:cNvSpPr>
            <a:spLocks noGrp="1"/>
          </p:cNvSpPr>
          <p:nvPr>
            <p:ph type="title"/>
          </p:nvPr>
        </p:nvSpPr>
        <p:spPr/>
        <p:txBody>
          <a:bodyPr/>
          <a:lstStyle/>
          <a:p>
            <a:pPr eaLnBrk="1" hangingPunct="1"/>
            <a:r>
              <a:rPr lang="en-US" altLang="en-US"/>
              <a:t>Causes of Indian Nationalism:</a:t>
            </a:r>
          </a:p>
        </p:txBody>
      </p:sp>
      <p:sp>
        <p:nvSpPr>
          <p:cNvPr id="101378" name="Rectangle 3">
            <a:extLst>
              <a:ext uri="{FF2B5EF4-FFF2-40B4-BE49-F238E27FC236}">
                <a16:creationId xmlns:a16="http://schemas.microsoft.com/office/drawing/2014/main" id="{2585B471-5E4E-4CB4-91E8-33A5C494E261}"/>
              </a:ext>
            </a:extLst>
          </p:cNvPr>
          <p:cNvSpPr>
            <a:spLocks noGrp="1"/>
          </p:cNvSpPr>
          <p:nvPr>
            <p:ph type="body" idx="1"/>
          </p:nvPr>
        </p:nvSpPr>
        <p:spPr/>
        <p:txBody>
          <a:bodyPr/>
          <a:lstStyle/>
          <a:p>
            <a:pPr marL="571500" indent="-571500" eaLnBrk="1" hangingPunct="1">
              <a:buFont typeface="Wingdings" panose="05000000000000000000" pitchFamily="2" charset="2"/>
              <a:buAutoNum type="arabicPeriod"/>
            </a:pPr>
            <a:r>
              <a:rPr lang="en-US" altLang="en-US"/>
              <a:t>Discontent with British rule</a:t>
            </a:r>
          </a:p>
          <a:p>
            <a:pPr marL="571500" indent="-571500" eaLnBrk="1" hangingPunct="1">
              <a:buFont typeface="Wingdings" panose="05000000000000000000" pitchFamily="2" charset="2"/>
              <a:buAutoNum type="arabicPeriod"/>
            </a:pPr>
            <a:r>
              <a:rPr lang="en-US" altLang="en-US"/>
              <a:t>India unified</a:t>
            </a:r>
          </a:p>
          <a:p>
            <a:pPr marL="571500" indent="-571500" eaLnBrk="1" hangingPunct="1">
              <a:buFont typeface="Wingdings" panose="05000000000000000000" pitchFamily="2" charset="2"/>
              <a:buAutoNum type="arabicPeriod"/>
            </a:pPr>
            <a:r>
              <a:rPr lang="en-US" altLang="en-US"/>
              <a:t>Leadership</a:t>
            </a:r>
          </a:p>
          <a:p>
            <a:pPr marL="571500" indent="-571500" eaLnBrk="1" hangingPunct="1">
              <a:buFont typeface="Wingdings" panose="05000000000000000000" pitchFamily="2" charset="2"/>
              <a:buAutoNum type="arabicPeriod"/>
            </a:pPr>
            <a:r>
              <a:rPr lang="en-US" altLang="en-US"/>
              <a:t>Common language</a:t>
            </a:r>
          </a:p>
          <a:p>
            <a:pPr marL="571500" indent="-571500" eaLnBrk="1" hangingPunct="1">
              <a:buFont typeface="Wingdings" panose="05000000000000000000" pitchFamily="2" charset="2"/>
              <a:buAutoNum type="arabicPeriod"/>
            </a:pPr>
            <a:r>
              <a:rPr lang="en-US" altLang="en-US"/>
              <a:t>New print culture</a:t>
            </a:r>
          </a:p>
          <a:p>
            <a:pPr marL="571500" indent="-571500" eaLnBrk="1" hangingPunct="1">
              <a:buFont typeface="Wingdings" panose="05000000000000000000" pitchFamily="2" charset="2"/>
              <a:buAutoNum type="arabicPeriod"/>
            </a:pPr>
            <a:r>
              <a:rPr lang="en-US" altLang="en-US"/>
              <a:t>Nationalist orgs.</a:t>
            </a:r>
          </a:p>
        </p:txBody>
      </p:sp>
    </p:spTree>
    <p:extLst>
      <p:ext uri="{BB962C8B-B14F-4D97-AF65-F5344CB8AC3E}">
        <p14:creationId xmlns:p14="http://schemas.microsoft.com/office/powerpoint/2010/main" val="1680319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EC256FF-1875-C149-B536-C9C13D8E5F15}"/>
              </a:ext>
            </a:extLst>
          </p:cNvPr>
          <p:cNvSpPr>
            <a:spLocks noGrp="1" noChangeArrowheads="1"/>
          </p:cNvSpPr>
          <p:nvPr>
            <p:ph type="title"/>
          </p:nvPr>
        </p:nvSpPr>
        <p:spPr>
          <a:xfrm>
            <a:off x="1295400" y="228600"/>
            <a:ext cx="77724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defRPr/>
            </a:pPr>
            <a:r>
              <a:rPr lang="en-US" sz="2400" b="1" dirty="0">
                <a:solidFill>
                  <a:srgbClr val="CC3300"/>
                </a:solidFill>
                <a:effectLst>
                  <a:outerShdw blurRad="38100" dist="38100" dir="2700000" algn="tl">
                    <a:srgbClr val="000000"/>
                  </a:outerShdw>
                </a:effectLst>
                <a:latin typeface="Samarkan"/>
              </a:rPr>
              <a:t>T</a:t>
            </a:r>
            <a:r>
              <a:rPr lang="en-US" sz="2400" b="1">
                <a:solidFill>
                  <a:srgbClr val="CC3300"/>
                </a:solidFill>
                <a:effectLst>
                  <a:outerShdw blurRad="38100" dist="38100" dir="2700000" algn="tl">
                    <a:srgbClr val="000000"/>
                  </a:outerShdw>
                </a:effectLst>
                <a:latin typeface="Samarkan"/>
              </a:rPr>
              <a:t>he </a:t>
            </a:r>
            <a:r>
              <a:rPr lang="en-US" sz="2400" b="1" dirty="0">
                <a:solidFill>
                  <a:srgbClr val="CC3300"/>
                </a:solidFill>
                <a:effectLst>
                  <a:outerShdw blurRad="38100" dist="38100" dir="2700000" algn="tl">
                    <a:srgbClr val="000000"/>
                  </a:outerShdw>
                </a:effectLst>
                <a:latin typeface="Samarkan"/>
              </a:rPr>
              <a:t>Indian National Congress</a:t>
            </a:r>
          </a:p>
        </p:txBody>
      </p:sp>
      <p:sp>
        <p:nvSpPr>
          <p:cNvPr id="34822" name="Text Box 6">
            <a:extLst>
              <a:ext uri="{FF2B5EF4-FFF2-40B4-BE49-F238E27FC236}">
                <a16:creationId xmlns:a16="http://schemas.microsoft.com/office/drawing/2014/main" id="{8B143D2D-9933-CA45-A74B-FFE36548C9DB}"/>
              </a:ext>
            </a:extLst>
          </p:cNvPr>
          <p:cNvSpPr txBox="1">
            <a:spLocks noChangeArrowheads="1"/>
          </p:cNvSpPr>
          <p:nvPr/>
        </p:nvSpPr>
        <p:spPr bwMode="auto">
          <a:xfrm>
            <a:off x="1600200" y="1143000"/>
            <a:ext cx="73152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3300"/>
                  </a:outerShdw>
                </a:effectLst>
              </a14:hiddenEffects>
            </a:ext>
          </a:extLst>
        </p:spPr>
        <p:txBody>
          <a:bodyPr>
            <a:spAutoFit/>
          </a:bodyPr>
          <a:lstStyle/>
          <a:p>
            <a:pPr eaLnBrk="1" hangingPunct="1">
              <a:spcBef>
                <a:spcPct val="50000"/>
              </a:spcBef>
              <a:buClr>
                <a:srgbClr val="996600"/>
              </a:buClr>
              <a:buFont typeface="Wingdings" pitchFamily="2" charset="2"/>
              <a:buChar char="§"/>
              <a:defRPr/>
            </a:pPr>
            <a:r>
              <a:rPr lang="en-US" sz="2800" b="1" dirty="0">
                <a:solidFill>
                  <a:srgbClr val="000066"/>
                </a:solidFill>
                <a:effectLst>
                  <a:outerShdw blurRad="38100" dist="38100" dir="2700000" algn="tl">
                    <a:srgbClr val="000000"/>
                  </a:outerShdw>
                </a:effectLst>
                <a:latin typeface="Comic Sans MS" pitchFamily="66" charset="0"/>
              </a:rPr>
              <a:t> 1885 </a:t>
            </a:r>
            <a: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t> The Indian National Congress</a:t>
            </a:r>
            <a:b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br>
            <a: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t>            was founded in Bombay.</a:t>
            </a:r>
          </a:p>
          <a:p>
            <a:pPr eaLnBrk="1" hangingPunct="1">
              <a:spcBef>
                <a:spcPct val="50000"/>
              </a:spcBef>
              <a:buClr>
                <a:srgbClr val="996600"/>
              </a:buClr>
              <a:buFont typeface="Wingdings" pitchFamily="2" charset="2"/>
              <a:buChar char="§"/>
              <a:defRPr/>
            </a:pPr>
            <a: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t> </a:t>
            </a:r>
            <a:r>
              <a:rPr lang="en-US" sz="2800" b="1" i="1" dirty="0" err="1">
                <a:solidFill>
                  <a:srgbClr val="F02712"/>
                </a:solidFill>
                <a:effectLst>
                  <a:outerShdw blurRad="38100" dist="38100" dir="2700000" algn="tl">
                    <a:srgbClr val="000000"/>
                  </a:outerShdw>
                </a:effectLst>
                <a:latin typeface="Comic Sans MS" pitchFamily="66" charset="0"/>
                <a:sym typeface="Wingdings" pitchFamily="2" charset="2"/>
              </a:rPr>
              <a:t>swaraj</a:t>
            </a:r>
            <a: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t>  “independence.”</a:t>
            </a:r>
            <a:b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br>
            <a: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t>      </a:t>
            </a:r>
            <a:r>
              <a:rPr lang="en-US" sz="2800" b="1" dirty="0">
                <a:solidFill>
                  <a:srgbClr val="333399"/>
                </a:solidFill>
                <a:effectLst>
                  <a:outerShdw blurRad="38100" dist="38100" dir="2700000" algn="tl">
                    <a:srgbClr val="000000"/>
                  </a:outerShdw>
                </a:effectLst>
                <a:latin typeface="Comic Sans MS" pitchFamily="66" charset="0"/>
                <a:sym typeface="Wingdings" pitchFamily="2" charset="2"/>
              </a:rPr>
              <a:t>*</a:t>
            </a:r>
            <a:r>
              <a:rPr lang="en-US" sz="2800" b="1" dirty="0">
                <a:solidFill>
                  <a:srgbClr val="000066"/>
                </a:solidFill>
                <a:effectLst>
                  <a:outerShdw blurRad="38100" dist="38100" dir="2700000" algn="tl">
                    <a:srgbClr val="000000"/>
                  </a:outerShdw>
                </a:effectLst>
                <a:latin typeface="Comic Sans MS" pitchFamily="66" charset="0"/>
                <a:sym typeface="Wingdings" pitchFamily="2" charset="2"/>
              </a:rPr>
              <a:t> the goal of the movement.</a:t>
            </a:r>
            <a:endParaRPr lang="en-US" sz="2800" b="1" dirty="0">
              <a:solidFill>
                <a:srgbClr val="000066"/>
              </a:solidFill>
              <a:effectLst>
                <a:outerShdw blurRad="38100" dist="38100" dir="2700000" algn="tl">
                  <a:srgbClr val="000000"/>
                </a:outerShdw>
              </a:effectLst>
              <a:latin typeface="Comic Sans MS" pitchFamily="66" charset="0"/>
            </a:endParaRPr>
          </a:p>
        </p:txBody>
      </p:sp>
      <p:pic>
        <p:nvPicPr>
          <p:cNvPr id="138243" name="Picture 8">
            <a:extLst>
              <a:ext uri="{FF2B5EF4-FFF2-40B4-BE49-F238E27FC236}">
                <a16:creationId xmlns:a16="http://schemas.microsoft.com/office/drawing/2014/main" id="{F35B8FBA-85D3-4723-8E3B-FA59D6B4D09F}"/>
              </a:ext>
            </a:extLst>
          </p:cNvPr>
          <p:cNvPicPr>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l="2644" t="4482" r="3471" b="5882"/>
          <a:stretch>
            <a:fillRect/>
          </a:stretch>
        </p:blipFill>
        <p:spPr>
          <a:xfrm>
            <a:off x="2514600" y="3765550"/>
            <a:ext cx="5486400" cy="3092450"/>
          </a:xfrm>
          <a:noFill/>
          <a:ln>
            <a:solidFill>
              <a:srgbClr val="000066"/>
            </a:solidFill>
            <a:miter lim="800000"/>
            <a:headEnd/>
            <a:tailEnd/>
          </a:ln>
        </p:spPr>
      </p:pic>
    </p:spTree>
    <p:extLst>
      <p:ext uri="{BB962C8B-B14F-4D97-AF65-F5344CB8AC3E}">
        <p14:creationId xmlns:p14="http://schemas.microsoft.com/office/powerpoint/2010/main" val="3822893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E3A14667-C9EB-4B0F-88FD-3EE580B48069}"/>
              </a:ext>
            </a:extLst>
          </p:cNvPr>
          <p:cNvSpPr>
            <a:spLocks noGrp="1" noChangeArrowheads="1"/>
          </p:cNvSpPr>
          <p:nvPr>
            <p:ph type="title" idx="4294967295"/>
          </p:nvPr>
        </p:nvSpPr>
        <p:spPr>
          <a:xfrm>
            <a:off x="5638800" y="1219200"/>
            <a:ext cx="3276600" cy="1295400"/>
          </a:xfrm>
          <a:solidFill>
            <a:schemeClr val="accent1"/>
          </a:solidFill>
          <a:ln>
            <a:solidFill>
              <a:schemeClr val="tx1"/>
            </a:solidFill>
            <a:miter lim="800000"/>
            <a:headEnd/>
            <a:tailEnd/>
          </a:ln>
        </p:spPr>
        <p:txBody>
          <a:bodyPr/>
          <a:lstStyle/>
          <a:p>
            <a:r>
              <a:rPr lang="en-US" altLang="en-US" sz="2800" b="1">
                <a:solidFill>
                  <a:schemeClr val="accent2"/>
                </a:solidFill>
              </a:rPr>
              <a:t>Indian National Congress</a:t>
            </a:r>
          </a:p>
        </p:txBody>
      </p:sp>
      <p:sp>
        <p:nvSpPr>
          <p:cNvPr id="139266" name="Rectangle 3">
            <a:extLst>
              <a:ext uri="{FF2B5EF4-FFF2-40B4-BE49-F238E27FC236}">
                <a16:creationId xmlns:a16="http://schemas.microsoft.com/office/drawing/2014/main" id="{8ECBCF32-6EAD-41E8-816B-9593FD64DB4A}"/>
              </a:ext>
            </a:extLst>
          </p:cNvPr>
          <p:cNvSpPr>
            <a:spLocks noGrp="1" noChangeArrowheads="1"/>
          </p:cNvSpPr>
          <p:nvPr>
            <p:ph type="body" idx="4294967295"/>
          </p:nvPr>
        </p:nvSpPr>
        <p:spPr>
          <a:xfrm>
            <a:off x="533400" y="3733800"/>
            <a:ext cx="8458200" cy="2971800"/>
          </a:xfrm>
        </p:spPr>
        <p:txBody>
          <a:bodyPr/>
          <a:lstStyle/>
          <a:p>
            <a:r>
              <a:rPr lang="en-US" altLang="en-US">
                <a:solidFill>
                  <a:schemeClr val="accent2"/>
                </a:solidFill>
              </a:rPr>
              <a:t>Goals: Democracy, Local Self-Rule, Prevent mass peasant uprising (like China) by keeping power centered on middle class leaders.</a:t>
            </a:r>
          </a:p>
        </p:txBody>
      </p:sp>
      <p:pic>
        <p:nvPicPr>
          <p:cNvPr id="139267" name="Picture 6" descr="748462241_a28daab7ff_b">
            <a:extLst>
              <a:ext uri="{FF2B5EF4-FFF2-40B4-BE49-F238E27FC236}">
                <a16:creationId xmlns:a16="http://schemas.microsoft.com/office/drawing/2014/main" id="{F7168004-1CC6-47CB-B722-C26599BB1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96863"/>
            <a:ext cx="5114925" cy="336073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378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a:extLst>
              <a:ext uri="{FF2B5EF4-FFF2-40B4-BE49-F238E27FC236}">
                <a16:creationId xmlns:a16="http://schemas.microsoft.com/office/drawing/2014/main" id="{03020B29-6F5C-4AA3-8271-9AAD8CB52581}"/>
              </a:ext>
            </a:extLst>
          </p:cNvPr>
          <p:cNvSpPr>
            <a:spLocks noGrp="1" noChangeArrowheads="1"/>
          </p:cNvSpPr>
          <p:nvPr>
            <p:ph type="title"/>
          </p:nvPr>
        </p:nvSpPr>
        <p:spPr>
          <a:xfrm>
            <a:off x="685800" y="152400"/>
            <a:ext cx="7772400" cy="1143000"/>
          </a:xfrm>
        </p:spPr>
        <p:txBody>
          <a:bodyPr/>
          <a:lstStyle/>
          <a:p>
            <a:r>
              <a:rPr lang="en-US" altLang="en-US"/>
              <a:t>Mohandas Gandhi</a:t>
            </a:r>
          </a:p>
        </p:txBody>
      </p:sp>
      <p:sp>
        <p:nvSpPr>
          <p:cNvPr id="142338" name="Rectangle 3">
            <a:extLst>
              <a:ext uri="{FF2B5EF4-FFF2-40B4-BE49-F238E27FC236}">
                <a16:creationId xmlns:a16="http://schemas.microsoft.com/office/drawing/2014/main" id="{4C72390B-1B51-4820-9068-37B463CA04CE}"/>
              </a:ext>
            </a:extLst>
          </p:cNvPr>
          <p:cNvSpPr>
            <a:spLocks noGrp="1" noChangeArrowheads="1"/>
          </p:cNvSpPr>
          <p:nvPr>
            <p:ph type="body" sz="half" idx="1"/>
          </p:nvPr>
        </p:nvSpPr>
        <p:spPr>
          <a:xfrm>
            <a:off x="304800" y="1295400"/>
            <a:ext cx="4419600" cy="4800600"/>
          </a:xfrm>
        </p:spPr>
        <p:txBody>
          <a:bodyPr/>
          <a:lstStyle/>
          <a:p>
            <a:pPr>
              <a:lnSpc>
                <a:spcPct val="90000"/>
              </a:lnSpc>
            </a:pPr>
            <a:r>
              <a:rPr lang="en-US" altLang="en-US" sz="2800"/>
              <a:t>Studied law in England, practiced in South Africa</a:t>
            </a:r>
          </a:p>
          <a:p>
            <a:pPr>
              <a:lnSpc>
                <a:spcPct val="90000"/>
              </a:lnSpc>
            </a:pPr>
            <a:r>
              <a:rPr lang="en-US" altLang="en-US" sz="2800"/>
              <a:t>Joined the INC before WWI</a:t>
            </a:r>
          </a:p>
          <a:p>
            <a:pPr>
              <a:lnSpc>
                <a:spcPct val="90000"/>
              </a:lnSpc>
            </a:pPr>
            <a:r>
              <a:rPr lang="en-US" altLang="en-US" sz="2800"/>
              <a:t>Became leader of the INC because he was better able to relate to the problems of the common people</a:t>
            </a:r>
          </a:p>
          <a:p>
            <a:pPr>
              <a:lnSpc>
                <a:spcPct val="90000"/>
              </a:lnSpc>
            </a:pPr>
            <a:r>
              <a:rPr lang="en-US" altLang="en-US" sz="2800"/>
              <a:t>Believed in the idea of non-violent resistance (Satyagraha)</a:t>
            </a:r>
          </a:p>
        </p:txBody>
      </p:sp>
      <p:pic>
        <p:nvPicPr>
          <p:cNvPr id="142339" name="Picture 5" descr="gandhi-collage">
            <a:extLst>
              <a:ext uri="{FF2B5EF4-FFF2-40B4-BE49-F238E27FC236}">
                <a16:creationId xmlns:a16="http://schemas.microsoft.com/office/drawing/2014/main" id="{55EE47E7-AF22-4487-9302-6C27A1A36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954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0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a:extLst>
              <a:ext uri="{FF2B5EF4-FFF2-40B4-BE49-F238E27FC236}">
                <a16:creationId xmlns:a16="http://schemas.microsoft.com/office/drawing/2014/main" id="{B0462984-8687-478B-85A4-A9728F134F7A}"/>
              </a:ext>
            </a:extLst>
          </p:cNvPr>
          <p:cNvSpPr>
            <a:spLocks noGrp="1" noChangeArrowheads="1"/>
          </p:cNvSpPr>
          <p:nvPr>
            <p:ph type="title"/>
          </p:nvPr>
        </p:nvSpPr>
        <p:spPr/>
        <p:txBody>
          <a:bodyPr/>
          <a:lstStyle/>
          <a:p>
            <a:r>
              <a:rPr lang="en-US" altLang="en-US"/>
              <a:t>Nehru</a:t>
            </a:r>
          </a:p>
        </p:txBody>
      </p:sp>
      <p:sp>
        <p:nvSpPr>
          <p:cNvPr id="143362" name="Content Placeholder 2">
            <a:extLst>
              <a:ext uri="{FF2B5EF4-FFF2-40B4-BE49-F238E27FC236}">
                <a16:creationId xmlns:a16="http://schemas.microsoft.com/office/drawing/2014/main" id="{44CBF0E7-0A74-4C80-A5F9-8446A802A729}"/>
              </a:ext>
            </a:extLst>
          </p:cNvPr>
          <p:cNvSpPr>
            <a:spLocks noGrp="1" noChangeArrowheads="1"/>
          </p:cNvSpPr>
          <p:nvPr>
            <p:ph sz="half" idx="1"/>
          </p:nvPr>
        </p:nvSpPr>
        <p:spPr/>
        <p:txBody>
          <a:bodyPr/>
          <a:lstStyle/>
          <a:p>
            <a:r>
              <a:rPr lang="en-US" altLang="en-US"/>
              <a:t>Joined the INC in 1930s</a:t>
            </a:r>
          </a:p>
          <a:p>
            <a:r>
              <a:rPr lang="en-US" altLang="en-US"/>
              <a:t>New kind of Indian politician---upper class and intellectual</a:t>
            </a:r>
          </a:p>
          <a:p>
            <a:r>
              <a:rPr lang="en-US" altLang="en-US"/>
              <a:t>Differed from Gandhi who was more religious and traditional, while Nehru was secular, Western, and modern</a:t>
            </a:r>
          </a:p>
        </p:txBody>
      </p:sp>
      <p:sp>
        <p:nvSpPr>
          <p:cNvPr id="143363" name="Content Placeholder 1">
            <a:extLst>
              <a:ext uri="{FF2B5EF4-FFF2-40B4-BE49-F238E27FC236}">
                <a16:creationId xmlns:a16="http://schemas.microsoft.com/office/drawing/2014/main" id="{B934EE99-479F-4396-A442-41802274AC8A}"/>
              </a:ext>
            </a:extLst>
          </p:cNvPr>
          <p:cNvSpPr>
            <a:spLocks noGrp="1" noChangeArrowheads="1"/>
          </p:cNvSpPr>
          <p:nvPr>
            <p:ph sz="half" idx="2"/>
          </p:nvPr>
        </p:nvSpPr>
        <p:spPr/>
        <p:txBody>
          <a:bodyPr/>
          <a:lstStyle/>
          <a:p>
            <a:endParaRPr lang="en-US" altLang="en-US"/>
          </a:p>
        </p:txBody>
      </p:sp>
      <p:pic>
        <p:nvPicPr>
          <p:cNvPr id="143364" name="Picture 4">
            <a:extLst>
              <a:ext uri="{FF2B5EF4-FFF2-40B4-BE49-F238E27FC236}">
                <a16:creationId xmlns:a16="http://schemas.microsoft.com/office/drawing/2014/main" id="{5549DEB0-D549-49FB-851F-34D0041E0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14475"/>
            <a:ext cx="382905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82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C8C8905D-4411-4DC0-A50F-3EE605F5639D}"/>
              </a:ext>
            </a:extLst>
          </p:cNvPr>
          <p:cNvSpPr>
            <a:spLocks noGrp="1" noChangeArrowheads="1"/>
          </p:cNvSpPr>
          <p:nvPr>
            <p:ph type="title"/>
          </p:nvPr>
        </p:nvSpPr>
        <p:spPr/>
        <p:txBody>
          <a:bodyPr/>
          <a:lstStyle/>
          <a:p>
            <a:r>
              <a:rPr lang="en-US" altLang="en-US"/>
              <a:t>Nehru</a:t>
            </a:r>
          </a:p>
        </p:txBody>
      </p:sp>
      <p:sp>
        <p:nvSpPr>
          <p:cNvPr id="8195" name="Rectangle 3">
            <a:extLst>
              <a:ext uri="{FF2B5EF4-FFF2-40B4-BE49-F238E27FC236}">
                <a16:creationId xmlns:a16="http://schemas.microsoft.com/office/drawing/2014/main" id="{7BD1C02B-1448-D046-B499-354551B908E2}"/>
              </a:ext>
            </a:extLst>
          </p:cNvPr>
          <p:cNvSpPr>
            <a:spLocks noGrp="1" noChangeArrowheads="1"/>
          </p:cNvSpPr>
          <p:nvPr>
            <p:ph type="body" idx="1"/>
          </p:nvPr>
        </p:nvSpPr>
        <p:spPr/>
        <p:txBody>
          <a:bodyPr/>
          <a:lstStyle/>
          <a:p>
            <a:pPr marL="0" indent="0">
              <a:lnSpc>
                <a:spcPct val="90000"/>
              </a:lnSpc>
              <a:buFontTx/>
              <a:buNone/>
              <a:defRPr/>
            </a:pPr>
            <a:r>
              <a:rPr lang="en-US" sz="2800" b="1" i="1" dirty="0"/>
              <a:t>Jawaharlal Nehru. </a:t>
            </a:r>
            <a:r>
              <a:rPr lang="en-US" sz="2800" dirty="0"/>
              <a:t>Also a high-caste Hindu educated in Britain, </a:t>
            </a:r>
          </a:p>
          <a:p>
            <a:pPr>
              <a:lnSpc>
                <a:spcPct val="90000"/>
              </a:lnSpc>
              <a:defRPr/>
            </a:pPr>
            <a:r>
              <a:rPr lang="en-US" sz="2800" dirty="0"/>
              <a:t>- Nehru was a </a:t>
            </a:r>
            <a:r>
              <a:rPr lang="en-US" sz="2800" u="sng" dirty="0"/>
              <a:t>practical</a:t>
            </a:r>
            <a:r>
              <a:rPr lang="en-US" sz="2800" dirty="0"/>
              <a:t> political leader with </a:t>
            </a:r>
            <a:r>
              <a:rPr lang="en-US" sz="2800" u="sng" dirty="0"/>
              <a:t>socialist</a:t>
            </a:r>
            <a:r>
              <a:rPr lang="en-US" sz="2800" dirty="0"/>
              <a:t> leanings. </a:t>
            </a:r>
          </a:p>
          <a:p>
            <a:pPr>
              <a:lnSpc>
                <a:spcPct val="90000"/>
              </a:lnSpc>
              <a:defRPr/>
            </a:pPr>
            <a:r>
              <a:rPr lang="en-US" sz="2800" dirty="0"/>
              <a:t>-  He accepted Gandhi's ideas of </a:t>
            </a:r>
            <a:r>
              <a:rPr lang="en-US" sz="2800" u="sng" dirty="0"/>
              <a:t>passive resistance and aiding untouchables</a:t>
            </a:r>
            <a:r>
              <a:rPr lang="en-US" sz="2800" dirty="0"/>
              <a:t>, but he rejected Gandhi's proposal for hand production. </a:t>
            </a:r>
          </a:p>
          <a:p>
            <a:pPr>
              <a:lnSpc>
                <a:spcPct val="90000"/>
              </a:lnSpc>
              <a:defRPr/>
            </a:pPr>
            <a:r>
              <a:rPr lang="en-US" sz="2800" dirty="0"/>
              <a:t>-  Instead, Nehru urged </a:t>
            </a:r>
            <a:r>
              <a:rPr lang="en-US" sz="2800" u="sng" dirty="0"/>
              <a:t>industrialization</a:t>
            </a:r>
            <a:r>
              <a:rPr lang="en-US" sz="2800" dirty="0"/>
              <a:t> to develop India's economy and raise living standards.</a:t>
            </a:r>
          </a:p>
        </p:txBody>
      </p:sp>
    </p:spTree>
    <p:extLst>
      <p:ext uri="{BB962C8B-B14F-4D97-AF65-F5344CB8AC3E}">
        <p14:creationId xmlns:p14="http://schemas.microsoft.com/office/powerpoint/2010/main" val="846367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3">
            <a:extLst>
              <a:ext uri="{FF2B5EF4-FFF2-40B4-BE49-F238E27FC236}">
                <a16:creationId xmlns:a16="http://schemas.microsoft.com/office/drawing/2014/main" id="{7F85F2D1-621B-4D08-8E9C-5D98A4AB38F3}"/>
              </a:ext>
            </a:extLst>
          </p:cNvPr>
          <p:cNvSpPr>
            <a:spLocks noGrp="1" noChangeArrowheads="1"/>
          </p:cNvSpPr>
          <p:nvPr>
            <p:ph type="ctrTitle"/>
          </p:nvPr>
        </p:nvSpPr>
        <p:spPr/>
        <p:txBody>
          <a:bodyPr/>
          <a:lstStyle/>
          <a:p>
            <a:r>
              <a:rPr lang="en-US" altLang="en-US"/>
              <a:t>Muslim League</a:t>
            </a:r>
          </a:p>
        </p:txBody>
      </p:sp>
      <p:sp>
        <p:nvSpPr>
          <p:cNvPr id="145410" name="Subtitle 4">
            <a:extLst>
              <a:ext uri="{FF2B5EF4-FFF2-40B4-BE49-F238E27FC236}">
                <a16:creationId xmlns:a16="http://schemas.microsoft.com/office/drawing/2014/main" id="{C302A6BB-28A9-41DF-8A93-F3DCF35426C2}"/>
              </a:ext>
            </a:extLst>
          </p:cNvPr>
          <p:cNvSpPr>
            <a:spLocks noGrp="1" noChangeArrowheads="1"/>
          </p:cNvSpPr>
          <p:nvPr>
            <p:ph type="subTitle" idx="1"/>
          </p:nvPr>
        </p:nvSpPr>
        <p:spPr/>
        <p:txBody>
          <a:bodyPr/>
          <a:lstStyle/>
          <a:p>
            <a:endParaRPr lang="en-US" altLang="en-US"/>
          </a:p>
        </p:txBody>
      </p:sp>
    </p:spTree>
    <p:extLst>
      <p:ext uri="{BB962C8B-B14F-4D97-AF65-F5344CB8AC3E}">
        <p14:creationId xmlns:p14="http://schemas.microsoft.com/office/powerpoint/2010/main" val="2049867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E065A43E-30FF-0146-A1AA-D06DD16B50A5}"/>
              </a:ext>
            </a:extLst>
          </p:cNvPr>
          <p:cNvSpPr>
            <a:spLocks noGrp="1" noChangeArrowheads="1"/>
          </p:cNvSpPr>
          <p:nvPr>
            <p:ph type="title"/>
          </p:nvPr>
        </p:nvSpPr>
        <p:spPr>
          <a:xfrm>
            <a:off x="1295400" y="228600"/>
            <a:ext cx="7772400"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pPr eaLnBrk="1" hangingPunct="1">
              <a:defRPr/>
            </a:pPr>
            <a:r>
              <a:rPr lang="en-US" sz="5000" b="1" dirty="0">
                <a:solidFill>
                  <a:srgbClr val="CC3300"/>
                </a:solidFill>
                <a:effectLst>
                  <a:outerShdw blurRad="38100" dist="38100" dir="2700000" algn="tl">
                    <a:srgbClr val="000000"/>
                  </a:outerShdw>
                </a:effectLst>
                <a:latin typeface="Samarkan"/>
              </a:rPr>
              <a:t>The Muslim League</a:t>
            </a:r>
          </a:p>
        </p:txBody>
      </p:sp>
      <p:sp>
        <p:nvSpPr>
          <p:cNvPr id="97283" name="Text Box 3">
            <a:extLst>
              <a:ext uri="{FF2B5EF4-FFF2-40B4-BE49-F238E27FC236}">
                <a16:creationId xmlns:a16="http://schemas.microsoft.com/office/drawing/2014/main" id="{EA1A9A54-B2E0-A44C-A28F-EB0E6FCFD6E7}"/>
              </a:ext>
            </a:extLst>
          </p:cNvPr>
          <p:cNvSpPr txBox="1">
            <a:spLocks noChangeArrowheads="1"/>
          </p:cNvSpPr>
          <p:nvPr/>
        </p:nvSpPr>
        <p:spPr bwMode="auto">
          <a:xfrm>
            <a:off x="1600200" y="1371600"/>
            <a:ext cx="7086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C3300"/>
                  </a:outerShdw>
                </a:effectLst>
              </a14:hiddenEffects>
            </a:ext>
          </a:extLst>
        </p:spPr>
        <p:txBody>
          <a:bodyPr>
            <a:spAutoFit/>
          </a:bodyPr>
          <a:lstStyle/>
          <a:p>
            <a:pPr eaLnBrk="1" hangingPunct="1">
              <a:spcBef>
                <a:spcPct val="50000"/>
              </a:spcBef>
              <a:buClr>
                <a:srgbClr val="996600"/>
              </a:buClr>
              <a:buFont typeface="Wingdings" pitchFamily="2" charset="2"/>
              <a:buChar char="§"/>
              <a:defRPr/>
            </a:pPr>
            <a:r>
              <a:rPr lang="en-US" sz="2800" b="1">
                <a:solidFill>
                  <a:srgbClr val="000066"/>
                </a:solidFill>
                <a:effectLst>
                  <a:outerShdw blurRad="38100" dist="38100" dir="2700000" algn="tl">
                    <a:srgbClr val="000000"/>
                  </a:outerShdw>
                </a:effectLst>
                <a:latin typeface="Comic Sans MS" pitchFamily="66" charset="0"/>
              </a:rPr>
              <a:t> 1905 </a:t>
            </a:r>
            <a:r>
              <a:rPr lang="en-US" sz="2800" b="1">
                <a:solidFill>
                  <a:srgbClr val="000066"/>
                </a:solidFill>
                <a:effectLst>
                  <a:outerShdw blurRad="38100" dist="38100" dir="2700000" algn="tl">
                    <a:srgbClr val="000000"/>
                  </a:outerShdw>
                </a:effectLst>
                <a:latin typeface="Comic Sans MS" pitchFamily="66" charset="0"/>
                <a:sym typeface="Wingdings" pitchFamily="2" charset="2"/>
              </a:rPr>
              <a:t> partition of Bengal based on</a:t>
            </a:r>
            <a:br>
              <a:rPr lang="en-US" sz="2800" b="1">
                <a:solidFill>
                  <a:srgbClr val="000066"/>
                </a:solidFill>
                <a:effectLst>
                  <a:outerShdw blurRad="38100" dist="38100" dir="2700000" algn="tl">
                    <a:srgbClr val="000000"/>
                  </a:outerShdw>
                </a:effectLst>
                <a:latin typeface="Comic Sans MS" pitchFamily="66" charset="0"/>
                <a:sym typeface="Wingdings" pitchFamily="2" charset="2"/>
              </a:rPr>
            </a:br>
            <a:r>
              <a:rPr lang="en-US" sz="2800" b="1">
                <a:solidFill>
                  <a:srgbClr val="000066"/>
                </a:solidFill>
                <a:effectLst>
                  <a:outerShdw blurRad="38100" dist="38100" dir="2700000" algn="tl">
                    <a:srgbClr val="000000"/>
                  </a:outerShdw>
                </a:effectLst>
                <a:latin typeface="Comic Sans MS" pitchFamily="66" charset="0"/>
                <a:sym typeface="Wingdings" pitchFamily="2" charset="2"/>
              </a:rPr>
              <a:t>            religions and languages.</a:t>
            </a:r>
          </a:p>
          <a:p>
            <a:pPr eaLnBrk="1" hangingPunct="1">
              <a:spcBef>
                <a:spcPct val="50000"/>
              </a:spcBef>
              <a:buClr>
                <a:srgbClr val="996600"/>
              </a:buClr>
              <a:buFont typeface="Wingdings" pitchFamily="2" charset="2"/>
              <a:buChar char="§"/>
              <a:defRPr/>
            </a:pPr>
            <a:r>
              <a:rPr lang="en-US" sz="2800" b="1">
                <a:solidFill>
                  <a:srgbClr val="000066"/>
                </a:solidFill>
                <a:effectLst>
                  <a:outerShdw blurRad="38100" dist="38100" dir="2700000" algn="tl">
                    <a:srgbClr val="000000"/>
                  </a:outerShdw>
                </a:effectLst>
                <a:latin typeface="Comic Sans MS" pitchFamily="66" charset="0"/>
                <a:sym typeface="Wingdings" pitchFamily="2" charset="2"/>
              </a:rPr>
              <a:t> 1906  creation of the Muslim </a:t>
            </a:r>
            <a:br>
              <a:rPr lang="en-US" sz="2800" b="1">
                <a:solidFill>
                  <a:srgbClr val="000066"/>
                </a:solidFill>
                <a:effectLst>
                  <a:outerShdw blurRad="38100" dist="38100" dir="2700000" algn="tl">
                    <a:srgbClr val="000000"/>
                  </a:outerShdw>
                </a:effectLst>
                <a:latin typeface="Comic Sans MS" pitchFamily="66" charset="0"/>
                <a:sym typeface="Wingdings" pitchFamily="2" charset="2"/>
              </a:rPr>
            </a:br>
            <a:r>
              <a:rPr lang="en-US" sz="2800" b="1">
                <a:solidFill>
                  <a:srgbClr val="000066"/>
                </a:solidFill>
                <a:effectLst>
                  <a:outerShdw blurRad="38100" dist="38100" dir="2700000" algn="tl">
                    <a:srgbClr val="000000"/>
                  </a:outerShdw>
                </a:effectLst>
                <a:latin typeface="Comic Sans MS" pitchFamily="66" charset="0"/>
                <a:sym typeface="Wingdings" pitchFamily="2" charset="2"/>
              </a:rPr>
              <a:t>            League.</a:t>
            </a:r>
            <a:endParaRPr lang="en-US" sz="2800" b="1">
              <a:solidFill>
                <a:srgbClr val="000066"/>
              </a:solidFill>
              <a:effectLst>
                <a:outerShdw blurRad="38100" dist="38100" dir="2700000" algn="tl">
                  <a:srgbClr val="000000"/>
                </a:outerShdw>
              </a:effectLst>
              <a:latin typeface="Comic Sans MS" pitchFamily="66" charset="0"/>
            </a:endParaRPr>
          </a:p>
        </p:txBody>
      </p:sp>
      <p:pic>
        <p:nvPicPr>
          <p:cNvPr id="146435" name="Picture 4" descr="Muslim League">
            <a:extLst>
              <a:ext uri="{FF2B5EF4-FFF2-40B4-BE49-F238E27FC236}">
                <a16:creationId xmlns:a16="http://schemas.microsoft.com/office/drawing/2014/main" id="{CB77E6A4-B0EF-4A27-AB7B-74DC0E4136ED}"/>
              </a:ext>
            </a:extLst>
          </p:cNvPr>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a:stretch>
            <a:fillRect/>
          </a:stretch>
        </p:blipFill>
        <p:spPr>
          <a:xfrm>
            <a:off x="3048000" y="3657600"/>
            <a:ext cx="4267200" cy="2749550"/>
          </a:xfrm>
          <a:noFill/>
          <a:ln>
            <a:solidFill>
              <a:srgbClr val="000066"/>
            </a:solidFill>
            <a:miter lim="800000"/>
            <a:headEnd/>
            <a:tailEnd/>
          </a:ln>
        </p:spPr>
      </p:pic>
    </p:spTree>
    <p:extLst>
      <p:ext uri="{BB962C8B-B14F-4D97-AF65-F5344CB8AC3E}">
        <p14:creationId xmlns:p14="http://schemas.microsoft.com/office/powerpoint/2010/main" val="3772564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a:extLst>
              <a:ext uri="{FF2B5EF4-FFF2-40B4-BE49-F238E27FC236}">
                <a16:creationId xmlns:a16="http://schemas.microsoft.com/office/drawing/2014/main" id="{BCA24AB6-AD6A-4CBD-BC7A-C25F9FCD9CDD}"/>
              </a:ext>
            </a:extLst>
          </p:cNvPr>
          <p:cNvSpPr>
            <a:spLocks noGrp="1" noChangeArrowheads="1"/>
          </p:cNvSpPr>
          <p:nvPr>
            <p:ph type="title"/>
          </p:nvPr>
        </p:nvSpPr>
        <p:spPr>
          <a:xfrm>
            <a:off x="457200" y="274638"/>
            <a:ext cx="8229600" cy="487362"/>
          </a:xfrm>
        </p:spPr>
        <p:txBody>
          <a:bodyPr>
            <a:normAutofit fontScale="90000"/>
          </a:bodyPr>
          <a:lstStyle/>
          <a:p>
            <a:r>
              <a:rPr lang="en-US" altLang="en-US"/>
              <a:t>Muslim League</a:t>
            </a:r>
          </a:p>
        </p:txBody>
      </p:sp>
      <p:sp>
        <p:nvSpPr>
          <p:cNvPr id="147458" name="Content Placeholder 2">
            <a:extLst>
              <a:ext uri="{FF2B5EF4-FFF2-40B4-BE49-F238E27FC236}">
                <a16:creationId xmlns:a16="http://schemas.microsoft.com/office/drawing/2014/main" id="{F7F76511-1B42-4E99-B614-40A297CD3431}"/>
              </a:ext>
            </a:extLst>
          </p:cNvPr>
          <p:cNvSpPr>
            <a:spLocks noGrp="1" noChangeArrowheads="1"/>
          </p:cNvSpPr>
          <p:nvPr>
            <p:ph idx="1"/>
          </p:nvPr>
        </p:nvSpPr>
        <p:spPr>
          <a:xfrm>
            <a:off x="152400" y="990600"/>
            <a:ext cx="8991600" cy="5135563"/>
          </a:xfrm>
        </p:spPr>
        <p:txBody>
          <a:bodyPr/>
          <a:lstStyle/>
          <a:p>
            <a:r>
              <a:rPr lang="en-US" altLang="en-US"/>
              <a:t>Strongest support came from Muslims who were frightened of Hindu domination</a:t>
            </a:r>
          </a:p>
          <a:p>
            <a:r>
              <a:rPr lang="en-US" altLang="en-US"/>
              <a:t>But many Muslims were also members of the Indian National Congress too</a:t>
            </a:r>
          </a:p>
          <a:p>
            <a:r>
              <a:rPr lang="en-US" altLang="en-US"/>
              <a:t>Initially the Muslim League focused on protesting Muslim rights and promoting understanding between the different religious groups</a:t>
            </a:r>
          </a:p>
          <a:p>
            <a:r>
              <a:rPr lang="en-US" altLang="en-US"/>
              <a:t>There was no notion of creating a separate state for Muslims until the 1920s when the religious differences developed</a:t>
            </a:r>
          </a:p>
        </p:txBody>
      </p:sp>
    </p:spTree>
    <p:extLst>
      <p:ext uri="{BB962C8B-B14F-4D97-AF65-F5344CB8AC3E}">
        <p14:creationId xmlns:p14="http://schemas.microsoft.com/office/powerpoint/2010/main" val="3357042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A3C5C354-49CA-4890-97AD-4DCC99867A25}"/>
              </a:ext>
            </a:extLst>
          </p:cNvPr>
          <p:cNvSpPr>
            <a:spLocks noGrp="1" noChangeArrowheads="1"/>
          </p:cNvSpPr>
          <p:nvPr>
            <p:ph type="title" sz="quarter"/>
          </p:nvPr>
        </p:nvSpPr>
        <p:spPr>
          <a:xfrm>
            <a:off x="533400" y="0"/>
            <a:ext cx="8229600" cy="887413"/>
          </a:xfrm>
        </p:spPr>
        <p:txBody>
          <a:bodyPr/>
          <a:lstStyle/>
          <a:p>
            <a:pPr marL="838200" indent="-838200" eaLnBrk="1" hangingPunct="1"/>
            <a:r>
              <a:rPr lang="en-US" altLang="en-US" u="sng"/>
              <a:t>Muslim League 1906</a:t>
            </a:r>
          </a:p>
        </p:txBody>
      </p:sp>
      <p:sp>
        <p:nvSpPr>
          <p:cNvPr id="148482" name="Rectangle 4">
            <a:extLst>
              <a:ext uri="{FF2B5EF4-FFF2-40B4-BE49-F238E27FC236}">
                <a16:creationId xmlns:a16="http://schemas.microsoft.com/office/drawing/2014/main" id="{2937869D-B68F-4FE0-81C1-C0DFFBF7A12D}"/>
              </a:ext>
            </a:extLst>
          </p:cNvPr>
          <p:cNvSpPr>
            <a:spLocks noGrp="1" noChangeArrowheads="1"/>
          </p:cNvSpPr>
          <p:nvPr>
            <p:ph sz="quarter" idx="1"/>
          </p:nvPr>
        </p:nvSpPr>
        <p:spPr>
          <a:xfrm>
            <a:off x="0" y="914400"/>
            <a:ext cx="4495800" cy="2874963"/>
          </a:xfrm>
        </p:spPr>
        <p:txBody>
          <a:bodyPr/>
          <a:lstStyle/>
          <a:p>
            <a:pPr eaLnBrk="1" hangingPunct="1"/>
            <a:r>
              <a:rPr lang="en-US" altLang="en-US" sz="2400"/>
              <a:t>Made up of Muslims</a:t>
            </a:r>
          </a:p>
        </p:txBody>
      </p:sp>
      <p:sp>
        <p:nvSpPr>
          <p:cNvPr id="148483" name="Rectangle 5">
            <a:extLst>
              <a:ext uri="{FF2B5EF4-FFF2-40B4-BE49-F238E27FC236}">
                <a16:creationId xmlns:a16="http://schemas.microsoft.com/office/drawing/2014/main" id="{3B19FEA8-9DDD-4161-AE8C-F2A2805882C1}"/>
              </a:ext>
            </a:extLst>
          </p:cNvPr>
          <p:cNvSpPr>
            <a:spLocks noGrp="1" noChangeArrowheads="1"/>
          </p:cNvSpPr>
          <p:nvPr>
            <p:ph sz="quarter" idx="2"/>
          </p:nvPr>
        </p:nvSpPr>
        <p:spPr>
          <a:xfrm>
            <a:off x="4648200" y="990600"/>
            <a:ext cx="4495800" cy="2798763"/>
          </a:xfrm>
        </p:spPr>
        <p:txBody>
          <a:bodyPr/>
          <a:lstStyle/>
          <a:p>
            <a:pPr marL="457200" indent="-457200" eaLnBrk="1" hangingPunct="1"/>
            <a:r>
              <a:rPr lang="en-US" altLang="en-US" sz="2400"/>
              <a:t>also called for self-government</a:t>
            </a:r>
          </a:p>
        </p:txBody>
      </p:sp>
      <p:sp>
        <p:nvSpPr>
          <p:cNvPr id="148484" name="Rectangle 6">
            <a:extLst>
              <a:ext uri="{FF2B5EF4-FFF2-40B4-BE49-F238E27FC236}">
                <a16:creationId xmlns:a16="http://schemas.microsoft.com/office/drawing/2014/main" id="{BFFDCD3C-7390-4352-A2D7-4694AF40692B}"/>
              </a:ext>
            </a:extLst>
          </p:cNvPr>
          <p:cNvSpPr>
            <a:spLocks noGrp="1" noChangeArrowheads="1"/>
          </p:cNvSpPr>
          <p:nvPr>
            <p:ph sz="quarter" idx="3"/>
          </p:nvPr>
        </p:nvSpPr>
        <p:spPr>
          <a:xfrm>
            <a:off x="0" y="3962400"/>
            <a:ext cx="4495800" cy="2895600"/>
          </a:xfrm>
        </p:spPr>
        <p:txBody>
          <a:bodyPr/>
          <a:lstStyle/>
          <a:p>
            <a:pPr marL="457200" indent="-457200" eaLnBrk="1" hangingPunct="1"/>
            <a:r>
              <a:rPr lang="en-US" altLang="en-US" sz="2400"/>
              <a:t>also upset about segregation of Bengal in1905</a:t>
            </a:r>
          </a:p>
        </p:txBody>
      </p:sp>
      <p:sp>
        <p:nvSpPr>
          <p:cNvPr id="148485" name="Rectangle 7">
            <a:extLst>
              <a:ext uri="{FF2B5EF4-FFF2-40B4-BE49-F238E27FC236}">
                <a16:creationId xmlns:a16="http://schemas.microsoft.com/office/drawing/2014/main" id="{39F26304-3C6B-416C-ADD0-922F17E7282A}"/>
              </a:ext>
            </a:extLst>
          </p:cNvPr>
          <p:cNvSpPr>
            <a:spLocks noGrp="1" noChangeArrowheads="1"/>
          </p:cNvSpPr>
          <p:nvPr>
            <p:ph sz="quarter" idx="4"/>
          </p:nvPr>
        </p:nvSpPr>
        <p:spPr>
          <a:xfrm>
            <a:off x="4648200" y="3941763"/>
            <a:ext cx="4495800" cy="2916237"/>
          </a:xfrm>
        </p:spPr>
        <p:txBody>
          <a:bodyPr/>
          <a:lstStyle/>
          <a:p>
            <a:pPr marL="457200" indent="-457200" eaLnBrk="1" hangingPunct="1"/>
            <a:r>
              <a:rPr lang="en-US" altLang="en-US" sz="2200"/>
              <a:t>also participated in acts of violence against British in India</a:t>
            </a:r>
          </a:p>
        </p:txBody>
      </p:sp>
      <p:pic>
        <p:nvPicPr>
          <p:cNvPr id="148486" name="Picture 8" descr="muslimleague">
            <a:extLst>
              <a:ext uri="{FF2B5EF4-FFF2-40B4-BE49-F238E27FC236}">
                <a16:creationId xmlns:a16="http://schemas.microsoft.com/office/drawing/2014/main" id="{01BF5CBC-D2F0-4F1E-AA5E-B8B9E8C44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4038"/>
            <a:ext cx="327660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7" name="Picture 9" descr="muslimleagueflag">
            <a:extLst>
              <a:ext uri="{FF2B5EF4-FFF2-40B4-BE49-F238E27FC236}">
                <a16:creationId xmlns:a16="http://schemas.microsoft.com/office/drawing/2014/main" id="{67ABB7AE-2543-4483-AA0B-82B359E1D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286000"/>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Picture 10" descr="bangla3">
            <a:extLst>
              <a:ext uri="{FF2B5EF4-FFF2-40B4-BE49-F238E27FC236}">
                <a16:creationId xmlns:a16="http://schemas.microsoft.com/office/drawing/2014/main" id="{31178B1C-0781-43ED-8862-BBEC0EB7B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800600"/>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9" name="Picture 11" descr="muslim">
            <a:extLst>
              <a:ext uri="{FF2B5EF4-FFF2-40B4-BE49-F238E27FC236}">
                <a16:creationId xmlns:a16="http://schemas.microsoft.com/office/drawing/2014/main" id="{B750123C-AB9E-4B9B-9C43-8A53B9090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724400"/>
            <a:ext cx="3619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7929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a:extLst>
              <a:ext uri="{FF2B5EF4-FFF2-40B4-BE49-F238E27FC236}">
                <a16:creationId xmlns:a16="http://schemas.microsoft.com/office/drawing/2014/main" id="{A6B4FC2D-12B4-4185-8C48-53AF760E250B}"/>
              </a:ext>
            </a:extLst>
          </p:cNvPr>
          <p:cNvSpPr>
            <a:spLocks noGrp="1" noChangeArrowheads="1"/>
          </p:cNvSpPr>
          <p:nvPr>
            <p:ph type="title" idx="4294967295"/>
          </p:nvPr>
        </p:nvSpPr>
        <p:spPr>
          <a:xfrm>
            <a:off x="1600200" y="152400"/>
            <a:ext cx="6629400" cy="609600"/>
          </a:xfrm>
          <a:solidFill>
            <a:schemeClr val="accent1"/>
          </a:solidFill>
          <a:ln>
            <a:solidFill>
              <a:schemeClr val="tx1"/>
            </a:solidFill>
            <a:miter lim="800000"/>
            <a:headEnd/>
            <a:tailEnd/>
          </a:ln>
        </p:spPr>
        <p:txBody>
          <a:bodyPr/>
          <a:lstStyle/>
          <a:p>
            <a:r>
              <a:rPr lang="en-US" altLang="en-US" sz="3200" b="1">
                <a:solidFill>
                  <a:schemeClr val="accent2"/>
                </a:solidFill>
              </a:rPr>
              <a:t>The Muslim League Forms</a:t>
            </a:r>
          </a:p>
        </p:txBody>
      </p:sp>
      <p:sp>
        <p:nvSpPr>
          <p:cNvPr id="150530" name="Rectangle 3">
            <a:extLst>
              <a:ext uri="{FF2B5EF4-FFF2-40B4-BE49-F238E27FC236}">
                <a16:creationId xmlns:a16="http://schemas.microsoft.com/office/drawing/2014/main" id="{8A1D028B-5A03-49AC-B854-76D743CBAB86}"/>
              </a:ext>
            </a:extLst>
          </p:cNvPr>
          <p:cNvSpPr>
            <a:spLocks noGrp="1" noChangeArrowheads="1"/>
          </p:cNvSpPr>
          <p:nvPr>
            <p:ph type="body" idx="4294967295"/>
          </p:nvPr>
        </p:nvSpPr>
        <p:spPr>
          <a:xfrm>
            <a:off x="5257800" y="914400"/>
            <a:ext cx="3886200" cy="4572000"/>
          </a:xfrm>
        </p:spPr>
        <p:txBody>
          <a:bodyPr/>
          <a:lstStyle/>
          <a:p>
            <a:pPr>
              <a:lnSpc>
                <a:spcPct val="80000"/>
              </a:lnSpc>
              <a:buFontTx/>
              <a:buNone/>
            </a:pPr>
            <a:r>
              <a:rPr lang="en-US" altLang="en-US" sz="2400">
                <a:solidFill>
                  <a:schemeClr val="accent2"/>
                </a:solidFill>
              </a:rPr>
              <a:t>Goals: </a:t>
            </a:r>
          </a:p>
          <a:p>
            <a:pPr>
              <a:lnSpc>
                <a:spcPct val="80000"/>
              </a:lnSpc>
            </a:pPr>
            <a:r>
              <a:rPr lang="en-US" altLang="en-US" sz="2400">
                <a:solidFill>
                  <a:schemeClr val="accent2"/>
                </a:solidFill>
              </a:rPr>
              <a:t>Protect the interests, liberties and rights of Muslims</a:t>
            </a:r>
          </a:p>
          <a:p>
            <a:pPr>
              <a:lnSpc>
                <a:spcPct val="80000"/>
              </a:lnSpc>
            </a:pPr>
            <a:r>
              <a:rPr lang="en-US" altLang="en-US" sz="2400">
                <a:solidFill>
                  <a:schemeClr val="accent2"/>
                </a:solidFill>
              </a:rPr>
              <a:t>Promote an understanding between the Muslim community and other Indians - discourage violence. </a:t>
            </a:r>
          </a:p>
          <a:p>
            <a:pPr>
              <a:lnSpc>
                <a:spcPct val="80000"/>
              </a:lnSpc>
            </a:pPr>
            <a:r>
              <a:rPr lang="en-US" altLang="en-US" sz="2400">
                <a:solidFill>
                  <a:schemeClr val="accent2"/>
                </a:solidFill>
              </a:rPr>
              <a:t>Educating the Muslim and Indian community at large on the actions of the government </a:t>
            </a:r>
          </a:p>
        </p:txBody>
      </p:sp>
      <p:pic>
        <p:nvPicPr>
          <p:cNvPr id="150531" name="Picture 6" descr="lucknow-packt-1916">
            <a:extLst>
              <a:ext uri="{FF2B5EF4-FFF2-40B4-BE49-F238E27FC236}">
                <a16:creationId xmlns:a16="http://schemas.microsoft.com/office/drawing/2014/main" id="{D5590A20-DAD4-4CA0-9F5D-D7DC16090A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4953000" cy="38115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978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CE59E9D5-79C0-4A16-93F5-EFB40A54E6DA}"/>
              </a:ext>
            </a:extLst>
          </p:cNvPr>
          <p:cNvSpPr>
            <a:spLocks noGrp="1"/>
          </p:cNvSpPr>
          <p:nvPr>
            <p:ph type="title"/>
          </p:nvPr>
        </p:nvSpPr>
        <p:spPr/>
        <p:txBody>
          <a:bodyPr/>
          <a:lstStyle/>
          <a:p>
            <a:pPr eaLnBrk="1" hangingPunct="1"/>
            <a:r>
              <a:rPr lang="en-US" altLang="en-US"/>
              <a:t>Political Nationalism</a:t>
            </a:r>
          </a:p>
        </p:txBody>
      </p:sp>
      <p:sp>
        <p:nvSpPr>
          <p:cNvPr id="102402" name="Rectangle 3">
            <a:extLst>
              <a:ext uri="{FF2B5EF4-FFF2-40B4-BE49-F238E27FC236}">
                <a16:creationId xmlns:a16="http://schemas.microsoft.com/office/drawing/2014/main" id="{10E3FD26-A1BE-448F-B691-638C025E7595}"/>
              </a:ext>
            </a:extLst>
          </p:cNvPr>
          <p:cNvSpPr>
            <a:spLocks noGrp="1"/>
          </p:cNvSpPr>
          <p:nvPr>
            <p:ph type="body" idx="1"/>
          </p:nvPr>
        </p:nvSpPr>
        <p:spPr/>
        <p:txBody>
          <a:bodyPr/>
          <a:lstStyle/>
          <a:p>
            <a:pPr eaLnBrk="1" hangingPunct="1"/>
            <a:r>
              <a:rPr lang="en-US" altLang="en-US"/>
              <a:t>Desire for </a:t>
            </a:r>
            <a:r>
              <a:rPr lang="en-US" altLang="en-US">
                <a:sym typeface="Wingdings" panose="05000000000000000000" pitchFamily="2" charset="2"/>
              </a:rPr>
              <a:t></a:t>
            </a:r>
            <a:r>
              <a:rPr lang="en-US" altLang="en-US"/>
              <a:t> political freedoms:</a:t>
            </a:r>
          </a:p>
          <a:p>
            <a:pPr lvl="1" eaLnBrk="1" hangingPunct="1"/>
            <a:r>
              <a:rPr lang="en-US" altLang="en-US"/>
              <a:t>suffrage</a:t>
            </a:r>
          </a:p>
          <a:p>
            <a:pPr lvl="1" eaLnBrk="1" hangingPunct="1"/>
            <a:r>
              <a:rPr lang="en-US" altLang="en-US">
                <a:sym typeface="Wingdings" panose="05000000000000000000" pitchFamily="2" charset="2"/>
              </a:rPr>
              <a:t></a:t>
            </a:r>
            <a:r>
              <a:rPr lang="en-US" altLang="en-US"/>
              <a:t> Indians in government</a:t>
            </a:r>
          </a:p>
          <a:p>
            <a:pPr lvl="1" eaLnBrk="1" hangingPunct="1"/>
            <a:r>
              <a:rPr lang="en-US" altLang="en-US"/>
              <a:t>independence</a:t>
            </a:r>
          </a:p>
        </p:txBody>
      </p:sp>
    </p:spTree>
    <p:extLst>
      <p:ext uri="{BB962C8B-B14F-4D97-AF65-F5344CB8AC3E}">
        <p14:creationId xmlns:p14="http://schemas.microsoft.com/office/powerpoint/2010/main" val="3533325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a:extLst>
              <a:ext uri="{FF2B5EF4-FFF2-40B4-BE49-F238E27FC236}">
                <a16:creationId xmlns:a16="http://schemas.microsoft.com/office/drawing/2014/main" id="{FAAAB8E5-077A-4399-B7DC-0E1A6443E91B}"/>
              </a:ext>
            </a:extLst>
          </p:cNvPr>
          <p:cNvSpPr>
            <a:spLocks noGrp="1" noChangeArrowheads="1"/>
          </p:cNvSpPr>
          <p:nvPr>
            <p:ph type="title"/>
          </p:nvPr>
        </p:nvSpPr>
        <p:spPr>
          <a:xfrm>
            <a:off x="457200" y="0"/>
            <a:ext cx="8229600" cy="887413"/>
          </a:xfrm>
        </p:spPr>
        <p:txBody>
          <a:bodyPr/>
          <a:lstStyle/>
          <a:p>
            <a:pPr marL="1117600" indent="-1117600" eaLnBrk="1" hangingPunct="1"/>
            <a:r>
              <a:rPr lang="en-US" altLang="en-US"/>
              <a:t>Indian Nationalism Grows</a:t>
            </a:r>
          </a:p>
        </p:txBody>
      </p:sp>
      <p:sp>
        <p:nvSpPr>
          <p:cNvPr id="152578" name="Rectangle 3">
            <a:extLst>
              <a:ext uri="{FF2B5EF4-FFF2-40B4-BE49-F238E27FC236}">
                <a16:creationId xmlns:a16="http://schemas.microsoft.com/office/drawing/2014/main" id="{EF1D0BAB-4B3A-4FEA-A7F1-A11BED840883}"/>
              </a:ext>
            </a:extLst>
          </p:cNvPr>
          <p:cNvSpPr>
            <a:spLocks noGrp="1" noChangeArrowheads="1"/>
          </p:cNvSpPr>
          <p:nvPr>
            <p:ph type="body" idx="1"/>
          </p:nvPr>
        </p:nvSpPr>
        <p:spPr>
          <a:xfrm>
            <a:off x="0" y="838200"/>
            <a:ext cx="9144000" cy="6019800"/>
          </a:xfrm>
        </p:spPr>
        <p:txBody>
          <a:bodyPr/>
          <a:lstStyle/>
          <a:p>
            <a:pPr marL="609600" indent="-609600" eaLnBrk="1" hangingPunct="1"/>
            <a:r>
              <a:rPr lang="en-US" altLang="en-US" sz="2800" b="1" u="sng"/>
              <a:t>Indian National Congress</a:t>
            </a:r>
            <a:r>
              <a:rPr lang="en-US" altLang="en-US" sz="2800"/>
              <a:t> (Hindus)/</a:t>
            </a:r>
            <a:r>
              <a:rPr lang="en-US" altLang="en-US" sz="2800" b="1" u="sng"/>
              <a:t>Muslim League</a:t>
            </a:r>
            <a:r>
              <a:rPr lang="en-US" altLang="en-US" sz="2800"/>
              <a:t> (Muslims) Found Common Ground</a:t>
            </a:r>
          </a:p>
          <a:p>
            <a:pPr marL="609600" indent="-609600" eaLnBrk="1" hangingPunct="1"/>
            <a:endParaRPr lang="en-US" altLang="en-US" sz="2800"/>
          </a:p>
          <a:p>
            <a:pPr marL="609600" indent="-609600" eaLnBrk="1" hangingPunct="1"/>
            <a:r>
              <a:rPr lang="en-US" altLang="en-US" sz="2800"/>
              <a:t>Both worked together towards Indian Independence</a:t>
            </a:r>
          </a:p>
        </p:txBody>
      </p:sp>
      <p:pic>
        <p:nvPicPr>
          <p:cNvPr id="152579" name="Picture 4" descr="INCUnited">
            <a:extLst>
              <a:ext uri="{FF2B5EF4-FFF2-40B4-BE49-F238E27FC236}">
                <a16:creationId xmlns:a16="http://schemas.microsoft.com/office/drawing/2014/main" id="{E65E1C3C-7916-4E48-A857-F6639E9477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6" descr="IndiaUnited">
            <a:extLst>
              <a:ext uri="{FF2B5EF4-FFF2-40B4-BE49-F238E27FC236}">
                <a16:creationId xmlns:a16="http://schemas.microsoft.com/office/drawing/2014/main" id="{14E38D6F-7262-407A-A6E3-0CC444D8BF5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895600"/>
            <a:ext cx="396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3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223C1871-F6E1-4524-BE96-E17A45119EF3}"/>
              </a:ext>
            </a:extLst>
          </p:cNvPr>
          <p:cNvSpPr>
            <a:spLocks noGrp="1"/>
          </p:cNvSpPr>
          <p:nvPr>
            <p:ph type="title"/>
          </p:nvPr>
        </p:nvSpPr>
        <p:spPr/>
        <p:txBody>
          <a:bodyPr/>
          <a:lstStyle/>
          <a:p>
            <a:pPr eaLnBrk="1" hangingPunct="1"/>
            <a:r>
              <a:rPr lang="en-US" altLang="en-US"/>
              <a:t>Cultural Nationalism</a:t>
            </a:r>
          </a:p>
        </p:txBody>
      </p:sp>
      <p:sp>
        <p:nvSpPr>
          <p:cNvPr id="103426" name="Rectangle 3">
            <a:extLst>
              <a:ext uri="{FF2B5EF4-FFF2-40B4-BE49-F238E27FC236}">
                <a16:creationId xmlns:a16="http://schemas.microsoft.com/office/drawing/2014/main" id="{9980A024-1E82-46DD-A4C3-8F5EEE11B914}"/>
              </a:ext>
            </a:extLst>
          </p:cNvPr>
          <p:cNvSpPr>
            <a:spLocks noGrp="1"/>
          </p:cNvSpPr>
          <p:nvPr>
            <p:ph type="body" idx="1"/>
          </p:nvPr>
        </p:nvSpPr>
        <p:spPr/>
        <p:txBody>
          <a:bodyPr/>
          <a:lstStyle/>
          <a:p>
            <a:pPr eaLnBrk="1" hangingPunct="1"/>
            <a:r>
              <a:rPr lang="en-US" altLang="en-US"/>
              <a:t>Development of “Indian” cultural identity</a:t>
            </a:r>
          </a:p>
          <a:p>
            <a:pPr eaLnBrk="1" hangingPunct="1"/>
            <a:r>
              <a:rPr lang="en-US" altLang="en-US"/>
              <a:t>Rewrite histories</a:t>
            </a:r>
          </a:p>
          <a:p>
            <a:pPr lvl="1" eaLnBrk="1" hangingPunct="1"/>
            <a:r>
              <a:rPr lang="en-US" altLang="en-US"/>
              <a:t>Hinduism</a:t>
            </a:r>
          </a:p>
          <a:p>
            <a:pPr lvl="1" eaLnBrk="1" hangingPunct="1"/>
            <a:r>
              <a:rPr lang="en-US" altLang="en-US"/>
              <a:t>math/sciences</a:t>
            </a:r>
          </a:p>
          <a:p>
            <a:pPr lvl="1" eaLnBrk="1" hangingPunct="1"/>
            <a:r>
              <a:rPr lang="en-US" altLang="en-US"/>
              <a:t>art</a:t>
            </a:r>
          </a:p>
          <a:p>
            <a:pPr lvl="1" eaLnBrk="1" hangingPunct="1"/>
            <a:endParaRPr lang="en-US" altLang="en-US"/>
          </a:p>
        </p:txBody>
      </p:sp>
    </p:spTree>
    <p:extLst>
      <p:ext uri="{BB962C8B-B14F-4D97-AF65-F5344CB8AC3E}">
        <p14:creationId xmlns:p14="http://schemas.microsoft.com/office/powerpoint/2010/main" val="13455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094BB8B8-6406-4EBB-A153-10359106652C}"/>
              </a:ext>
            </a:extLst>
          </p:cNvPr>
          <p:cNvSpPr>
            <a:spLocks noGrp="1"/>
          </p:cNvSpPr>
          <p:nvPr>
            <p:ph type="title"/>
          </p:nvPr>
        </p:nvSpPr>
        <p:spPr/>
        <p:txBody>
          <a:bodyPr/>
          <a:lstStyle/>
          <a:p>
            <a:r>
              <a:rPr lang="en-US" altLang="en-US" sz="4000" b="1"/>
              <a:t>FACTORS ENABLING BRITAIN TO DOMINATE INDIA</a:t>
            </a:r>
            <a:endParaRPr lang="en-US" altLang="en-US" sz="4000"/>
          </a:p>
        </p:txBody>
      </p:sp>
      <p:sp>
        <p:nvSpPr>
          <p:cNvPr id="3075" name="Rectangle 3">
            <a:extLst>
              <a:ext uri="{FF2B5EF4-FFF2-40B4-BE49-F238E27FC236}">
                <a16:creationId xmlns:a16="http://schemas.microsoft.com/office/drawing/2014/main" id="{1959D99C-D51D-4659-BFEC-22124F49F597}"/>
              </a:ext>
            </a:extLst>
          </p:cNvPr>
          <p:cNvSpPr>
            <a:spLocks noGrp="1"/>
          </p:cNvSpPr>
          <p:nvPr>
            <p:ph type="body" idx="1"/>
          </p:nvPr>
        </p:nvSpPr>
        <p:spPr/>
        <p:txBody>
          <a:bodyPr>
            <a:normAutofit lnSpcReduction="10000"/>
          </a:bodyPr>
          <a:lstStyle/>
          <a:p>
            <a:pPr>
              <a:lnSpc>
                <a:spcPct val="80000"/>
              </a:lnSpc>
            </a:pPr>
            <a:r>
              <a:rPr lang="en-US" altLang="en-US" sz="2200"/>
              <a:t>By 1763 Britain had driven its chief European rival, France, from India and Britain expanded . </a:t>
            </a:r>
          </a:p>
          <a:p>
            <a:pPr>
              <a:lnSpc>
                <a:spcPct val="80000"/>
              </a:lnSpc>
            </a:pPr>
            <a:r>
              <a:rPr lang="en-US" altLang="en-US" sz="2200"/>
              <a:t>The British conquest was facilitated by India's backwardness and disunity.</a:t>
            </a:r>
          </a:p>
          <a:p>
            <a:pPr>
              <a:lnSpc>
                <a:spcPct val="80000"/>
              </a:lnSpc>
              <a:buFontTx/>
              <a:buNone/>
            </a:pPr>
            <a:r>
              <a:rPr lang="en-US" altLang="en-US" sz="2200"/>
              <a:t>1.      </a:t>
            </a:r>
            <a:r>
              <a:rPr lang="en-US" altLang="en-US" sz="2200" b="1"/>
              <a:t>Military Inferiority</a:t>
            </a:r>
            <a:r>
              <a:rPr lang="en-US" altLang="en-US" sz="2200"/>
              <a:t>. </a:t>
            </a:r>
          </a:p>
          <a:p>
            <a:pPr>
              <a:lnSpc>
                <a:spcPct val="80000"/>
              </a:lnSpc>
            </a:pPr>
            <a:r>
              <a:rPr lang="en-US" altLang="en-US" sz="2200"/>
              <a:t>The Indians could not cope with the superior British military knowledge, training, and equipment.</a:t>
            </a:r>
          </a:p>
          <a:p>
            <a:pPr>
              <a:lnSpc>
                <a:spcPct val="80000"/>
              </a:lnSpc>
              <a:buFontTx/>
              <a:buNone/>
            </a:pPr>
            <a:r>
              <a:rPr lang="en-US" altLang="en-US" sz="2200"/>
              <a:t>2.      </a:t>
            </a:r>
            <a:r>
              <a:rPr lang="en-US" altLang="en-US" sz="2200" b="1"/>
              <a:t>Many Languages</a:t>
            </a:r>
            <a:r>
              <a:rPr lang="en-US" altLang="en-US" sz="2200"/>
              <a:t>. </a:t>
            </a:r>
          </a:p>
          <a:p>
            <a:pPr lvl="1">
              <a:lnSpc>
                <a:spcPct val="80000"/>
              </a:lnSpc>
            </a:pPr>
            <a:r>
              <a:rPr lang="en-US" altLang="en-US" sz="2000"/>
              <a:t>The people of India were divided linguistically among more than a dozen main languages and over 200 dialects. </a:t>
            </a:r>
          </a:p>
          <a:p>
            <a:pPr lvl="1">
              <a:lnSpc>
                <a:spcPct val="80000"/>
              </a:lnSpc>
            </a:pPr>
            <a:r>
              <a:rPr lang="en-US" altLang="en-US" sz="2000"/>
              <a:t>Their many tongues reflected geographic and cultural separation.</a:t>
            </a:r>
          </a:p>
          <a:p>
            <a:pPr>
              <a:lnSpc>
                <a:spcPct val="80000"/>
              </a:lnSpc>
              <a:buFontTx/>
              <a:buNone/>
            </a:pPr>
            <a:r>
              <a:rPr lang="en-US" altLang="en-US" sz="2200"/>
              <a:t>3.      </a:t>
            </a:r>
            <a:r>
              <a:rPr lang="en-US" altLang="en-US" sz="2200" b="1"/>
              <a:t>Religious Divisions. </a:t>
            </a:r>
          </a:p>
          <a:p>
            <a:pPr lvl="1">
              <a:lnSpc>
                <a:spcPct val="80000"/>
              </a:lnSpc>
            </a:pPr>
            <a:r>
              <a:rPr lang="en-US" altLang="en-US" sz="2000"/>
              <a:t>Majority religion was Hindu, 20% of the nation was Muslim</a:t>
            </a:r>
          </a:p>
          <a:p>
            <a:pPr lvl="1">
              <a:lnSpc>
                <a:spcPct val="80000"/>
              </a:lnSpc>
            </a:pPr>
            <a:r>
              <a:rPr lang="en-US" altLang="en-US" sz="2000"/>
              <a:t>Hindu and Muslims constantly were fighting each other</a:t>
            </a:r>
          </a:p>
        </p:txBody>
      </p:sp>
    </p:spTree>
    <p:extLst>
      <p:ext uri="{BB962C8B-B14F-4D97-AF65-F5344CB8AC3E}">
        <p14:creationId xmlns:p14="http://schemas.microsoft.com/office/powerpoint/2010/main" val="3900545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additive="base">
                                        <p:cTn id="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anim calcmode="lin" valueType="num">
                                      <p:cBhvr additive="base">
                                        <p:cTn id="1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 calcmode="lin" valueType="num">
                                      <p:cBhvr additive="base">
                                        <p:cTn id="1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xEl>
                                              <p:pRg st="5" end="5"/>
                                            </p:txEl>
                                          </p:spTgt>
                                        </p:tgtEl>
                                        <p:attrNameLst>
                                          <p:attrName>style.visibility</p:attrName>
                                        </p:attrNameLst>
                                      </p:cBhvr>
                                      <p:to>
                                        <p:strVal val="visible"/>
                                      </p:to>
                                    </p:set>
                                    <p:anim calcmode="lin" valueType="num">
                                      <p:cBhvr additive="base">
                                        <p:cTn id="2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 calcmode="lin" valueType="num">
                                      <p:cBhvr additive="base">
                                        <p:cTn id="25"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anim calcmode="lin" valueType="num">
                                      <p:cBhvr additive="base">
                                        <p:cTn id="31"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 calcmode="lin" valueType="num">
                                      <p:cBhvr additive="base">
                                        <p:cTn id="35" dur="500" fill="hold"/>
                                        <p:tgtEl>
                                          <p:spTgt spid="307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5">
                                            <p:txEl>
                                              <p:pRg st="9" end="9"/>
                                            </p:txEl>
                                          </p:spTgt>
                                        </p:tgtEl>
                                        <p:attrNameLst>
                                          <p:attrName>style.visibility</p:attrName>
                                        </p:attrNameLst>
                                      </p:cBhvr>
                                      <p:to>
                                        <p:strVal val="visible"/>
                                      </p:to>
                                    </p:set>
                                    <p:anim calcmode="lin" valueType="num">
                                      <p:cBhvr additive="base">
                                        <p:cTn id="39" dur="500" fill="hold"/>
                                        <p:tgtEl>
                                          <p:spTgt spid="307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FE78D1CC-5D66-4F44-9C30-B69FC5D41AF8}"/>
              </a:ext>
            </a:extLst>
          </p:cNvPr>
          <p:cNvSpPr>
            <a:spLocks noGrp="1"/>
          </p:cNvSpPr>
          <p:nvPr>
            <p:ph type="title"/>
          </p:nvPr>
        </p:nvSpPr>
        <p:spPr/>
        <p:txBody>
          <a:bodyPr/>
          <a:lstStyle/>
          <a:p>
            <a:r>
              <a:rPr lang="en-US" altLang="en-US" sz="4000" b="1"/>
              <a:t>FACTORS ENABLING BRITAIN TO DOMINATE INDIA</a:t>
            </a:r>
          </a:p>
        </p:txBody>
      </p:sp>
      <p:sp>
        <p:nvSpPr>
          <p:cNvPr id="5123" name="Rectangle 3">
            <a:extLst>
              <a:ext uri="{FF2B5EF4-FFF2-40B4-BE49-F238E27FC236}">
                <a16:creationId xmlns:a16="http://schemas.microsoft.com/office/drawing/2014/main" id="{D528AC99-7888-4D14-A829-E841E8BA0DC8}"/>
              </a:ext>
            </a:extLst>
          </p:cNvPr>
          <p:cNvSpPr>
            <a:spLocks noGrp="1"/>
          </p:cNvSpPr>
          <p:nvPr>
            <p:ph type="body" idx="1"/>
          </p:nvPr>
        </p:nvSpPr>
        <p:spPr/>
        <p:txBody>
          <a:bodyPr>
            <a:normAutofit lnSpcReduction="10000"/>
          </a:bodyPr>
          <a:lstStyle/>
          <a:p>
            <a:pPr>
              <a:lnSpc>
                <a:spcPct val="80000"/>
              </a:lnSpc>
            </a:pPr>
            <a:r>
              <a:rPr lang="en-US" altLang="en-US" sz="2400"/>
              <a:t>4  </a:t>
            </a:r>
            <a:r>
              <a:rPr lang="en-US" altLang="en-US" sz="2800"/>
              <a:t> </a:t>
            </a:r>
            <a:r>
              <a:rPr lang="en-US" altLang="en-US" sz="2800" b="1"/>
              <a:t>Economic Control. </a:t>
            </a:r>
            <a:r>
              <a:rPr lang="en-US" altLang="en-US" sz="2800"/>
              <a:t>Britain profited greatly from India, called the "brightest jewel of the British Empire." </a:t>
            </a:r>
          </a:p>
          <a:p>
            <a:pPr>
              <a:lnSpc>
                <a:spcPct val="80000"/>
              </a:lnSpc>
            </a:pPr>
            <a:r>
              <a:rPr lang="en-US" altLang="en-US" sz="2800"/>
              <a:t>-   British manufacturers and workers depended upon India to purchase their textiles and machines. </a:t>
            </a:r>
          </a:p>
          <a:p>
            <a:pPr>
              <a:lnSpc>
                <a:spcPct val="80000"/>
              </a:lnSpc>
            </a:pPr>
            <a:r>
              <a:rPr lang="en-US" altLang="en-US" sz="2800"/>
              <a:t>5.  </a:t>
            </a:r>
            <a:r>
              <a:rPr lang="en-US" altLang="en-US" sz="2800" b="1"/>
              <a:t>Social Control. </a:t>
            </a:r>
            <a:r>
              <a:rPr lang="en-US" altLang="en-US" sz="2800"/>
              <a:t>The British had little respect for the native Indian culture, particularly the barbaric practices of </a:t>
            </a:r>
          </a:p>
          <a:p>
            <a:pPr lvl="1">
              <a:lnSpc>
                <a:spcPct val="80000"/>
              </a:lnSpc>
            </a:pPr>
            <a:r>
              <a:rPr lang="en-US" altLang="en-US"/>
              <a:t>slavery, </a:t>
            </a:r>
          </a:p>
          <a:p>
            <a:pPr lvl="1">
              <a:lnSpc>
                <a:spcPct val="80000"/>
              </a:lnSpc>
            </a:pPr>
            <a:r>
              <a:rPr lang="en-US" altLang="en-US" i="1"/>
              <a:t>suttee  or sati</a:t>
            </a:r>
            <a:r>
              <a:rPr lang="en-US" altLang="en-US"/>
              <a:t>(the Hindu custom of burning the widow on the funeral pyre of her deceased husband), and </a:t>
            </a:r>
          </a:p>
          <a:p>
            <a:pPr lvl="1">
              <a:lnSpc>
                <a:spcPct val="80000"/>
              </a:lnSpc>
            </a:pPr>
            <a:r>
              <a:rPr lang="en-US" altLang="en-US" i="1"/>
              <a:t>female infanticide </a:t>
            </a:r>
            <a:r>
              <a:rPr lang="en-US" altLang="en-US"/>
              <a:t>(killing unwanted baby girls). </a:t>
            </a:r>
          </a:p>
          <a:p>
            <a:pPr>
              <a:lnSpc>
                <a:spcPct val="80000"/>
              </a:lnSpc>
            </a:pPr>
            <a:endParaRPr lang="en-US" altLang="en-US" sz="2800"/>
          </a:p>
        </p:txBody>
      </p:sp>
    </p:spTree>
    <p:extLst>
      <p:ext uri="{BB962C8B-B14F-4D97-AF65-F5344CB8AC3E}">
        <p14:creationId xmlns:p14="http://schemas.microsoft.com/office/powerpoint/2010/main" val="3163856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anim calcmode="lin" valueType="num">
                                      <p:cBhvr additive="base">
                                        <p:cTn id="2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 calcmode="lin" valueType="num">
                                      <p:cBhvr additive="base">
                                        <p:cTn id="3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3">
            <a:extLst>
              <a:ext uri="{FF2B5EF4-FFF2-40B4-BE49-F238E27FC236}">
                <a16:creationId xmlns:a16="http://schemas.microsoft.com/office/drawing/2014/main" id="{837E53D2-89E1-45C4-A4C1-585408E23E97}"/>
              </a:ext>
            </a:extLst>
          </p:cNvPr>
          <p:cNvSpPr>
            <a:spLocks noGrp="1"/>
          </p:cNvSpPr>
          <p:nvPr>
            <p:ph type="ctrTitle"/>
          </p:nvPr>
        </p:nvSpPr>
        <p:spPr/>
        <p:txBody>
          <a:bodyPr/>
          <a:lstStyle/>
          <a:p>
            <a:r>
              <a:rPr lang="en-US" altLang="en-US"/>
              <a:t>Beginnings of Indian Nationalism</a:t>
            </a:r>
          </a:p>
        </p:txBody>
      </p:sp>
      <p:sp>
        <p:nvSpPr>
          <p:cNvPr id="5" name="Subtitle 4">
            <a:extLst>
              <a:ext uri="{FF2B5EF4-FFF2-40B4-BE49-F238E27FC236}">
                <a16:creationId xmlns:a16="http://schemas.microsoft.com/office/drawing/2014/main" id="{75E5C7EE-45B5-FB4A-AEB7-F6F9203398C9}"/>
              </a:ext>
            </a:extLst>
          </p:cNvPr>
          <p:cNvSpPr>
            <a:spLocks noGrp="1"/>
          </p:cNvSpPr>
          <p:nvPr>
            <p:ph type="subTitle" idx="1"/>
          </p:nvPr>
        </p:nvSpPr>
        <p:spPr/>
        <p:txBody>
          <a:bodyPr/>
          <a:lstStyle/>
          <a:p>
            <a:pPr>
              <a:defRPr/>
            </a:pPr>
            <a:r>
              <a:rPr lang="en-US" dirty="0"/>
              <a:t>Phase 1 – Cultural Nationalism</a:t>
            </a:r>
          </a:p>
        </p:txBody>
      </p:sp>
    </p:spTree>
    <p:extLst>
      <p:ext uri="{BB962C8B-B14F-4D97-AF65-F5344CB8AC3E}">
        <p14:creationId xmlns:p14="http://schemas.microsoft.com/office/powerpoint/2010/main" val="21777506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2255</TotalTime>
  <Words>2236</Words>
  <Application>Microsoft Macintosh PowerPoint</Application>
  <PresentationFormat>On-screen Show (4:3)</PresentationFormat>
  <Paragraphs>248</Paragraphs>
  <Slides>50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Arial Rounded MT Bold</vt:lpstr>
      <vt:lpstr>Calibri</vt:lpstr>
      <vt:lpstr>Calibri Light</vt:lpstr>
      <vt:lpstr>Comic Sans MS</vt:lpstr>
      <vt:lpstr>Samarkan</vt:lpstr>
      <vt:lpstr>Times</vt:lpstr>
      <vt:lpstr>Times New Roman</vt:lpstr>
      <vt:lpstr>Wingdings</vt:lpstr>
      <vt:lpstr>Office Theme</vt:lpstr>
      <vt:lpstr>Development of Indian Nationalism and Independence</vt:lpstr>
      <vt:lpstr>PowerPoint Presentation</vt:lpstr>
      <vt:lpstr>Nationalism is………………</vt:lpstr>
      <vt:lpstr>Causes of Indian Nationalism:</vt:lpstr>
      <vt:lpstr>Political Nationalism</vt:lpstr>
      <vt:lpstr>Cultural Nationalism</vt:lpstr>
      <vt:lpstr>FACTORS ENABLING BRITAIN TO DOMINATE INDIA</vt:lpstr>
      <vt:lpstr>FACTORS ENABLING BRITAIN TO DOMINATE INDIA</vt:lpstr>
      <vt:lpstr>Beginnings of Indian Nationalism</vt:lpstr>
      <vt:lpstr>PowerPoint Presentation</vt:lpstr>
      <vt:lpstr>First Indian Nationalists</vt:lpstr>
      <vt:lpstr>Beginnings of Indian Nationalism</vt:lpstr>
      <vt:lpstr> Indian Nationalism</vt:lpstr>
      <vt:lpstr>Preserving Indian Culture</vt:lpstr>
      <vt:lpstr>Acts to Preserve Indian Culture</vt:lpstr>
      <vt:lpstr>Example of Preserving Culture:  Tagore</vt:lpstr>
      <vt:lpstr>Rabindranath Tagore</vt:lpstr>
      <vt:lpstr>Tagore</vt:lpstr>
      <vt:lpstr>Rabindranath Tagore</vt:lpstr>
      <vt:lpstr>Tagore</vt:lpstr>
      <vt:lpstr>Preserving Indian Culture:  Another Example ---Nationalist Newspapers</vt:lpstr>
      <vt:lpstr>Nationalist Newspapers</vt:lpstr>
      <vt:lpstr>Print media</vt:lpstr>
      <vt:lpstr>Swadesamitran - Newspaper</vt:lpstr>
      <vt:lpstr>Ram Mohun Roy and Indian Nationalism</vt:lpstr>
      <vt:lpstr>Combined Western and Indian Ideas:</vt:lpstr>
      <vt:lpstr>PowerPoint Presentation</vt:lpstr>
      <vt:lpstr>Bal Gangadhar Tilak – 1856 – 1920 "The father of the Indian unrest." </vt:lpstr>
      <vt:lpstr>Political Career</vt:lpstr>
      <vt:lpstr>PowerPoint Presentation</vt:lpstr>
      <vt:lpstr>Nationalism Surfaces in India</vt:lpstr>
      <vt:lpstr>Raja Ram Mohan Roy</vt:lpstr>
      <vt:lpstr>Ram Mohun Roy (1772-1833)</vt:lpstr>
      <vt:lpstr>Ram Mohun Roy (1772-1833)</vt:lpstr>
      <vt:lpstr>Impact of Ram Roy:  Independence Organizations Formed</vt:lpstr>
      <vt:lpstr>Indian National Congress</vt:lpstr>
      <vt:lpstr>Indian National Congress (INC)</vt:lpstr>
      <vt:lpstr>Indian National Congress</vt:lpstr>
      <vt:lpstr>Indian National Congress 1885</vt:lpstr>
      <vt:lpstr>The Indian National Congress</vt:lpstr>
      <vt:lpstr>Indian National Congress</vt:lpstr>
      <vt:lpstr>Mohandas Gandhi</vt:lpstr>
      <vt:lpstr>Nehru</vt:lpstr>
      <vt:lpstr>Nehru</vt:lpstr>
      <vt:lpstr>Muslim League</vt:lpstr>
      <vt:lpstr>The Muslim League</vt:lpstr>
      <vt:lpstr>Muslim League</vt:lpstr>
      <vt:lpstr>Muslim League 1906</vt:lpstr>
      <vt:lpstr>The Muslim League Forms</vt:lpstr>
      <vt:lpstr>Indian Nationalism Grows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Indian Nationalism and Independence</dc:title>
  <dc:creator>Helen Morgan</dc:creator>
  <cp:lastModifiedBy>Helen Morgan</cp:lastModifiedBy>
  <cp:revision>2</cp:revision>
  <dcterms:created xsi:type="dcterms:W3CDTF">2020-05-12T13:54:53Z</dcterms:created>
  <dcterms:modified xsi:type="dcterms:W3CDTF">2020-05-14T03:56:53Z</dcterms:modified>
</cp:coreProperties>
</file>