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12" r:id="rId2"/>
    <p:sldId id="317" r:id="rId3"/>
    <p:sldId id="259" r:id="rId4"/>
    <p:sldId id="292" r:id="rId5"/>
    <p:sldId id="260" r:id="rId6"/>
    <p:sldId id="313" r:id="rId7"/>
    <p:sldId id="316" r:id="rId8"/>
    <p:sldId id="314" r:id="rId9"/>
    <p:sldId id="315"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04"/>
  </p:normalViewPr>
  <p:slideViewPr>
    <p:cSldViewPr snapToGrid="0" snapToObjects="1">
      <p:cViewPr varScale="1">
        <p:scale>
          <a:sx n="120" d="100"/>
          <a:sy n="120" d="100"/>
        </p:scale>
        <p:origin x="2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E4335-AE13-814D-B44F-E1A733E5C2D4}" type="datetimeFigureOut">
              <a:rPr lang="en-US" smtClean="0"/>
              <a:t>5/3/22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3FF72-3D19-544D-8303-876ED8A9E780}" type="slidenum">
              <a:rPr lang="en-US" smtClean="0"/>
              <a:t>‹#›</a:t>
            </a:fld>
            <a:endParaRPr lang="en-US"/>
          </a:p>
        </p:txBody>
      </p:sp>
    </p:spTree>
    <p:extLst>
      <p:ext uri="{BB962C8B-B14F-4D97-AF65-F5344CB8AC3E}">
        <p14:creationId xmlns:p14="http://schemas.microsoft.com/office/powerpoint/2010/main" val="19889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f250c99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f250c99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97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cf250c99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cf250c99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84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D3BA-D90E-C149-9E9F-CAEBF123B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72B2C3-E37F-7BD7-231A-8F009FD20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214A26-A4C0-8428-B459-A0AC57DE7155}"/>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5" name="Footer Placeholder 4">
            <a:extLst>
              <a:ext uri="{FF2B5EF4-FFF2-40B4-BE49-F238E27FC236}">
                <a16:creationId xmlns:a16="http://schemas.microsoft.com/office/drawing/2014/main" id="{1529CAAB-9A5D-0BB0-E68F-3000B0EEF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34118-8406-7C0E-B8F3-F2A23FA04979}"/>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234522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3C43-4119-B87D-3446-EDFE504024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13287C-2118-B3EE-17A3-D0F63A18B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A9C9C-CDC1-8882-5CB2-06AE01162CD3}"/>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5" name="Footer Placeholder 4">
            <a:extLst>
              <a:ext uri="{FF2B5EF4-FFF2-40B4-BE49-F238E27FC236}">
                <a16:creationId xmlns:a16="http://schemas.microsoft.com/office/drawing/2014/main" id="{EAC55FB7-19D8-ACED-5ED8-D057DBCB6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3BD64-A0DC-0008-BEA2-51F3436490B2}"/>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250017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3D82D-E86D-E317-7CC2-F52AE56135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6CED04-5363-6342-0DAB-7A74C3B81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E0D8B-1BB4-611E-258A-284EA2DCD2DE}"/>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5" name="Footer Placeholder 4">
            <a:extLst>
              <a:ext uri="{FF2B5EF4-FFF2-40B4-BE49-F238E27FC236}">
                <a16:creationId xmlns:a16="http://schemas.microsoft.com/office/drawing/2014/main" id="{B7CB9CA8-E2DD-8116-48B5-D4F0254E4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44D69-30B9-5E19-B479-725F30723889}"/>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3187129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5418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0%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4" y="0"/>
            <a:ext cx="12183893" cy="6858000"/>
          </a:xfrm>
          <a:prstGeom prst="rect">
            <a:avLst/>
          </a:prstGeom>
        </p:spPr>
      </p:pic>
    </p:spTree>
    <p:extLst>
      <p:ext uri="{BB962C8B-B14F-4D97-AF65-F5344CB8AC3E}">
        <p14:creationId xmlns:p14="http://schemas.microsoft.com/office/powerpoint/2010/main" val="414419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A3EA-8269-686F-022F-F96F30046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4A4A1-89C0-B20F-2DE7-EECA2F8BB3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BD080-C9F8-EFB5-F224-00A55F15FCDB}"/>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5" name="Footer Placeholder 4">
            <a:extLst>
              <a:ext uri="{FF2B5EF4-FFF2-40B4-BE49-F238E27FC236}">
                <a16:creationId xmlns:a16="http://schemas.microsoft.com/office/drawing/2014/main" id="{F9DA7192-0822-E618-19C5-C7B16563A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8C5AD-5994-0AB6-B629-CCC57F6EA9EF}"/>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414646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5913-6671-8114-B702-4928B65C41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BB51AA-0FC5-B26D-B79D-0CCCC1AE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C250D3-00EF-303C-B7DA-E822EE7B19B1}"/>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5" name="Footer Placeholder 4">
            <a:extLst>
              <a:ext uri="{FF2B5EF4-FFF2-40B4-BE49-F238E27FC236}">
                <a16:creationId xmlns:a16="http://schemas.microsoft.com/office/drawing/2014/main" id="{9C814C88-D973-79D0-ADAF-1A994DAFE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D7679-E722-DA91-E0FC-3C2EDF5BE002}"/>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328293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F154-98AC-0381-C927-685CEE6A5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81940-D7F0-DA09-C38A-0767F9F7B2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94F0D-8A10-ECCB-CBDD-EF20F2CF1A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17A4AF-A949-270A-45C1-92D56FD3B511}"/>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6" name="Footer Placeholder 5">
            <a:extLst>
              <a:ext uri="{FF2B5EF4-FFF2-40B4-BE49-F238E27FC236}">
                <a16:creationId xmlns:a16="http://schemas.microsoft.com/office/drawing/2014/main" id="{E49AF315-C9D4-581D-9F76-0FACFFDC9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918BD-1E5D-8016-5DC6-EC1FC4A647E5}"/>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149687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1A6A-3EA0-53E2-B32D-8C7021B794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0BA30-07DE-EA12-2700-CB268F88D8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DEB803-CE12-A3A4-2813-CE1DA6F64E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F536F1-7E1F-8194-B3F5-8D1279340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23D754-D639-360F-9A00-6D9DC5C89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63B5E-80F1-4767-8B1D-D45229F46C45}"/>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8" name="Footer Placeholder 7">
            <a:extLst>
              <a:ext uri="{FF2B5EF4-FFF2-40B4-BE49-F238E27FC236}">
                <a16:creationId xmlns:a16="http://schemas.microsoft.com/office/drawing/2014/main" id="{72A0FFCA-8B08-B295-DCE2-81ED8B3748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3DC6AF-88F5-052A-76B4-F3E96C5D0D35}"/>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23511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00A8-4031-C1FD-E14C-7CE7A3B36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983F8E-AE7C-699F-9E6A-FED845F8F1EC}"/>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4" name="Footer Placeholder 3">
            <a:extLst>
              <a:ext uri="{FF2B5EF4-FFF2-40B4-BE49-F238E27FC236}">
                <a16:creationId xmlns:a16="http://schemas.microsoft.com/office/drawing/2014/main" id="{A2CE9B98-E54C-6D52-4B47-23509939C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9B6FF-1F1E-9DD5-A131-E53064AA00D2}"/>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224073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94F94-F711-CEF1-05CB-BAD0FEB7CF61}"/>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3" name="Footer Placeholder 2">
            <a:extLst>
              <a:ext uri="{FF2B5EF4-FFF2-40B4-BE49-F238E27FC236}">
                <a16:creationId xmlns:a16="http://schemas.microsoft.com/office/drawing/2014/main" id="{4A8BE556-9FF6-7DA8-E7ED-25B52C0C5B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4D74DF-C6D4-C4AE-43B1-1CD0B7B22B04}"/>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172271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EE5F-5418-66D3-886F-64FF679A1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3E3C-3C2E-7816-CB29-B035A6688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3CAD8-92B8-4C91-F1FD-26648B225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0756F-4132-F6AD-8449-0D7E16867A3D}"/>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6" name="Footer Placeholder 5">
            <a:extLst>
              <a:ext uri="{FF2B5EF4-FFF2-40B4-BE49-F238E27FC236}">
                <a16:creationId xmlns:a16="http://schemas.microsoft.com/office/drawing/2014/main" id="{498A6AA6-3331-E670-E968-9890EC316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FDC0D-E73A-D3BC-C280-289DF54BE040}"/>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152675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59B5-F780-7671-06E5-D04FB443F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2D2A8-F74A-14C9-BF8D-9147A9ED1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9AAB5-F6A5-5923-CA05-F26A54E62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30F6F-5632-B1F3-01BB-824ABB263983}"/>
              </a:ext>
            </a:extLst>
          </p:cNvPr>
          <p:cNvSpPr>
            <a:spLocks noGrp="1"/>
          </p:cNvSpPr>
          <p:nvPr>
            <p:ph type="dt" sz="half" idx="10"/>
          </p:nvPr>
        </p:nvSpPr>
        <p:spPr/>
        <p:txBody>
          <a:bodyPr/>
          <a:lstStyle/>
          <a:p>
            <a:fld id="{5CF2DB94-E92D-E145-BC60-BAF420ABFEB1}" type="datetimeFigureOut">
              <a:rPr lang="en-US" smtClean="0"/>
              <a:t>5/3/22</a:t>
            </a:fld>
            <a:endParaRPr lang="en-US"/>
          </a:p>
        </p:txBody>
      </p:sp>
      <p:sp>
        <p:nvSpPr>
          <p:cNvPr id="6" name="Footer Placeholder 5">
            <a:extLst>
              <a:ext uri="{FF2B5EF4-FFF2-40B4-BE49-F238E27FC236}">
                <a16:creationId xmlns:a16="http://schemas.microsoft.com/office/drawing/2014/main" id="{146838B2-3E2D-B981-E6CA-23D1B3873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F093C-AD6B-6E19-F9F2-D9267AE179CC}"/>
              </a:ext>
            </a:extLst>
          </p:cNvPr>
          <p:cNvSpPr>
            <a:spLocks noGrp="1"/>
          </p:cNvSpPr>
          <p:nvPr>
            <p:ph type="sldNum" sz="quarter" idx="12"/>
          </p:nvPr>
        </p:nvSpPr>
        <p:spPr/>
        <p:txBody>
          <a:bodyPr/>
          <a:lstStyle/>
          <a:p>
            <a:fld id="{3965E974-5A3B-F141-818A-901DA990EB21}" type="slidenum">
              <a:rPr lang="en-US" smtClean="0"/>
              <a:t>‹#›</a:t>
            </a:fld>
            <a:endParaRPr lang="en-US"/>
          </a:p>
        </p:txBody>
      </p:sp>
    </p:spTree>
    <p:extLst>
      <p:ext uri="{BB962C8B-B14F-4D97-AF65-F5344CB8AC3E}">
        <p14:creationId xmlns:p14="http://schemas.microsoft.com/office/powerpoint/2010/main" val="21291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621B8-0276-EB6F-93A3-8FDF78850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53F2C0-97ED-6BF2-FB93-711987999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71978-2786-2996-6AC2-725DE4B4E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2DB94-E92D-E145-BC60-BAF420ABFEB1}" type="datetimeFigureOut">
              <a:rPr lang="en-US" smtClean="0"/>
              <a:t>5/3/22</a:t>
            </a:fld>
            <a:endParaRPr lang="en-US"/>
          </a:p>
        </p:txBody>
      </p:sp>
      <p:sp>
        <p:nvSpPr>
          <p:cNvPr id="5" name="Footer Placeholder 4">
            <a:extLst>
              <a:ext uri="{FF2B5EF4-FFF2-40B4-BE49-F238E27FC236}">
                <a16:creationId xmlns:a16="http://schemas.microsoft.com/office/drawing/2014/main" id="{E0E1F5B0-1F25-2ED9-B584-717F0E194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590386-782D-5C01-AB8E-1FEDCFF36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5E974-5A3B-F141-818A-901DA990EB21}" type="slidenum">
              <a:rPr lang="en-US" smtClean="0"/>
              <a:t>‹#›</a:t>
            </a:fld>
            <a:endParaRPr lang="en-US"/>
          </a:p>
        </p:txBody>
      </p:sp>
    </p:spTree>
    <p:extLst>
      <p:ext uri="{BB962C8B-B14F-4D97-AF65-F5344CB8AC3E}">
        <p14:creationId xmlns:p14="http://schemas.microsoft.com/office/powerpoint/2010/main" val="426325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9GjrS8QbHm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F782-0C08-3945-AD2D-E5C1FDB84269}"/>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7790F9F9-4B4C-E043-961A-069695503C1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0DBD990A-59F0-DF44-A26E-6375221DE7DA}"/>
              </a:ext>
            </a:extLst>
          </p:cNvPr>
          <p:cNvPicPr>
            <a:picLocks noChangeAspect="1"/>
          </p:cNvPicPr>
          <p:nvPr/>
        </p:nvPicPr>
        <p:blipFill>
          <a:blip r:embed="rId2"/>
          <a:stretch>
            <a:fillRect/>
          </a:stretch>
        </p:blipFill>
        <p:spPr>
          <a:xfrm>
            <a:off x="0" y="150130"/>
            <a:ext cx="12192000" cy="6557740"/>
          </a:xfrm>
          <a:prstGeom prst="rect">
            <a:avLst/>
          </a:prstGeom>
        </p:spPr>
      </p:pic>
      <p:sp>
        <p:nvSpPr>
          <p:cNvPr id="4" name="TextBox 3">
            <a:extLst>
              <a:ext uri="{FF2B5EF4-FFF2-40B4-BE49-F238E27FC236}">
                <a16:creationId xmlns:a16="http://schemas.microsoft.com/office/drawing/2014/main" id="{BF41345D-7F78-E4D6-5208-D7A7C77DA4AD}"/>
              </a:ext>
            </a:extLst>
          </p:cNvPr>
          <p:cNvSpPr txBox="1"/>
          <p:nvPr/>
        </p:nvSpPr>
        <p:spPr>
          <a:xfrm>
            <a:off x="2052084" y="1356967"/>
            <a:ext cx="9101469" cy="1938992"/>
          </a:xfrm>
          <a:prstGeom prst="rect">
            <a:avLst/>
          </a:prstGeom>
          <a:solidFill>
            <a:srgbClr val="00B050"/>
          </a:solidFill>
        </p:spPr>
        <p:txBody>
          <a:bodyPr wrap="square" rtlCol="0">
            <a:spAutoFit/>
          </a:bodyPr>
          <a:lstStyle/>
          <a:p>
            <a:r>
              <a:rPr lang="en-US" sz="6000" cap="all" dirty="0"/>
              <a:t>THE CONSEQUENCES OF CLIMATE CHANGE</a:t>
            </a:r>
          </a:p>
        </p:txBody>
      </p:sp>
      <p:sp>
        <p:nvSpPr>
          <p:cNvPr id="6" name="TextBox 5">
            <a:extLst>
              <a:ext uri="{FF2B5EF4-FFF2-40B4-BE49-F238E27FC236}">
                <a16:creationId xmlns:a16="http://schemas.microsoft.com/office/drawing/2014/main" id="{15F5893F-C27B-F2F5-8D8B-E721E442FDF0}"/>
              </a:ext>
            </a:extLst>
          </p:cNvPr>
          <p:cNvSpPr txBox="1"/>
          <p:nvPr/>
        </p:nvSpPr>
        <p:spPr>
          <a:xfrm>
            <a:off x="2541181" y="3848986"/>
            <a:ext cx="7060019" cy="1754326"/>
          </a:xfrm>
          <a:prstGeom prst="rect">
            <a:avLst/>
          </a:prstGeom>
          <a:solidFill>
            <a:srgbClr val="FFFF00"/>
          </a:solidFill>
        </p:spPr>
        <p:txBody>
          <a:bodyPr wrap="square" rtlCol="0">
            <a:spAutoFit/>
          </a:bodyPr>
          <a:lstStyle/>
          <a:p>
            <a:r>
              <a:rPr lang="en-US" b="1" dirty="0"/>
              <a:t>What: </a:t>
            </a:r>
            <a:r>
              <a:rPr lang="en-GB" b="1" dirty="0"/>
              <a:t> </a:t>
            </a:r>
            <a:r>
              <a:rPr lang="en-GB" dirty="0"/>
              <a:t>The impact of global economic development on the Global Commons, including rainforest removal, biodiversity loss and ocean pollution.</a:t>
            </a:r>
            <a:r>
              <a:rPr lang="en-US" dirty="0">
                <a:effectLst/>
              </a:rPr>
              <a:t> </a:t>
            </a:r>
          </a:p>
          <a:p>
            <a:r>
              <a:rPr lang="en-US" b="1" dirty="0"/>
              <a:t>Why: </a:t>
            </a:r>
            <a:r>
              <a:rPr lang="en-GB" dirty="0"/>
              <a:t>To investigate the concept of the Global Commons.</a:t>
            </a:r>
            <a:endParaRPr lang="en-US" dirty="0"/>
          </a:p>
          <a:p>
            <a:r>
              <a:rPr lang="en-GB" dirty="0"/>
              <a:t>To recognise the main areas of concern. </a:t>
            </a:r>
            <a:endParaRPr lang="en-US" dirty="0"/>
          </a:p>
          <a:p>
            <a:endParaRPr lang="en-US" b="1" dirty="0"/>
          </a:p>
        </p:txBody>
      </p:sp>
    </p:spTree>
    <p:extLst>
      <p:ext uri="{BB962C8B-B14F-4D97-AF65-F5344CB8AC3E}">
        <p14:creationId xmlns:p14="http://schemas.microsoft.com/office/powerpoint/2010/main" val="199214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79B2-7A33-DA21-0813-283DCAFBD85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04036FE-48FC-C181-B5D1-747061F657A9}"/>
              </a:ext>
            </a:extLst>
          </p:cNvPr>
          <p:cNvPicPr>
            <a:picLocks noGrp="1" noChangeAspect="1"/>
          </p:cNvPicPr>
          <p:nvPr>
            <p:ph idx="1"/>
          </p:nvPr>
        </p:nvPicPr>
        <p:blipFill>
          <a:blip r:embed="rId2"/>
          <a:stretch>
            <a:fillRect/>
          </a:stretch>
        </p:blipFill>
        <p:spPr>
          <a:xfrm>
            <a:off x="370114" y="197390"/>
            <a:ext cx="4336114" cy="6131973"/>
          </a:xfrm>
        </p:spPr>
      </p:pic>
      <p:pic>
        <p:nvPicPr>
          <p:cNvPr id="8" name="Picture 7">
            <a:extLst>
              <a:ext uri="{FF2B5EF4-FFF2-40B4-BE49-F238E27FC236}">
                <a16:creationId xmlns:a16="http://schemas.microsoft.com/office/drawing/2014/main" id="{DA0B6FCF-69A9-8B20-5608-3304B07EAEFE}"/>
              </a:ext>
            </a:extLst>
          </p:cNvPr>
          <p:cNvPicPr>
            <a:picLocks noChangeAspect="1"/>
          </p:cNvPicPr>
          <p:nvPr/>
        </p:nvPicPr>
        <p:blipFill>
          <a:blip r:embed="rId3"/>
          <a:stretch>
            <a:fillRect/>
          </a:stretch>
        </p:blipFill>
        <p:spPr>
          <a:xfrm>
            <a:off x="4560954" y="0"/>
            <a:ext cx="8239539" cy="6858000"/>
          </a:xfrm>
          <a:prstGeom prst="rect">
            <a:avLst/>
          </a:prstGeom>
        </p:spPr>
      </p:pic>
    </p:spTree>
    <p:extLst>
      <p:ext uri="{BB962C8B-B14F-4D97-AF65-F5344CB8AC3E}">
        <p14:creationId xmlns:p14="http://schemas.microsoft.com/office/powerpoint/2010/main" val="17657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5174-C35B-66B5-1091-52B8E2CBF49E}"/>
              </a:ext>
            </a:extLst>
          </p:cNvPr>
          <p:cNvSpPr>
            <a:spLocks noGrp="1"/>
          </p:cNvSpPr>
          <p:nvPr>
            <p:ph type="title" idx="4294967295"/>
          </p:nvPr>
        </p:nvSpPr>
        <p:spPr>
          <a:xfrm>
            <a:off x="831850" y="710683"/>
            <a:ext cx="11360150" cy="763588"/>
          </a:xfrm>
        </p:spPr>
        <p:txBody>
          <a:bodyPr>
            <a:normAutofit fontScale="90000"/>
          </a:bodyPr>
          <a:lstStyle/>
          <a:p>
            <a:r>
              <a:rPr lang="en-US" dirty="0">
                <a:hlinkClick r:id="rId2"/>
              </a:rPr>
              <a:t>https://www.youtube.com/watch?v=9GjrS8QbHmY</a:t>
            </a:r>
            <a:br>
              <a:rPr lang="en-US" dirty="0"/>
            </a:br>
            <a:endParaRPr lang="en-US" dirty="0"/>
          </a:p>
        </p:txBody>
      </p:sp>
      <p:pic>
        <p:nvPicPr>
          <p:cNvPr id="5" name="Picture 4">
            <a:extLst>
              <a:ext uri="{FF2B5EF4-FFF2-40B4-BE49-F238E27FC236}">
                <a16:creationId xmlns:a16="http://schemas.microsoft.com/office/drawing/2014/main" id="{EC085D3E-736B-A355-39F2-D9F74EF10A46}"/>
              </a:ext>
            </a:extLst>
          </p:cNvPr>
          <p:cNvPicPr>
            <a:picLocks noChangeAspect="1"/>
          </p:cNvPicPr>
          <p:nvPr/>
        </p:nvPicPr>
        <p:blipFill>
          <a:blip r:embed="rId3"/>
          <a:stretch>
            <a:fillRect/>
          </a:stretch>
        </p:blipFill>
        <p:spPr>
          <a:xfrm>
            <a:off x="1222369" y="1581150"/>
            <a:ext cx="9901207" cy="4566167"/>
          </a:xfrm>
          <a:prstGeom prst="rect">
            <a:avLst/>
          </a:prstGeom>
        </p:spPr>
      </p:pic>
    </p:spTree>
    <p:extLst>
      <p:ext uri="{BB962C8B-B14F-4D97-AF65-F5344CB8AC3E}">
        <p14:creationId xmlns:p14="http://schemas.microsoft.com/office/powerpoint/2010/main" val="34380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p:nvPr/>
        </p:nvSpPr>
        <p:spPr>
          <a:xfrm>
            <a:off x="0" y="561367"/>
            <a:ext cx="12192000" cy="677068"/>
          </a:xfrm>
          <a:prstGeom prst="rect">
            <a:avLst/>
          </a:prstGeom>
          <a:noFill/>
          <a:ln>
            <a:noFill/>
          </a:ln>
        </p:spPr>
        <p:txBody>
          <a:bodyPr spcFirstLastPara="1" wrap="square" lIns="121900" tIns="121900" rIns="121900" bIns="121900" anchor="t" anchorCtr="0">
            <a:spAutoFit/>
          </a:bodyPr>
          <a:lstStyle/>
          <a:p>
            <a:pPr algn="ctr"/>
            <a:r>
              <a:rPr lang="en-GB" sz="2800" b="1"/>
              <a:t>Average global temperatures have increased by 1.2C since 1850.</a:t>
            </a:r>
            <a:endParaRPr sz="4000">
              <a:solidFill>
                <a:srgbClr val="FF0000"/>
              </a:solidFill>
            </a:endParaRPr>
          </a:p>
        </p:txBody>
      </p:sp>
      <p:sp>
        <p:nvSpPr>
          <p:cNvPr id="87" name="Google Shape;87;p16"/>
          <p:cNvSpPr txBox="1"/>
          <p:nvPr/>
        </p:nvSpPr>
        <p:spPr>
          <a:xfrm>
            <a:off x="502600" y="1874967"/>
            <a:ext cx="11311200" cy="1067047"/>
          </a:xfrm>
          <a:prstGeom prst="rect">
            <a:avLst/>
          </a:prstGeom>
          <a:noFill/>
          <a:ln>
            <a:noFill/>
          </a:ln>
        </p:spPr>
        <p:txBody>
          <a:bodyPr spcFirstLastPara="1" wrap="square" lIns="121900" tIns="121900" rIns="121900" bIns="121900" anchor="t" anchorCtr="0">
            <a:spAutoFit/>
          </a:bodyPr>
          <a:lstStyle/>
          <a:p>
            <a:pPr algn="ctr"/>
            <a:r>
              <a:rPr lang="en-GB" sz="2667">
                <a:solidFill>
                  <a:schemeClr val="dk1"/>
                </a:solidFill>
              </a:rPr>
              <a:t>This seemingly small increase in temperature has resulted</a:t>
            </a:r>
            <a:endParaRPr sz="2667">
              <a:solidFill>
                <a:schemeClr val="dk1"/>
              </a:solidFill>
            </a:endParaRPr>
          </a:p>
          <a:p>
            <a:pPr algn="ctr"/>
            <a:r>
              <a:rPr lang="en-GB" sz="2667">
                <a:solidFill>
                  <a:schemeClr val="dk1"/>
                </a:solidFill>
              </a:rPr>
              <a:t>in serious </a:t>
            </a:r>
            <a:r>
              <a:rPr lang="en-GB" sz="2667" b="1">
                <a:solidFill>
                  <a:srgbClr val="0000FF"/>
                </a:solidFill>
              </a:rPr>
              <a:t>climate change</a:t>
            </a:r>
            <a:r>
              <a:rPr lang="en-GB" sz="2667">
                <a:solidFill>
                  <a:schemeClr val="dk1"/>
                </a:solidFill>
              </a:rPr>
              <a:t> with impacts such as:</a:t>
            </a:r>
            <a:endParaRPr sz="2400"/>
          </a:p>
        </p:txBody>
      </p:sp>
      <p:sp>
        <p:nvSpPr>
          <p:cNvPr id="88" name="Google Shape;88;p16"/>
          <p:cNvSpPr txBox="1"/>
          <p:nvPr/>
        </p:nvSpPr>
        <p:spPr>
          <a:xfrm>
            <a:off x="147200" y="5369968"/>
            <a:ext cx="11757200" cy="677068"/>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t" anchorCtr="0">
            <a:spAutoFit/>
          </a:bodyPr>
          <a:lstStyle/>
          <a:p>
            <a:pPr algn="ctr"/>
            <a:r>
              <a:rPr lang="en-GB" sz="2800" b="1">
                <a:solidFill>
                  <a:srgbClr val="FF0000"/>
                </a:solidFill>
              </a:rPr>
              <a:t>The countries most at risk and those that are poorer (LICs)</a:t>
            </a:r>
            <a:endParaRPr sz="2800" b="1">
              <a:solidFill>
                <a:srgbClr val="FF0000"/>
              </a:solidFill>
            </a:endParaRPr>
          </a:p>
        </p:txBody>
      </p:sp>
      <p:pic>
        <p:nvPicPr>
          <p:cNvPr id="89" name="Google Shape;89;p16"/>
          <p:cNvPicPr preferRelativeResize="0"/>
          <p:nvPr/>
        </p:nvPicPr>
        <p:blipFill rotWithShape="1">
          <a:blip r:embed="rId3">
            <a:alphaModFix/>
          </a:blip>
          <a:srcRect l="54470" t="35845" b="67192"/>
          <a:stretch/>
        </p:blipFill>
        <p:spPr>
          <a:xfrm rot="10800000" flipH="1">
            <a:off x="1" y="2634"/>
            <a:ext cx="12192001" cy="458567"/>
          </a:xfrm>
          <a:prstGeom prst="rect">
            <a:avLst/>
          </a:prstGeom>
          <a:noFill/>
          <a:ln>
            <a:noFill/>
          </a:ln>
        </p:spPr>
      </p:pic>
      <p:sp>
        <p:nvSpPr>
          <p:cNvPr id="90" name="Google Shape;90;p16"/>
          <p:cNvSpPr txBox="1"/>
          <p:nvPr/>
        </p:nvSpPr>
        <p:spPr>
          <a:xfrm>
            <a:off x="0" y="-101599"/>
            <a:ext cx="1625600" cy="677068"/>
          </a:xfrm>
          <a:prstGeom prst="rect">
            <a:avLst/>
          </a:prstGeom>
          <a:noFill/>
          <a:ln>
            <a:noFill/>
          </a:ln>
        </p:spPr>
        <p:txBody>
          <a:bodyPr spcFirstLastPara="1" wrap="square" lIns="121900" tIns="121900" rIns="121900" bIns="121900" anchor="t" anchorCtr="0">
            <a:spAutoFit/>
          </a:bodyPr>
          <a:lstStyle/>
          <a:p>
            <a:r>
              <a:rPr lang="en-GB" sz="2800" b="1">
                <a:solidFill>
                  <a:schemeClr val="lt1"/>
                </a:solidFill>
                <a:latin typeface="Oswald"/>
                <a:ea typeface="Oswald"/>
                <a:cs typeface="Oswald"/>
                <a:sym typeface="Oswald"/>
              </a:rPr>
              <a:t>COP26</a:t>
            </a:r>
            <a:endParaRPr sz="2800" b="1">
              <a:solidFill>
                <a:schemeClr val="lt1"/>
              </a:solidFill>
              <a:latin typeface="Oswald"/>
              <a:ea typeface="Oswald"/>
              <a:cs typeface="Oswald"/>
              <a:sym typeface="Oswald"/>
            </a:endParaRPr>
          </a:p>
        </p:txBody>
      </p:sp>
      <p:graphicFrame>
        <p:nvGraphicFramePr>
          <p:cNvPr id="91" name="Google Shape;91;p16"/>
          <p:cNvGraphicFramePr/>
          <p:nvPr/>
        </p:nvGraphicFramePr>
        <p:xfrm>
          <a:off x="154834" y="3175001"/>
          <a:ext cx="11757335" cy="1710433"/>
        </p:xfrm>
        <a:graphic>
          <a:graphicData uri="http://schemas.openxmlformats.org/drawingml/2006/table">
            <a:tbl>
              <a:tblPr>
                <a:noFill/>
              </a:tblPr>
              <a:tblGrid>
                <a:gridCol w="2351467">
                  <a:extLst>
                    <a:ext uri="{9D8B030D-6E8A-4147-A177-3AD203B41FA5}">
                      <a16:colId xmlns:a16="http://schemas.microsoft.com/office/drawing/2014/main" val="20000"/>
                    </a:ext>
                  </a:extLst>
                </a:gridCol>
                <a:gridCol w="2351467">
                  <a:extLst>
                    <a:ext uri="{9D8B030D-6E8A-4147-A177-3AD203B41FA5}">
                      <a16:colId xmlns:a16="http://schemas.microsoft.com/office/drawing/2014/main" val="20001"/>
                    </a:ext>
                  </a:extLst>
                </a:gridCol>
                <a:gridCol w="2351467">
                  <a:extLst>
                    <a:ext uri="{9D8B030D-6E8A-4147-A177-3AD203B41FA5}">
                      <a16:colId xmlns:a16="http://schemas.microsoft.com/office/drawing/2014/main" val="20002"/>
                    </a:ext>
                  </a:extLst>
                </a:gridCol>
                <a:gridCol w="2351467">
                  <a:extLst>
                    <a:ext uri="{9D8B030D-6E8A-4147-A177-3AD203B41FA5}">
                      <a16:colId xmlns:a16="http://schemas.microsoft.com/office/drawing/2014/main" val="20003"/>
                    </a:ext>
                  </a:extLst>
                </a:gridCol>
                <a:gridCol w="2351467">
                  <a:extLst>
                    <a:ext uri="{9D8B030D-6E8A-4147-A177-3AD203B41FA5}">
                      <a16:colId xmlns:a16="http://schemas.microsoft.com/office/drawing/2014/main" val="20004"/>
                    </a:ext>
                  </a:extLst>
                </a:gridCol>
              </a:tblGrid>
              <a:tr h="1710433">
                <a:tc>
                  <a:txBody>
                    <a:bodyPr/>
                    <a:lstStyle/>
                    <a:p>
                      <a:pPr marL="0" lvl="0" indent="0" algn="ctr" rtl="0">
                        <a:spcBef>
                          <a:spcPts val="0"/>
                        </a:spcBef>
                        <a:spcAft>
                          <a:spcPts val="0"/>
                        </a:spcAft>
                        <a:buNone/>
                      </a:pPr>
                      <a:r>
                        <a:rPr lang="en-GB" sz="2400" b="1">
                          <a:solidFill>
                            <a:schemeClr val="dk1"/>
                          </a:solidFill>
                        </a:rPr>
                        <a:t>Melting Ice in Antarctica and sea-level rise</a:t>
                      </a:r>
                      <a:endParaRPr sz="2400" b="1">
                        <a:solidFill>
                          <a:schemeClr val="dk1"/>
                        </a:solidFil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b="1">
                          <a:solidFill>
                            <a:schemeClr val="dk1"/>
                          </a:solidFill>
                        </a:rPr>
                        <a:t>Intense heat waves, drought and famine</a:t>
                      </a:r>
                      <a:endParaRPr sz="2400" b="1">
                        <a:solidFill>
                          <a:schemeClr val="dk1"/>
                        </a:solidFil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b="1">
                          <a:solidFill>
                            <a:schemeClr val="dk1"/>
                          </a:solidFill>
                        </a:rPr>
                        <a:t>Increased storms and flooding</a:t>
                      </a:r>
                      <a:endParaRPr sz="2400" b="1">
                        <a:solidFill>
                          <a:schemeClr val="dk1"/>
                        </a:solidFil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b="1">
                          <a:solidFill>
                            <a:schemeClr val="dk1"/>
                          </a:solidFill>
                        </a:rPr>
                        <a:t>Loss of biodiversity and extinctions</a:t>
                      </a:r>
                      <a:endParaRPr sz="2400" b="1">
                        <a:solidFill>
                          <a:schemeClr val="dk1"/>
                        </a:solidFil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2400" b="1">
                          <a:solidFill>
                            <a:schemeClr val="dk1"/>
                          </a:solidFill>
                        </a:rPr>
                        <a:t>Increased wildfires including in Siberia</a:t>
                      </a:r>
                      <a:endParaRPr sz="2400" b="1">
                        <a:solidFill>
                          <a:schemeClr val="dk1"/>
                        </a:solidFil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bl>
          </a:graphicData>
        </a:graphic>
      </p:graphicFrame>
      <p:sp>
        <p:nvSpPr>
          <p:cNvPr id="92" name="Google Shape;92;p16"/>
          <p:cNvSpPr txBox="1"/>
          <p:nvPr/>
        </p:nvSpPr>
        <p:spPr>
          <a:xfrm>
            <a:off x="3860800" y="1035367"/>
            <a:ext cx="4000000" cy="882189"/>
          </a:xfrm>
          <a:prstGeom prst="rect">
            <a:avLst/>
          </a:prstGeom>
          <a:noFill/>
          <a:ln>
            <a:noFill/>
          </a:ln>
        </p:spPr>
        <p:txBody>
          <a:bodyPr spcFirstLastPara="1" wrap="square" lIns="121900" tIns="121900" rIns="121900" bIns="121900" anchor="t" anchorCtr="0">
            <a:spAutoFit/>
          </a:bodyPr>
          <a:lstStyle/>
          <a:p>
            <a:pPr algn="ctr"/>
            <a:r>
              <a:rPr lang="en-GB" sz="4133" b="1">
                <a:solidFill>
                  <a:srgbClr val="FF0000"/>
                </a:solidFill>
              </a:rPr>
              <a:t>So what?</a:t>
            </a:r>
            <a:endParaRPr sz="2400"/>
          </a:p>
        </p:txBody>
      </p:sp>
    </p:spTree>
    <p:extLst>
      <p:ext uri="{BB962C8B-B14F-4D97-AF65-F5344CB8AC3E}">
        <p14:creationId xmlns:p14="http://schemas.microsoft.com/office/powerpoint/2010/main" val="80373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2B03AF-7B4F-6B46-A5DA-DAADD53D20AA}"/>
              </a:ext>
            </a:extLst>
          </p:cNvPr>
          <p:cNvSpPr txBox="1">
            <a:spLocks/>
          </p:cNvSpPr>
          <p:nvPr/>
        </p:nvSpPr>
        <p:spPr bwMode="auto">
          <a:xfrm>
            <a:off x="1524000" y="306388"/>
            <a:ext cx="9144000" cy="620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GB" altLang="en-US" sz="3600" b="1" dirty="0">
                <a:solidFill>
                  <a:srgbClr val="7BC26C"/>
                </a:solidFill>
                <a:latin typeface="Open Sans" panose="020B0606030504020204" pitchFamily="34" charset="0"/>
                <a:ea typeface="Open Sans" panose="020B0606030504020204" pitchFamily="34" charset="0"/>
                <a:cs typeface="Open Sans" panose="020B0606030504020204" pitchFamily="34" charset="0"/>
              </a:rPr>
              <a:t>Who Does Climate Change Affect?</a:t>
            </a:r>
          </a:p>
        </p:txBody>
      </p:sp>
      <p:sp>
        <p:nvSpPr>
          <p:cNvPr id="10" name="TextBox 9">
            <a:extLst>
              <a:ext uri="{FF2B5EF4-FFF2-40B4-BE49-F238E27FC236}">
                <a16:creationId xmlns:a16="http://schemas.microsoft.com/office/drawing/2014/main" id="{941D4FBC-2B73-7D4D-A561-DC6BB74BF499}"/>
              </a:ext>
            </a:extLst>
          </p:cNvPr>
          <p:cNvSpPr txBox="1"/>
          <p:nvPr/>
        </p:nvSpPr>
        <p:spPr>
          <a:xfrm>
            <a:off x="1884003" y="1128168"/>
            <a:ext cx="8543840" cy="30931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defRPr/>
            </a:pPr>
            <a:r>
              <a:rPr lang="en-GB" dirty="0">
                <a:latin typeface="Open Sans" panose="020B0606030504020204" pitchFamily="34" charset="0"/>
                <a:ea typeface="Open Sans" panose="020B0606030504020204" pitchFamily="34" charset="0"/>
                <a:cs typeface="Open Sans" panose="020B0606030504020204" pitchFamily="34" charset="0"/>
              </a:rPr>
              <a:t>In the long term, everyone will feel the effects of climate change. However, some people are currently more affected than others.</a:t>
            </a:r>
            <a:br>
              <a:rPr lang="en-GB" dirty="0">
                <a:latin typeface="Open Sans" panose="020B0606030504020204" pitchFamily="34" charset="0"/>
                <a:ea typeface="Open Sans" panose="020B0606030504020204" pitchFamily="34" charset="0"/>
                <a:cs typeface="Open Sans" panose="020B0606030504020204" pitchFamily="34" charset="0"/>
              </a:rPr>
            </a:br>
            <a:endPar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defRPr/>
            </a:pPr>
            <a:r>
              <a:rPr lang="en-GB" dirty="0">
                <a:latin typeface="Open Sans" panose="020B0606030504020204" pitchFamily="34" charset="0"/>
                <a:ea typeface="Open Sans" panose="020B0606030504020204" pitchFamily="34" charset="0"/>
                <a:cs typeface="Open Sans" panose="020B0606030504020204" pitchFamily="34" charset="0"/>
              </a:rPr>
              <a:t>In most cases, the wealth of prosperous countries has come from activities which contribute to greenhouse gas emissions. This wealth allows these countries to protect themselves from the effects of climate change.</a:t>
            </a:r>
          </a:p>
          <a:p>
            <a:pPr>
              <a:spcAft>
                <a:spcPts val="600"/>
              </a:spcAft>
              <a:defRPr/>
            </a:pPr>
            <a:endParaRPr lang="en-GB"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defRPr/>
            </a:pPr>
            <a:r>
              <a:rPr lang="en-GB" dirty="0">
                <a:latin typeface="Open Sans" panose="020B0606030504020204" pitchFamily="34" charset="0"/>
                <a:ea typeface="Open Sans" panose="020B0606030504020204" pitchFamily="34" charset="0"/>
                <a:cs typeface="Open Sans" panose="020B0606030504020204" pitchFamily="34" charset="0"/>
              </a:rPr>
              <a:t>Poorer countries are less able to adapt to climate change and therefore suffer the most from its effects. They are also less able to develop because they need to focus on addressing the challenges caused by climate change.</a:t>
            </a:r>
          </a:p>
        </p:txBody>
      </p:sp>
      <p:sp>
        <p:nvSpPr>
          <p:cNvPr id="11" name="TextBox 10">
            <a:extLst>
              <a:ext uri="{FF2B5EF4-FFF2-40B4-BE49-F238E27FC236}">
                <a16:creationId xmlns:a16="http://schemas.microsoft.com/office/drawing/2014/main" id="{AD1E1B0A-86CA-EB41-AA2C-65A5C5377FBC}"/>
              </a:ext>
            </a:extLst>
          </p:cNvPr>
          <p:cNvSpPr txBox="1"/>
          <p:nvPr/>
        </p:nvSpPr>
        <p:spPr>
          <a:xfrm>
            <a:off x="1955800" y="4606074"/>
            <a:ext cx="8280400" cy="1200329"/>
          </a:xfrm>
          <a:prstGeom prst="rect">
            <a:avLst/>
          </a:prstGeom>
          <a:solidFill>
            <a:srgbClr val="C7F0B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Open Sans" panose="020B0606030504020204" pitchFamily="34" charset="0"/>
                <a:ea typeface="Calibri" panose="020F0502020204030204" pitchFamily="34" charset="0"/>
                <a:cs typeface="Calibri" panose="020F0502020204030204" pitchFamily="34" charset="0"/>
              </a:rPr>
              <a:t>The countries who have contributed the least to the climate crisis are the ones who are affected the most. </a:t>
            </a:r>
          </a:p>
          <a:p>
            <a:endParaRPr lang="en-GB" b="1" dirty="0">
              <a:solidFill>
                <a:schemeClr val="tx1"/>
              </a:solidFill>
              <a:latin typeface="Open Sans" panose="020B0606030504020204" pitchFamily="34" charset="0"/>
              <a:ea typeface="Calibri" panose="020F0502020204030204" pitchFamily="34" charset="0"/>
              <a:cs typeface="Calibri" panose="020F0502020204030204" pitchFamily="34" charset="0"/>
            </a:endParaRPr>
          </a:p>
          <a:p>
            <a:r>
              <a:rPr lang="en-GB" b="1" dirty="0">
                <a:solidFill>
                  <a:schemeClr val="tx1"/>
                </a:solidFill>
                <a:latin typeface="Open Sans" panose="020B0606030504020204" pitchFamily="34" charset="0"/>
                <a:ea typeface="Calibri" panose="020F0502020204030204" pitchFamily="34" charset="0"/>
                <a:cs typeface="Calibri" panose="020F0502020204030204" pitchFamily="34" charset="0"/>
              </a:rPr>
              <a:t>Is this fair?</a:t>
            </a:r>
            <a:endParaRPr lang="en-GB" sz="1400" b="1" dirty="0">
              <a:solidFill>
                <a:schemeClr val="tx1"/>
              </a:solidFill>
            </a:endParaRPr>
          </a:p>
        </p:txBody>
      </p:sp>
      <p:pic>
        <p:nvPicPr>
          <p:cNvPr id="6" name="Picture 5" descr="Text&#10;&#10;Description automatically generated with low confidence">
            <a:extLst>
              <a:ext uri="{FF2B5EF4-FFF2-40B4-BE49-F238E27FC236}">
                <a16:creationId xmlns:a16="http://schemas.microsoft.com/office/drawing/2014/main" id="{832F5FD7-A76B-8A4B-AAFE-EB883E1E35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60" t="26307" r="48568" b="21081"/>
          <a:stretch/>
        </p:blipFill>
        <p:spPr>
          <a:xfrm>
            <a:off x="10134294" y="6200777"/>
            <a:ext cx="419407" cy="403873"/>
          </a:xfrm>
          <a:prstGeom prst="rect">
            <a:avLst/>
          </a:prstGeom>
        </p:spPr>
      </p:pic>
    </p:spTree>
    <p:extLst>
      <p:ext uri="{BB962C8B-B14F-4D97-AF65-F5344CB8AC3E}">
        <p14:creationId xmlns:p14="http://schemas.microsoft.com/office/powerpoint/2010/main" val="338270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7"/>
          <p:cNvPicPr preferRelativeResize="0"/>
          <p:nvPr/>
        </p:nvPicPr>
        <p:blipFill>
          <a:blip r:embed="rId3">
            <a:alphaModFix/>
          </a:blip>
          <a:stretch>
            <a:fillRect/>
          </a:stretch>
        </p:blipFill>
        <p:spPr>
          <a:xfrm>
            <a:off x="1844367" y="702000"/>
            <a:ext cx="7845933" cy="4633699"/>
          </a:xfrm>
          <a:prstGeom prst="rect">
            <a:avLst/>
          </a:prstGeom>
          <a:noFill/>
          <a:ln>
            <a:noFill/>
          </a:ln>
        </p:spPr>
      </p:pic>
      <p:sp>
        <p:nvSpPr>
          <p:cNvPr id="98" name="Google Shape;98;p17"/>
          <p:cNvSpPr txBox="1"/>
          <p:nvPr/>
        </p:nvSpPr>
        <p:spPr>
          <a:xfrm>
            <a:off x="350400" y="5573167"/>
            <a:ext cx="11463600" cy="677068"/>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t" anchorCtr="0">
            <a:spAutoFit/>
          </a:bodyPr>
          <a:lstStyle/>
          <a:p>
            <a:pPr algn="ctr"/>
            <a:r>
              <a:rPr lang="en-GB" sz="2800" b="1">
                <a:solidFill>
                  <a:srgbClr val="FF0000"/>
                </a:solidFill>
              </a:rPr>
              <a:t>The countries most at risk and those that are poorer (LICs)</a:t>
            </a:r>
            <a:endParaRPr sz="2800" b="1">
              <a:solidFill>
                <a:srgbClr val="FF0000"/>
              </a:solidFill>
            </a:endParaRPr>
          </a:p>
        </p:txBody>
      </p:sp>
      <p:pic>
        <p:nvPicPr>
          <p:cNvPr id="99" name="Google Shape;99;p17"/>
          <p:cNvPicPr preferRelativeResize="0"/>
          <p:nvPr/>
        </p:nvPicPr>
        <p:blipFill rotWithShape="1">
          <a:blip r:embed="rId4">
            <a:alphaModFix/>
          </a:blip>
          <a:srcRect l="54470" t="35845" b="67192"/>
          <a:stretch/>
        </p:blipFill>
        <p:spPr>
          <a:xfrm rot="10800000" flipH="1">
            <a:off x="1" y="2634"/>
            <a:ext cx="12192001" cy="458567"/>
          </a:xfrm>
          <a:prstGeom prst="rect">
            <a:avLst/>
          </a:prstGeom>
          <a:noFill/>
          <a:ln>
            <a:noFill/>
          </a:ln>
        </p:spPr>
      </p:pic>
      <p:sp>
        <p:nvSpPr>
          <p:cNvPr id="100" name="Google Shape;100;p17"/>
          <p:cNvSpPr txBox="1"/>
          <p:nvPr/>
        </p:nvSpPr>
        <p:spPr>
          <a:xfrm>
            <a:off x="0" y="-101599"/>
            <a:ext cx="1625600" cy="677068"/>
          </a:xfrm>
          <a:prstGeom prst="rect">
            <a:avLst/>
          </a:prstGeom>
          <a:noFill/>
          <a:ln>
            <a:noFill/>
          </a:ln>
        </p:spPr>
        <p:txBody>
          <a:bodyPr spcFirstLastPara="1" wrap="square" lIns="121900" tIns="121900" rIns="121900" bIns="121900" anchor="t" anchorCtr="0">
            <a:spAutoFit/>
          </a:bodyPr>
          <a:lstStyle/>
          <a:p>
            <a:r>
              <a:rPr lang="en-GB" sz="2800" b="1">
                <a:solidFill>
                  <a:schemeClr val="lt1"/>
                </a:solidFill>
                <a:latin typeface="Oswald"/>
                <a:ea typeface="Oswald"/>
                <a:cs typeface="Oswald"/>
                <a:sym typeface="Oswald"/>
              </a:rPr>
              <a:t>COP26</a:t>
            </a:r>
            <a:endParaRPr sz="28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44569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16EB4C-BA0E-4AEF-ABEC-197ECDB2CF6F}"/>
              </a:ext>
            </a:extLst>
          </p:cNvPr>
          <p:cNvPicPr>
            <a:picLocks noChangeAspect="1"/>
          </p:cNvPicPr>
          <p:nvPr/>
        </p:nvPicPr>
        <p:blipFill>
          <a:blip r:embed="rId2"/>
          <a:stretch>
            <a:fillRect/>
          </a:stretch>
        </p:blipFill>
        <p:spPr>
          <a:xfrm>
            <a:off x="1778614" y="2365618"/>
            <a:ext cx="3665548" cy="478935"/>
          </a:xfrm>
          <a:prstGeom prst="rect">
            <a:avLst/>
          </a:prstGeom>
        </p:spPr>
      </p:pic>
      <p:sp>
        <p:nvSpPr>
          <p:cNvPr id="15" name="Rectangle 14">
            <a:extLst>
              <a:ext uri="{FF2B5EF4-FFF2-40B4-BE49-F238E27FC236}">
                <a16:creationId xmlns:a16="http://schemas.microsoft.com/office/drawing/2014/main" id="{FC402487-DD67-4E84-B370-3020E2BE9776}"/>
              </a:ext>
            </a:extLst>
          </p:cNvPr>
          <p:cNvSpPr/>
          <p:nvPr/>
        </p:nvSpPr>
        <p:spPr>
          <a:xfrm>
            <a:off x="1589314" y="50243"/>
            <a:ext cx="9011477" cy="67524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16" name="Picture 15">
            <a:extLst>
              <a:ext uri="{FF2B5EF4-FFF2-40B4-BE49-F238E27FC236}">
                <a16:creationId xmlns:a16="http://schemas.microsoft.com/office/drawing/2014/main" id="{8E72EAF3-5D64-4EAC-AC66-515E39BC1A1F}"/>
              </a:ext>
            </a:extLst>
          </p:cNvPr>
          <p:cNvPicPr>
            <a:picLocks noChangeAspect="1"/>
          </p:cNvPicPr>
          <p:nvPr/>
        </p:nvPicPr>
        <p:blipFill>
          <a:blip r:embed="rId2"/>
          <a:stretch>
            <a:fillRect/>
          </a:stretch>
        </p:blipFill>
        <p:spPr>
          <a:xfrm>
            <a:off x="1778614" y="1377115"/>
            <a:ext cx="3665548" cy="478935"/>
          </a:xfrm>
          <a:prstGeom prst="rect">
            <a:avLst/>
          </a:prstGeom>
        </p:spPr>
      </p:pic>
      <p:pic>
        <p:nvPicPr>
          <p:cNvPr id="17" name="Picture 16">
            <a:extLst>
              <a:ext uri="{FF2B5EF4-FFF2-40B4-BE49-F238E27FC236}">
                <a16:creationId xmlns:a16="http://schemas.microsoft.com/office/drawing/2014/main" id="{8A2A313C-0E5E-4871-9C8F-1B1FDF5170B7}"/>
              </a:ext>
            </a:extLst>
          </p:cNvPr>
          <p:cNvPicPr>
            <a:picLocks noChangeAspect="1"/>
          </p:cNvPicPr>
          <p:nvPr/>
        </p:nvPicPr>
        <p:blipFill>
          <a:blip r:embed="rId2"/>
          <a:stretch>
            <a:fillRect/>
          </a:stretch>
        </p:blipFill>
        <p:spPr>
          <a:xfrm>
            <a:off x="1778614" y="3348659"/>
            <a:ext cx="3665548" cy="478935"/>
          </a:xfrm>
          <a:prstGeom prst="rect">
            <a:avLst/>
          </a:prstGeom>
        </p:spPr>
      </p:pic>
      <p:pic>
        <p:nvPicPr>
          <p:cNvPr id="18" name="Picture 17">
            <a:extLst>
              <a:ext uri="{FF2B5EF4-FFF2-40B4-BE49-F238E27FC236}">
                <a16:creationId xmlns:a16="http://schemas.microsoft.com/office/drawing/2014/main" id="{46AD5912-0A6B-473D-B894-AD010F7D852F}"/>
              </a:ext>
            </a:extLst>
          </p:cNvPr>
          <p:cNvPicPr>
            <a:picLocks noChangeAspect="1"/>
          </p:cNvPicPr>
          <p:nvPr/>
        </p:nvPicPr>
        <p:blipFill>
          <a:blip r:embed="rId2"/>
          <a:stretch>
            <a:fillRect/>
          </a:stretch>
        </p:blipFill>
        <p:spPr>
          <a:xfrm>
            <a:off x="1778614" y="4308623"/>
            <a:ext cx="3665548" cy="478935"/>
          </a:xfrm>
          <a:prstGeom prst="rect">
            <a:avLst/>
          </a:prstGeom>
        </p:spPr>
      </p:pic>
      <p:pic>
        <p:nvPicPr>
          <p:cNvPr id="19" name="Picture 18">
            <a:extLst>
              <a:ext uri="{FF2B5EF4-FFF2-40B4-BE49-F238E27FC236}">
                <a16:creationId xmlns:a16="http://schemas.microsoft.com/office/drawing/2014/main" id="{CAD3210A-CEA4-4F18-A269-93C016A06FDB}"/>
              </a:ext>
            </a:extLst>
          </p:cNvPr>
          <p:cNvPicPr>
            <a:picLocks noChangeAspect="1"/>
          </p:cNvPicPr>
          <p:nvPr/>
        </p:nvPicPr>
        <p:blipFill>
          <a:blip r:embed="rId2"/>
          <a:stretch>
            <a:fillRect/>
          </a:stretch>
        </p:blipFill>
        <p:spPr>
          <a:xfrm>
            <a:off x="1778614" y="5257237"/>
            <a:ext cx="3665548" cy="478935"/>
          </a:xfrm>
          <a:prstGeom prst="rect">
            <a:avLst/>
          </a:prstGeom>
        </p:spPr>
      </p:pic>
      <p:pic>
        <p:nvPicPr>
          <p:cNvPr id="20" name="Picture 19">
            <a:extLst>
              <a:ext uri="{FF2B5EF4-FFF2-40B4-BE49-F238E27FC236}">
                <a16:creationId xmlns:a16="http://schemas.microsoft.com/office/drawing/2014/main" id="{45CA40AF-4CE9-4DD6-AC45-9E925C63E7B6}"/>
              </a:ext>
            </a:extLst>
          </p:cNvPr>
          <p:cNvPicPr>
            <a:picLocks noChangeAspect="1"/>
          </p:cNvPicPr>
          <p:nvPr/>
        </p:nvPicPr>
        <p:blipFill>
          <a:blip r:embed="rId2"/>
          <a:stretch>
            <a:fillRect/>
          </a:stretch>
        </p:blipFill>
        <p:spPr>
          <a:xfrm>
            <a:off x="1778614" y="6220898"/>
            <a:ext cx="3665548" cy="478935"/>
          </a:xfrm>
          <a:prstGeom prst="rect">
            <a:avLst/>
          </a:prstGeom>
        </p:spPr>
      </p:pic>
      <p:sp>
        <p:nvSpPr>
          <p:cNvPr id="27" name="Rectangle 26">
            <a:extLst>
              <a:ext uri="{FF2B5EF4-FFF2-40B4-BE49-F238E27FC236}">
                <a16:creationId xmlns:a16="http://schemas.microsoft.com/office/drawing/2014/main" id="{84141906-5564-4F42-A661-3374DDD440FB}"/>
              </a:ext>
            </a:extLst>
          </p:cNvPr>
          <p:cNvSpPr/>
          <p:nvPr/>
        </p:nvSpPr>
        <p:spPr>
          <a:xfrm>
            <a:off x="1751608" y="1025141"/>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1.  In which continent are the ice caps over 1km thick, the melting of which could raise sea levels by over 60 metres?</a:t>
            </a:r>
          </a:p>
        </p:txBody>
      </p:sp>
      <p:sp>
        <p:nvSpPr>
          <p:cNvPr id="28" name="Rectangle 27">
            <a:extLst>
              <a:ext uri="{FF2B5EF4-FFF2-40B4-BE49-F238E27FC236}">
                <a16:creationId xmlns:a16="http://schemas.microsoft.com/office/drawing/2014/main" id="{FF5301A1-A732-4675-8131-3B073EB129F5}"/>
              </a:ext>
            </a:extLst>
          </p:cNvPr>
          <p:cNvSpPr/>
          <p:nvPr/>
        </p:nvSpPr>
        <p:spPr>
          <a:xfrm>
            <a:off x="1751608" y="2951121"/>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5.  On which continent would you find the Maldives? The islands may be uninhabitable by 2030 due to sea level rise and submerged by 2070.</a:t>
            </a:r>
          </a:p>
        </p:txBody>
      </p:sp>
      <p:sp>
        <p:nvSpPr>
          <p:cNvPr id="29" name="Rectangle 28">
            <a:extLst>
              <a:ext uri="{FF2B5EF4-FFF2-40B4-BE49-F238E27FC236}">
                <a16:creationId xmlns:a16="http://schemas.microsoft.com/office/drawing/2014/main" id="{302F4117-91A8-441F-AABB-9C64EF55CDF7}"/>
              </a:ext>
            </a:extLst>
          </p:cNvPr>
          <p:cNvSpPr/>
          <p:nvPr/>
        </p:nvSpPr>
        <p:spPr>
          <a:xfrm>
            <a:off x="1751608" y="1986448"/>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3.  On which continent will the Sub-Saharan areas likely experience over 30 days of ‘deadly heat’ a year by 2080?</a:t>
            </a:r>
          </a:p>
        </p:txBody>
      </p:sp>
      <p:sp>
        <p:nvSpPr>
          <p:cNvPr id="30" name="Rectangle 29">
            <a:extLst>
              <a:ext uri="{FF2B5EF4-FFF2-40B4-BE49-F238E27FC236}">
                <a16:creationId xmlns:a16="http://schemas.microsoft.com/office/drawing/2014/main" id="{908B686F-F682-4C64-8769-FB7C263CF5DA}"/>
              </a:ext>
            </a:extLst>
          </p:cNvPr>
          <p:cNvSpPr/>
          <p:nvPr/>
        </p:nvSpPr>
        <p:spPr>
          <a:xfrm>
            <a:off x="1751608" y="3915795"/>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7.  Which continent has experienced a greater frequency of category 4 and 5 hurricanes since 1980?</a:t>
            </a:r>
          </a:p>
        </p:txBody>
      </p:sp>
      <p:sp>
        <p:nvSpPr>
          <p:cNvPr id="31" name="Rectangle 30">
            <a:extLst>
              <a:ext uri="{FF2B5EF4-FFF2-40B4-BE49-F238E27FC236}">
                <a16:creationId xmlns:a16="http://schemas.microsoft.com/office/drawing/2014/main" id="{11EE3DCE-4D30-471C-B5E8-312C10C088B7}"/>
              </a:ext>
            </a:extLst>
          </p:cNvPr>
          <p:cNvSpPr/>
          <p:nvPr/>
        </p:nvSpPr>
        <p:spPr>
          <a:xfrm>
            <a:off x="1751608" y="5841775"/>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11.  Which continent’s alpine glaciers may have vanished completely by 2050 causing economic losses from a lack of winter tourism?</a:t>
            </a:r>
          </a:p>
        </p:txBody>
      </p:sp>
      <p:sp>
        <p:nvSpPr>
          <p:cNvPr id="32" name="Rectangle 31">
            <a:extLst>
              <a:ext uri="{FF2B5EF4-FFF2-40B4-BE49-F238E27FC236}">
                <a16:creationId xmlns:a16="http://schemas.microsoft.com/office/drawing/2014/main" id="{4D7052B6-88D7-4BB1-8DCB-6D4B4812740E}"/>
              </a:ext>
            </a:extLst>
          </p:cNvPr>
          <p:cNvSpPr/>
          <p:nvPr/>
        </p:nvSpPr>
        <p:spPr>
          <a:xfrm>
            <a:off x="1751608" y="4877101"/>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9.  Which continent’s Great Barrier Reef has lost half its corals since 1995 due to coral bleaching caused by warmer sea temperatures?</a:t>
            </a:r>
          </a:p>
        </p:txBody>
      </p:sp>
      <p:pic>
        <p:nvPicPr>
          <p:cNvPr id="33" name="Picture 32">
            <a:extLst>
              <a:ext uri="{FF2B5EF4-FFF2-40B4-BE49-F238E27FC236}">
                <a16:creationId xmlns:a16="http://schemas.microsoft.com/office/drawing/2014/main" id="{8D0CE8EC-F601-4BC6-8650-C6F8C348B4C7}"/>
              </a:ext>
            </a:extLst>
          </p:cNvPr>
          <p:cNvPicPr>
            <a:picLocks noChangeAspect="1"/>
          </p:cNvPicPr>
          <p:nvPr/>
        </p:nvPicPr>
        <p:blipFill>
          <a:blip r:embed="rId2"/>
          <a:stretch>
            <a:fillRect/>
          </a:stretch>
        </p:blipFill>
        <p:spPr>
          <a:xfrm>
            <a:off x="6702953" y="2365618"/>
            <a:ext cx="3665548" cy="478935"/>
          </a:xfrm>
          <a:prstGeom prst="rect">
            <a:avLst/>
          </a:prstGeom>
        </p:spPr>
      </p:pic>
      <p:pic>
        <p:nvPicPr>
          <p:cNvPr id="34" name="Picture 33">
            <a:extLst>
              <a:ext uri="{FF2B5EF4-FFF2-40B4-BE49-F238E27FC236}">
                <a16:creationId xmlns:a16="http://schemas.microsoft.com/office/drawing/2014/main" id="{DF977594-595A-4A9B-806E-8A926A43CC73}"/>
              </a:ext>
            </a:extLst>
          </p:cNvPr>
          <p:cNvPicPr>
            <a:picLocks noChangeAspect="1"/>
          </p:cNvPicPr>
          <p:nvPr/>
        </p:nvPicPr>
        <p:blipFill>
          <a:blip r:embed="rId2"/>
          <a:stretch>
            <a:fillRect/>
          </a:stretch>
        </p:blipFill>
        <p:spPr>
          <a:xfrm>
            <a:off x="6702953" y="1377115"/>
            <a:ext cx="3665548" cy="478935"/>
          </a:xfrm>
          <a:prstGeom prst="rect">
            <a:avLst/>
          </a:prstGeom>
        </p:spPr>
      </p:pic>
      <p:pic>
        <p:nvPicPr>
          <p:cNvPr id="35" name="Picture 34">
            <a:extLst>
              <a:ext uri="{FF2B5EF4-FFF2-40B4-BE49-F238E27FC236}">
                <a16:creationId xmlns:a16="http://schemas.microsoft.com/office/drawing/2014/main" id="{516954D4-1458-49E3-9FA7-0C247D00679E}"/>
              </a:ext>
            </a:extLst>
          </p:cNvPr>
          <p:cNvPicPr>
            <a:picLocks noChangeAspect="1"/>
          </p:cNvPicPr>
          <p:nvPr/>
        </p:nvPicPr>
        <p:blipFill>
          <a:blip r:embed="rId2"/>
          <a:stretch>
            <a:fillRect/>
          </a:stretch>
        </p:blipFill>
        <p:spPr>
          <a:xfrm>
            <a:off x="6702953" y="3348659"/>
            <a:ext cx="3665548" cy="478935"/>
          </a:xfrm>
          <a:prstGeom prst="rect">
            <a:avLst/>
          </a:prstGeom>
        </p:spPr>
      </p:pic>
      <p:pic>
        <p:nvPicPr>
          <p:cNvPr id="36" name="Picture 35">
            <a:extLst>
              <a:ext uri="{FF2B5EF4-FFF2-40B4-BE49-F238E27FC236}">
                <a16:creationId xmlns:a16="http://schemas.microsoft.com/office/drawing/2014/main" id="{613E0BC1-AC64-4D8D-8F37-AEE5A70A19B8}"/>
              </a:ext>
            </a:extLst>
          </p:cNvPr>
          <p:cNvPicPr>
            <a:picLocks noChangeAspect="1"/>
          </p:cNvPicPr>
          <p:nvPr/>
        </p:nvPicPr>
        <p:blipFill>
          <a:blip r:embed="rId2"/>
          <a:stretch>
            <a:fillRect/>
          </a:stretch>
        </p:blipFill>
        <p:spPr>
          <a:xfrm>
            <a:off x="6702953" y="4308623"/>
            <a:ext cx="3665548" cy="478935"/>
          </a:xfrm>
          <a:prstGeom prst="rect">
            <a:avLst/>
          </a:prstGeom>
        </p:spPr>
      </p:pic>
      <p:pic>
        <p:nvPicPr>
          <p:cNvPr id="37" name="Picture 36">
            <a:extLst>
              <a:ext uri="{FF2B5EF4-FFF2-40B4-BE49-F238E27FC236}">
                <a16:creationId xmlns:a16="http://schemas.microsoft.com/office/drawing/2014/main" id="{7CBF58BB-B8C0-4F73-B678-1BAAAC9EFD51}"/>
              </a:ext>
            </a:extLst>
          </p:cNvPr>
          <p:cNvPicPr>
            <a:picLocks noChangeAspect="1"/>
          </p:cNvPicPr>
          <p:nvPr/>
        </p:nvPicPr>
        <p:blipFill>
          <a:blip r:embed="rId2"/>
          <a:stretch>
            <a:fillRect/>
          </a:stretch>
        </p:blipFill>
        <p:spPr>
          <a:xfrm>
            <a:off x="6702953" y="5257237"/>
            <a:ext cx="3665548" cy="478935"/>
          </a:xfrm>
          <a:prstGeom prst="rect">
            <a:avLst/>
          </a:prstGeom>
        </p:spPr>
      </p:pic>
      <p:pic>
        <p:nvPicPr>
          <p:cNvPr id="38" name="Picture 37">
            <a:extLst>
              <a:ext uri="{FF2B5EF4-FFF2-40B4-BE49-F238E27FC236}">
                <a16:creationId xmlns:a16="http://schemas.microsoft.com/office/drawing/2014/main" id="{61BAE875-C9EA-4584-826F-F13C4FCCB65C}"/>
              </a:ext>
            </a:extLst>
          </p:cNvPr>
          <p:cNvPicPr>
            <a:picLocks noChangeAspect="1"/>
          </p:cNvPicPr>
          <p:nvPr/>
        </p:nvPicPr>
        <p:blipFill>
          <a:blip r:embed="rId2"/>
          <a:stretch>
            <a:fillRect/>
          </a:stretch>
        </p:blipFill>
        <p:spPr>
          <a:xfrm>
            <a:off x="6702953" y="6220898"/>
            <a:ext cx="3665548" cy="478935"/>
          </a:xfrm>
          <a:prstGeom prst="rect">
            <a:avLst/>
          </a:prstGeom>
        </p:spPr>
      </p:pic>
      <p:sp>
        <p:nvSpPr>
          <p:cNvPr id="39" name="Rectangle 38">
            <a:extLst>
              <a:ext uri="{FF2B5EF4-FFF2-40B4-BE49-F238E27FC236}">
                <a16:creationId xmlns:a16="http://schemas.microsoft.com/office/drawing/2014/main" id="{F54F37AC-155C-4782-A2AE-189F90C73F32}"/>
              </a:ext>
            </a:extLst>
          </p:cNvPr>
          <p:cNvSpPr/>
          <p:nvPr/>
        </p:nvSpPr>
        <p:spPr>
          <a:xfrm>
            <a:off x="6675947" y="1025141"/>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2.  Which continent might experience greater future political tension over resources, despite the treaty that was signed in 1959?</a:t>
            </a:r>
          </a:p>
        </p:txBody>
      </p:sp>
      <p:sp>
        <p:nvSpPr>
          <p:cNvPr id="40" name="Rectangle 39">
            <a:extLst>
              <a:ext uri="{FF2B5EF4-FFF2-40B4-BE49-F238E27FC236}">
                <a16:creationId xmlns:a16="http://schemas.microsoft.com/office/drawing/2014/main" id="{D33E0B7B-1B0C-45C4-9AB5-9EE6CC19C473}"/>
              </a:ext>
            </a:extLst>
          </p:cNvPr>
          <p:cNvSpPr/>
          <p:nvPr/>
        </p:nvSpPr>
        <p:spPr>
          <a:xfrm>
            <a:off x="6675947" y="2951121"/>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6. On which continent would a projected sea level rise of 82cm by 2100 flood important agricultural land in Bangladesh, India and Vietnam?</a:t>
            </a:r>
          </a:p>
        </p:txBody>
      </p:sp>
      <p:sp>
        <p:nvSpPr>
          <p:cNvPr id="41" name="Rectangle 40">
            <a:extLst>
              <a:ext uri="{FF2B5EF4-FFF2-40B4-BE49-F238E27FC236}">
                <a16:creationId xmlns:a16="http://schemas.microsoft.com/office/drawing/2014/main" id="{DDE3B463-178F-4A77-B267-FE1F81219894}"/>
              </a:ext>
            </a:extLst>
          </p:cNvPr>
          <p:cNvSpPr/>
          <p:nvPr/>
        </p:nvSpPr>
        <p:spPr>
          <a:xfrm>
            <a:off x="6675947" y="1986448"/>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4. On which continent could a 1. 5</a:t>
            </a:r>
            <a:r>
              <a:rPr lang="en-GB" sz="900" dirty="0">
                <a:solidFill>
                  <a:schemeClr val="tx1"/>
                </a:solidFill>
                <a:latin typeface="Loosey Sans" panose="02000500000000000000" pitchFamily="2" charset="0"/>
                <a:cs typeface="Calibri" panose="020F0502020204030204" pitchFamily="34" charset="0"/>
              </a:rPr>
              <a:t>⁰C warming result in a 200% increase in population affected by floods in Colombia, Brazil and Argentina?</a:t>
            </a:r>
            <a:endParaRPr lang="en-GB" sz="900" dirty="0">
              <a:solidFill>
                <a:schemeClr val="tx1"/>
              </a:solidFill>
              <a:latin typeface="Loosey Sans" panose="02000500000000000000" pitchFamily="2" charset="0"/>
            </a:endParaRPr>
          </a:p>
        </p:txBody>
      </p:sp>
      <p:sp>
        <p:nvSpPr>
          <p:cNvPr id="42" name="Rectangle 41">
            <a:extLst>
              <a:ext uri="{FF2B5EF4-FFF2-40B4-BE49-F238E27FC236}">
                <a16:creationId xmlns:a16="http://schemas.microsoft.com/office/drawing/2014/main" id="{E416958A-B699-45B4-8BA9-4441755F8D27}"/>
              </a:ext>
            </a:extLst>
          </p:cNvPr>
          <p:cNvSpPr/>
          <p:nvPr/>
        </p:nvSpPr>
        <p:spPr>
          <a:xfrm>
            <a:off x="6675947" y="3915795"/>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8.  Which continent has the second largest body of ice on the planet, the melting of which could raise sea levels by 6 metres? </a:t>
            </a:r>
          </a:p>
        </p:txBody>
      </p:sp>
      <p:sp>
        <p:nvSpPr>
          <p:cNvPr id="43" name="Rectangle 42">
            <a:extLst>
              <a:ext uri="{FF2B5EF4-FFF2-40B4-BE49-F238E27FC236}">
                <a16:creationId xmlns:a16="http://schemas.microsoft.com/office/drawing/2014/main" id="{9B38C807-01B4-44FE-A645-B7AC0E3F4BAA}"/>
              </a:ext>
            </a:extLst>
          </p:cNvPr>
          <p:cNvSpPr/>
          <p:nvPr/>
        </p:nvSpPr>
        <p:spPr>
          <a:xfrm>
            <a:off x="6675947" y="5841775"/>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12.  Which continent may experience a current once-in-a-20 year extreme heat event in the southern states every 2-3 years by 2050? </a:t>
            </a:r>
          </a:p>
        </p:txBody>
      </p:sp>
      <p:sp>
        <p:nvSpPr>
          <p:cNvPr id="44" name="Rectangle 43">
            <a:extLst>
              <a:ext uri="{FF2B5EF4-FFF2-40B4-BE49-F238E27FC236}">
                <a16:creationId xmlns:a16="http://schemas.microsoft.com/office/drawing/2014/main" id="{024048BD-2682-43F1-A396-06D08FD5B41A}"/>
              </a:ext>
            </a:extLst>
          </p:cNvPr>
          <p:cNvSpPr/>
          <p:nvPr/>
        </p:nvSpPr>
        <p:spPr>
          <a:xfrm>
            <a:off x="6675947" y="4877101"/>
            <a:ext cx="3783435" cy="914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dirty="0">
                <a:solidFill>
                  <a:schemeClr val="tx1"/>
                </a:solidFill>
                <a:latin typeface="Loosey Sans" panose="02000500000000000000" pitchFamily="2" charset="0"/>
              </a:rPr>
              <a:t>10.  Which continent’s shifting rainfall patterns may move the regions where malaria is prevalent into new humid areas to the south? </a:t>
            </a:r>
          </a:p>
        </p:txBody>
      </p:sp>
      <p:pic>
        <p:nvPicPr>
          <p:cNvPr id="2" name="Picture 1">
            <a:extLst>
              <a:ext uri="{FF2B5EF4-FFF2-40B4-BE49-F238E27FC236}">
                <a16:creationId xmlns:a16="http://schemas.microsoft.com/office/drawing/2014/main" id="{58444C68-65CE-4745-A69B-6A2DD9A4B3AB}"/>
              </a:ext>
            </a:extLst>
          </p:cNvPr>
          <p:cNvPicPr>
            <a:picLocks noChangeAspect="1"/>
          </p:cNvPicPr>
          <p:nvPr/>
        </p:nvPicPr>
        <p:blipFill>
          <a:blip r:embed="rId3"/>
          <a:stretch>
            <a:fillRect/>
          </a:stretch>
        </p:blipFill>
        <p:spPr>
          <a:xfrm>
            <a:off x="5562999" y="1025142"/>
            <a:ext cx="450692" cy="914401"/>
          </a:xfrm>
          <a:prstGeom prst="rect">
            <a:avLst/>
          </a:prstGeom>
        </p:spPr>
      </p:pic>
      <p:pic>
        <p:nvPicPr>
          <p:cNvPr id="45" name="Picture 44">
            <a:extLst>
              <a:ext uri="{FF2B5EF4-FFF2-40B4-BE49-F238E27FC236}">
                <a16:creationId xmlns:a16="http://schemas.microsoft.com/office/drawing/2014/main" id="{34FFBC6F-F099-4091-812A-CF0D14B95D1C}"/>
              </a:ext>
            </a:extLst>
          </p:cNvPr>
          <p:cNvPicPr>
            <a:picLocks noChangeAspect="1"/>
          </p:cNvPicPr>
          <p:nvPr/>
        </p:nvPicPr>
        <p:blipFill>
          <a:blip r:embed="rId3"/>
          <a:stretch>
            <a:fillRect/>
          </a:stretch>
        </p:blipFill>
        <p:spPr>
          <a:xfrm>
            <a:off x="6212702" y="1025142"/>
            <a:ext cx="450692" cy="914401"/>
          </a:xfrm>
          <a:prstGeom prst="rect">
            <a:avLst/>
          </a:prstGeom>
        </p:spPr>
      </p:pic>
      <p:pic>
        <p:nvPicPr>
          <p:cNvPr id="46" name="Picture 45">
            <a:extLst>
              <a:ext uri="{FF2B5EF4-FFF2-40B4-BE49-F238E27FC236}">
                <a16:creationId xmlns:a16="http://schemas.microsoft.com/office/drawing/2014/main" id="{6B6740A8-2538-4358-9490-F91281D883B4}"/>
              </a:ext>
            </a:extLst>
          </p:cNvPr>
          <p:cNvPicPr>
            <a:picLocks noChangeAspect="1"/>
          </p:cNvPicPr>
          <p:nvPr/>
        </p:nvPicPr>
        <p:blipFill>
          <a:blip r:embed="rId3"/>
          <a:stretch>
            <a:fillRect/>
          </a:stretch>
        </p:blipFill>
        <p:spPr>
          <a:xfrm>
            <a:off x="5556247" y="1986449"/>
            <a:ext cx="450692" cy="914401"/>
          </a:xfrm>
          <a:prstGeom prst="rect">
            <a:avLst/>
          </a:prstGeom>
        </p:spPr>
      </p:pic>
      <p:pic>
        <p:nvPicPr>
          <p:cNvPr id="47" name="Picture 46">
            <a:extLst>
              <a:ext uri="{FF2B5EF4-FFF2-40B4-BE49-F238E27FC236}">
                <a16:creationId xmlns:a16="http://schemas.microsoft.com/office/drawing/2014/main" id="{ECDAFB6E-A8F0-4E2C-847B-34C2C58994D2}"/>
              </a:ext>
            </a:extLst>
          </p:cNvPr>
          <p:cNvPicPr>
            <a:picLocks noChangeAspect="1"/>
          </p:cNvPicPr>
          <p:nvPr/>
        </p:nvPicPr>
        <p:blipFill>
          <a:blip r:embed="rId3"/>
          <a:stretch>
            <a:fillRect/>
          </a:stretch>
        </p:blipFill>
        <p:spPr>
          <a:xfrm>
            <a:off x="6205950" y="1986449"/>
            <a:ext cx="450692" cy="914401"/>
          </a:xfrm>
          <a:prstGeom prst="rect">
            <a:avLst/>
          </a:prstGeom>
        </p:spPr>
      </p:pic>
      <p:pic>
        <p:nvPicPr>
          <p:cNvPr id="48" name="Picture 47">
            <a:extLst>
              <a:ext uri="{FF2B5EF4-FFF2-40B4-BE49-F238E27FC236}">
                <a16:creationId xmlns:a16="http://schemas.microsoft.com/office/drawing/2014/main" id="{090C9299-5429-4A90-9940-5FC30044D72A}"/>
              </a:ext>
            </a:extLst>
          </p:cNvPr>
          <p:cNvPicPr>
            <a:picLocks noChangeAspect="1"/>
          </p:cNvPicPr>
          <p:nvPr/>
        </p:nvPicPr>
        <p:blipFill>
          <a:blip r:embed="rId3"/>
          <a:stretch>
            <a:fillRect/>
          </a:stretch>
        </p:blipFill>
        <p:spPr>
          <a:xfrm>
            <a:off x="5562999" y="2947757"/>
            <a:ext cx="450692" cy="914401"/>
          </a:xfrm>
          <a:prstGeom prst="rect">
            <a:avLst/>
          </a:prstGeom>
        </p:spPr>
      </p:pic>
      <p:pic>
        <p:nvPicPr>
          <p:cNvPr id="49" name="Picture 48">
            <a:extLst>
              <a:ext uri="{FF2B5EF4-FFF2-40B4-BE49-F238E27FC236}">
                <a16:creationId xmlns:a16="http://schemas.microsoft.com/office/drawing/2014/main" id="{E10AFA5B-2543-4991-AFAF-0079C50C3306}"/>
              </a:ext>
            </a:extLst>
          </p:cNvPr>
          <p:cNvPicPr>
            <a:picLocks noChangeAspect="1"/>
          </p:cNvPicPr>
          <p:nvPr/>
        </p:nvPicPr>
        <p:blipFill>
          <a:blip r:embed="rId3"/>
          <a:stretch>
            <a:fillRect/>
          </a:stretch>
        </p:blipFill>
        <p:spPr>
          <a:xfrm>
            <a:off x="6212702" y="2947757"/>
            <a:ext cx="450692" cy="914401"/>
          </a:xfrm>
          <a:prstGeom prst="rect">
            <a:avLst/>
          </a:prstGeom>
        </p:spPr>
      </p:pic>
      <p:pic>
        <p:nvPicPr>
          <p:cNvPr id="50" name="Picture 49">
            <a:extLst>
              <a:ext uri="{FF2B5EF4-FFF2-40B4-BE49-F238E27FC236}">
                <a16:creationId xmlns:a16="http://schemas.microsoft.com/office/drawing/2014/main" id="{5A78910D-0A93-47EF-953F-4818235B95BA}"/>
              </a:ext>
            </a:extLst>
          </p:cNvPr>
          <p:cNvPicPr>
            <a:picLocks noChangeAspect="1"/>
          </p:cNvPicPr>
          <p:nvPr/>
        </p:nvPicPr>
        <p:blipFill>
          <a:blip r:embed="rId3"/>
          <a:stretch>
            <a:fillRect/>
          </a:stretch>
        </p:blipFill>
        <p:spPr>
          <a:xfrm>
            <a:off x="5562999" y="3912429"/>
            <a:ext cx="450692" cy="914401"/>
          </a:xfrm>
          <a:prstGeom prst="rect">
            <a:avLst/>
          </a:prstGeom>
        </p:spPr>
      </p:pic>
      <p:pic>
        <p:nvPicPr>
          <p:cNvPr id="51" name="Picture 50">
            <a:extLst>
              <a:ext uri="{FF2B5EF4-FFF2-40B4-BE49-F238E27FC236}">
                <a16:creationId xmlns:a16="http://schemas.microsoft.com/office/drawing/2014/main" id="{469939AD-DCD0-4950-A223-D494C68378E4}"/>
              </a:ext>
            </a:extLst>
          </p:cNvPr>
          <p:cNvPicPr>
            <a:picLocks noChangeAspect="1"/>
          </p:cNvPicPr>
          <p:nvPr/>
        </p:nvPicPr>
        <p:blipFill>
          <a:blip r:embed="rId3"/>
          <a:stretch>
            <a:fillRect/>
          </a:stretch>
        </p:blipFill>
        <p:spPr>
          <a:xfrm>
            <a:off x="6212702" y="3912429"/>
            <a:ext cx="450692" cy="914401"/>
          </a:xfrm>
          <a:prstGeom prst="rect">
            <a:avLst/>
          </a:prstGeom>
        </p:spPr>
      </p:pic>
      <p:pic>
        <p:nvPicPr>
          <p:cNvPr id="52" name="Picture 51">
            <a:extLst>
              <a:ext uri="{FF2B5EF4-FFF2-40B4-BE49-F238E27FC236}">
                <a16:creationId xmlns:a16="http://schemas.microsoft.com/office/drawing/2014/main" id="{B34F6FA9-640F-4240-A3BA-F92B57B0690B}"/>
              </a:ext>
            </a:extLst>
          </p:cNvPr>
          <p:cNvPicPr>
            <a:picLocks noChangeAspect="1"/>
          </p:cNvPicPr>
          <p:nvPr/>
        </p:nvPicPr>
        <p:blipFill>
          <a:blip r:embed="rId3"/>
          <a:stretch>
            <a:fillRect/>
          </a:stretch>
        </p:blipFill>
        <p:spPr>
          <a:xfrm>
            <a:off x="5542743" y="4877101"/>
            <a:ext cx="450692" cy="914401"/>
          </a:xfrm>
          <a:prstGeom prst="rect">
            <a:avLst/>
          </a:prstGeom>
        </p:spPr>
      </p:pic>
      <p:pic>
        <p:nvPicPr>
          <p:cNvPr id="53" name="Picture 52">
            <a:extLst>
              <a:ext uri="{FF2B5EF4-FFF2-40B4-BE49-F238E27FC236}">
                <a16:creationId xmlns:a16="http://schemas.microsoft.com/office/drawing/2014/main" id="{DF2F29A2-F4D6-4770-A3B4-DCD0A7336D59}"/>
              </a:ext>
            </a:extLst>
          </p:cNvPr>
          <p:cNvPicPr>
            <a:picLocks noChangeAspect="1"/>
          </p:cNvPicPr>
          <p:nvPr/>
        </p:nvPicPr>
        <p:blipFill>
          <a:blip r:embed="rId3"/>
          <a:stretch>
            <a:fillRect/>
          </a:stretch>
        </p:blipFill>
        <p:spPr>
          <a:xfrm>
            <a:off x="6192447" y="4877101"/>
            <a:ext cx="450692" cy="914401"/>
          </a:xfrm>
          <a:prstGeom prst="rect">
            <a:avLst/>
          </a:prstGeom>
        </p:spPr>
      </p:pic>
      <p:pic>
        <p:nvPicPr>
          <p:cNvPr id="54" name="Picture 53">
            <a:extLst>
              <a:ext uri="{FF2B5EF4-FFF2-40B4-BE49-F238E27FC236}">
                <a16:creationId xmlns:a16="http://schemas.microsoft.com/office/drawing/2014/main" id="{B8EFDA6C-B2BF-479D-8699-5BBA60C1CE53}"/>
              </a:ext>
            </a:extLst>
          </p:cNvPr>
          <p:cNvPicPr>
            <a:picLocks noChangeAspect="1"/>
          </p:cNvPicPr>
          <p:nvPr/>
        </p:nvPicPr>
        <p:blipFill>
          <a:blip r:embed="rId3"/>
          <a:stretch>
            <a:fillRect/>
          </a:stretch>
        </p:blipFill>
        <p:spPr>
          <a:xfrm>
            <a:off x="5535993" y="5841774"/>
            <a:ext cx="450692" cy="914401"/>
          </a:xfrm>
          <a:prstGeom prst="rect">
            <a:avLst/>
          </a:prstGeom>
        </p:spPr>
      </p:pic>
      <p:pic>
        <p:nvPicPr>
          <p:cNvPr id="55" name="Picture 54">
            <a:extLst>
              <a:ext uri="{FF2B5EF4-FFF2-40B4-BE49-F238E27FC236}">
                <a16:creationId xmlns:a16="http://schemas.microsoft.com/office/drawing/2014/main" id="{55131667-3CDF-4E0B-A830-13CE6912078C}"/>
              </a:ext>
            </a:extLst>
          </p:cNvPr>
          <p:cNvPicPr>
            <a:picLocks noChangeAspect="1"/>
          </p:cNvPicPr>
          <p:nvPr/>
        </p:nvPicPr>
        <p:blipFill>
          <a:blip r:embed="rId3"/>
          <a:stretch>
            <a:fillRect/>
          </a:stretch>
        </p:blipFill>
        <p:spPr>
          <a:xfrm>
            <a:off x="6194990" y="5838409"/>
            <a:ext cx="450692" cy="914401"/>
          </a:xfrm>
          <a:prstGeom prst="rect">
            <a:avLst/>
          </a:prstGeom>
        </p:spPr>
      </p:pic>
      <p:sp>
        <p:nvSpPr>
          <p:cNvPr id="56" name="TextBox 55">
            <a:extLst>
              <a:ext uri="{FF2B5EF4-FFF2-40B4-BE49-F238E27FC236}">
                <a16:creationId xmlns:a16="http://schemas.microsoft.com/office/drawing/2014/main" id="{9B54B58A-8F4B-46F7-8DF3-5F8D714DD0B1}"/>
              </a:ext>
            </a:extLst>
          </p:cNvPr>
          <p:cNvSpPr txBox="1"/>
          <p:nvPr/>
        </p:nvSpPr>
        <p:spPr>
          <a:xfrm>
            <a:off x="5177099" y="804479"/>
            <a:ext cx="1854892" cy="261610"/>
          </a:xfrm>
          <a:prstGeom prst="rect">
            <a:avLst/>
          </a:prstGeom>
          <a:noFill/>
        </p:spPr>
        <p:txBody>
          <a:bodyPr wrap="square">
            <a:spAutoFit/>
          </a:bodyPr>
          <a:lstStyle/>
          <a:p>
            <a:pPr algn="ctr"/>
            <a:r>
              <a:rPr lang="en-GB" sz="1100" b="1" u="sng" dirty="0">
                <a:latin typeface="Loosey Sans" panose="02000500000000000000" pitchFamily="2" charset="0"/>
              </a:rPr>
              <a:t>Severity scales</a:t>
            </a:r>
          </a:p>
        </p:txBody>
      </p:sp>
      <p:sp>
        <p:nvSpPr>
          <p:cNvPr id="57" name="TextBox 56">
            <a:extLst>
              <a:ext uri="{FF2B5EF4-FFF2-40B4-BE49-F238E27FC236}">
                <a16:creationId xmlns:a16="http://schemas.microsoft.com/office/drawing/2014/main" id="{EE4DC41F-A392-4CBC-ACD5-2642CC7C3ACB}"/>
              </a:ext>
            </a:extLst>
          </p:cNvPr>
          <p:cNvSpPr txBox="1"/>
          <p:nvPr/>
        </p:nvSpPr>
        <p:spPr>
          <a:xfrm>
            <a:off x="5774109" y="997210"/>
            <a:ext cx="657187" cy="184666"/>
          </a:xfrm>
          <a:prstGeom prst="rect">
            <a:avLst/>
          </a:prstGeom>
          <a:noFill/>
        </p:spPr>
        <p:txBody>
          <a:bodyPr wrap="square">
            <a:spAutoFit/>
          </a:bodyPr>
          <a:lstStyle/>
          <a:p>
            <a:pPr algn="ctr"/>
            <a:r>
              <a:rPr lang="en-GB" sz="600" dirty="0">
                <a:latin typeface="Loosey Sans" panose="02000500000000000000" pitchFamily="2" charset="0"/>
              </a:rPr>
              <a:t>Severe</a:t>
            </a:r>
          </a:p>
        </p:txBody>
      </p:sp>
      <p:sp>
        <p:nvSpPr>
          <p:cNvPr id="58" name="TextBox 57">
            <a:extLst>
              <a:ext uri="{FF2B5EF4-FFF2-40B4-BE49-F238E27FC236}">
                <a16:creationId xmlns:a16="http://schemas.microsoft.com/office/drawing/2014/main" id="{A7593132-8655-44CC-87D8-6DC2B3A15124}"/>
              </a:ext>
            </a:extLst>
          </p:cNvPr>
          <p:cNvSpPr txBox="1"/>
          <p:nvPr/>
        </p:nvSpPr>
        <p:spPr>
          <a:xfrm>
            <a:off x="5780861" y="1292628"/>
            <a:ext cx="657187" cy="184666"/>
          </a:xfrm>
          <a:prstGeom prst="rect">
            <a:avLst/>
          </a:prstGeom>
          <a:noFill/>
        </p:spPr>
        <p:txBody>
          <a:bodyPr wrap="square">
            <a:spAutoFit/>
          </a:bodyPr>
          <a:lstStyle/>
          <a:p>
            <a:pPr algn="ctr"/>
            <a:r>
              <a:rPr lang="en-GB" sz="600" dirty="0">
                <a:latin typeface="Loosey Sans" panose="02000500000000000000" pitchFamily="2" charset="0"/>
              </a:rPr>
              <a:t>Moderate</a:t>
            </a:r>
          </a:p>
        </p:txBody>
      </p:sp>
      <p:sp>
        <p:nvSpPr>
          <p:cNvPr id="59" name="TextBox 58">
            <a:extLst>
              <a:ext uri="{FF2B5EF4-FFF2-40B4-BE49-F238E27FC236}">
                <a16:creationId xmlns:a16="http://schemas.microsoft.com/office/drawing/2014/main" id="{687176DE-BF1D-4BFF-A301-62A5EE0BD0CD}"/>
              </a:ext>
            </a:extLst>
          </p:cNvPr>
          <p:cNvSpPr txBox="1"/>
          <p:nvPr/>
        </p:nvSpPr>
        <p:spPr>
          <a:xfrm>
            <a:off x="5774109" y="1588047"/>
            <a:ext cx="657187" cy="184666"/>
          </a:xfrm>
          <a:prstGeom prst="rect">
            <a:avLst/>
          </a:prstGeom>
          <a:noFill/>
        </p:spPr>
        <p:txBody>
          <a:bodyPr wrap="square">
            <a:spAutoFit/>
          </a:bodyPr>
          <a:lstStyle/>
          <a:p>
            <a:pPr algn="ctr"/>
            <a:r>
              <a:rPr lang="en-GB" sz="600" dirty="0">
                <a:latin typeface="Loosey Sans" panose="02000500000000000000" pitchFamily="2" charset="0"/>
              </a:rPr>
              <a:t>Low</a:t>
            </a:r>
          </a:p>
        </p:txBody>
      </p:sp>
      <p:sp>
        <p:nvSpPr>
          <p:cNvPr id="60" name="TextBox 59">
            <a:extLst>
              <a:ext uri="{FF2B5EF4-FFF2-40B4-BE49-F238E27FC236}">
                <a16:creationId xmlns:a16="http://schemas.microsoft.com/office/drawing/2014/main" id="{2601A87E-86DB-4C50-9DDE-ECAB5512CC6B}"/>
              </a:ext>
            </a:extLst>
          </p:cNvPr>
          <p:cNvSpPr txBox="1"/>
          <p:nvPr/>
        </p:nvSpPr>
        <p:spPr>
          <a:xfrm>
            <a:off x="5776312" y="1961252"/>
            <a:ext cx="657187" cy="184666"/>
          </a:xfrm>
          <a:prstGeom prst="rect">
            <a:avLst/>
          </a:prstGeom>
          <a:noFill/>
        </p:spPr>
        <p:txBody>
          <a:bodyPr wrap="square">
            <a:spAutoFit/>
          </a:bodyPr>
          <a:lstStyle/>
          <a:p>
            <a:pPr algn="ctr"/>
            <a:r>
              <a:rPr lang="en-GB" sz="600" dirty="0">
                <a:latin typeface="Loosey Sans" panose="02000500000000000000" pitchFamily="2" charset="0"/>
              </a:rPr>
              <a:t>Severe</a:t>
            </a:r>
          </a:p>
        </p:txBody>
      </p:sp>
      <p:sp>
        <p:nvSpPr>
          <p:cNvPr id="61" name="TextBox 60">
            <a:extLst>
              <a:ext uri="{FF2B5EF4-FFF2-40B4-BE49-F238E27FC236}">
                <a16:creationId xmlns:a16="http://schemas.microsoft.com/office/drawing/2014/main" id="{6E58BF54-223D-4C26-A8F5-D75B3FDBC867}"/>
              </a:ext>
            </a:extLst>
          </p:cNvPr>
          <p:cNvSpPr txBox="1"/>
          <p:nvPr/>
        </p:nvSpPr>
        <p:spPr>
          <a:xfrm>
            <a:off x="5783064" y="2256671"/>
            <a:ext cx="657187" cy="184666"/>
          </a:xfrm>
          <a:prstGeom prst="rect">
            <a:avLst/>
          </a:prstGeom>
          <a:noFill/>
        </p:spPr>
        <p:txBody>
          <a:bodyPr wrap="square">
            <a:spAutoFit/>
          </a:bodyPr>
          <a:lstStyle/>
          <a:p>
            <a:pPr algn="ctr"/>
            <a:r>
              <a:rPr lang="en-GB" sz="600" dirty="0">
                <a:latin typeface="Loosey Sans" panose="02000500000000000000" pitchFamily="2" charset="0"/>
              </a:rPr>
              <a:t>Moderate</a:t>
            </a:r>
          </a:p>
        </p:txBody>
      </p:sp>
      <p:sp>
        <p:nvSpPr>
          <p:cNvPr id="62" name="TextBox 61">
            <a:extLst>
              <a:ext uri="{FF2B5EF4-FFF2-40B4-BE49-F238E27FC236}">
                <a16:creationId xmlns:a16="http://schemas.microsoft.com/office/drawing/2014/main" id="{D0D10885-617A-4B2E-B3D7-AC1DCCFA8B03}"/>
              </a:ext>
            </a:extLst>
          </p:cNvPr>
          <p:cNvSpPr txBox="1"/>
          <p:nvPr/>
        </p:nvSpPr>
        <p:spPr>
          <a:xfrm>
            <a:off x="5776312" y="2552090"/>
            <a:ext cx="657187" cy="184666"/>
          </a:xfrm>
          <a:prstGeom prst="rect">
            <a:avLst/>
          </a:prstGeom>
          <a:noFill/>
        </p:spPr>
        <p:txBody>
          <a:bodyPr wrap="square">
            <a:spAutoFit/>
          </a:bodyPr>
          <a:lstStyle/>
          <a:p>
            <a:pPr algn="ctr"/>
            <a:r>
              <a:rPr lang="en-GB" sz="600" dirty="0">
                <a:latin typeface="Loosey Sans" panose="02000500000000000000" pitchFamily="2" charset="0"/>
              </a:rPr>
              <a:t>Low</a:t>
            </a:r>
          </a:p>
        </p:txBody>
      </p:sp>
      <p:sp>
        <p:nvSpPr>
          <p:cNvPr id="63" name="TextBox 62">
            <a:extLst>
              <a:ext uri="{FF2B5EF4-FFF2-40B4-BE49-F238E27FC236}">
                <a16:creationId xmlns:a16="http://schemas.microsoft.com/office/drawing/2014/main" id="{A1CF6B76-60D1-4CF5-ABBE-3EF81D5650AB}"/>
              </a:ext>
            </a:extLst>
          </p:cNvPr>
          <p:cNvSpPr txBox="1"/>
          <p:nvPr/>
        </p:nvSpPr>
        <p:spPr>
          <a:xfrm>
            <a:off x="5766189" y="2902510"/>
            <a:ext cx="657187" cy="184666"/>
          </a:xfrm>
          <a:prstGeom prst="rect">
            <a:avLst/>
          </a:prstGeom>
          <a:noFill/>
        </p:spPr>
        <p:txBody>
          <a:bodyPr wrap="square">
            <a:spAutoFit/>
          </a:bodyPr>
          <a:lstStyle/>
          <a:p>
            <a:pPr algn="ctr"/>
            <a:r>
              <a:rPr lang="en-GB" sz="600" dirty="0">
                <a:latin typeface="Loosey Sans" panose="02000500000000000000" pitchFamily="2" charset="0"/>
              </a:rPr>
              <a:t>Severe</a:t>
            </a:r>
          </a:p>
        </p:txBody>
      </p:sp>
      <p:sp>
        <p:nvSpPr>
          <p:cNvPr id="64" name="TextBox 63">
            <a:extLst>
              <a:ext uri="{FF2B5EF4-FFF2-40B4-BE49-F238E27FC236}">
                <a16:creationId xmlns:a16="http://schemas.microsoft.com/office/drawing/2014/main" id="{D5D6CC65-B026-4946-9E29-D9AFD60CE73B}"/>
              </a:ext>
            </a:extLst>
          </p:cNvPr>
          <p:cNvSpPr txBox="1"/>
          <p:nvPr/>
        </p:nvSpPr>
        <p:spPr>
          <a:xfrm>
            <a:off x="5772941" y="3197928"/>
            <a:ext cx="657187" cy="184666"/>
          </a:xfrm>
          <a:prstGeom prst="rect">
            <a:avLst/>
          </a:prstGeom>
          <a:noFill/>
        </p:spPr>
        <p:txBody>
          <a:bodyPr wrap="square">
            <a:spAutoFit/>
          </a:bodyPr>
          <a:lstStyle/>
          <a:p>
            <a:pPr algn="ctr"/>
            <a:r>
              <a:rPr lang="en-GB" sz="600" dirty="0">
                <a:latin typeface="Loosey Sans" panose="02000500000000000000" pitchFamily="2" charset="0"/>
              </a:rPr>
              <a:t>Moderate</a:t>
            </a:r>
          </a:p>
        </p:txBody>
      </p:sp>
      <p:sp>
        <p:nvSpPr>
          <p:cNvPr id="65" name="TextBox 64">
            <a:extLst>
              <a:ext uri="{FF2B5EF4-FFF2-40B4-BE49-F238E27FC236}">
                <a16:creationId xmlns:a16="http://schemas.microsoft.com/office/drawing/2014/main" id="{E5016534-D031-4877-AEFC-6234213C76F5}"/>
              </a:ext>
            </a:extLst>
          </p:cNvPr>
          <p:cNvSpPr txBox="1"/>
          <p:nvPr/>
        </p:nvSpPr>
        <p:spPr>
          <a:xfrm>
            <a:off x="5766189" y="3493347"/>
            <a:ext cx="657187" cy="184666"/>
          </a:xfrm>
          <a:prstGeom prst="rect">
            <a:avLst/>
          </a:prstGeom>
          <a:noFill/>
        </p:spPr>
        <p:txBody>
          <a:bodyPr wrap="square">
            <a:spAutoFit/>
          </a:bodyPr>
          <a:lstStyle/>
          <a:p>
            <a:pPr algn="ctr"/>
            <a:r>
              <a:rPr lang="en-GB" sz="600" dirty="0">
                <a:latin typeface="Loosey Sans" panose="02000500000000000000" pitchFamily="2" charset="0"/>
              </a:rPr>
              <a:t>Low</a:t>
            </a:r>
          </a:p>
        </p:txBody>
      </p:sp>
      <p:sp>
        <p:nvSpPr>
          <p:cNvPr id="66" name="TextBox 65">
            <a:extLst>
              <a:ext uri="{FF2B5EF4-FFF2-40B4-BE49-F238E27FC236}">
                <a16:creationId xmlns:a16="http://schemas.microsoft.com/office/drawing/2014/main" id="{6914C143-53A0-4791-B882-5B9A118418CD}"/>
              </a:ext>
            </a:extLst>
          </p:cNvPr>
          <p:cNvSpPr txBox="1"/>
          <p:nvPr/>
        </p:nvSpPr>
        <p:spPr>
          <a:xfrm>
            <a:off x="5766189" y="3886411"/>
            <a:ext cx="657187" cy="184666"/>
          </a:xfrm>
          <a:prstGeom prst="rect">
            <a:avLst/>
          </a:prstGeom>
          <a:noFill/>
        </p:spPr>
        <p:txBody>
          <a:bodyPr wrap="square">
            <a:spAutoFit/>
          </a:bodyPr>
          <a:lstStyle/>
          <a:p>
            <a:pPr algn="ctr"/>
            <a:r>
              <a:rPr lang="en-GB" sz="600" dirty="0">
                <a:latin typeface="Loosey Sans" panose="02000500000000000000" pitchFamily="2" charset="0"/>
              </a:rPr>
              <a:t>Severe</a:t>
            </a:r>
          </a:p>
        </p:txBody>
      </p:sp>
      <p:sp>
        <p:nvSpPr>
          <p:cNvPr id="67" name="TextBox 66">
            <a:extLst>
              <a:ext uri="{FF2B5EF4-FFF2-40B4-BE49-F238E27FC236}">
                <a16:creationId xmlns:a16="http://schemas.microsoft.com/office/drawing/2014/main" id="{9CC282CB-957D-468D-A2CB-21E91BDF5811}"/>
              </a:ext>
            </a:extLst>
          </p:cNvPr>
          <p:cNvSpPr txBox="1"/>
          <p:nvPr/>
        </p:nvSpPr>
        <p:spPr>
          <a:xfrm>
            <a:off x="5772941" y="4181830"/>
            <a:ext cx="657187" cy="184666"/>
          </a:xfrm>
          <a:prstGeom prst="rect">
            <a:avLst/>
          </a:prstGeom>
          <a:noFill/>
        </p:spPr>
        <p:txBody>
          <a:bodyPr wrap="square">
            <a:spAutoFit/>
          </a:bodyPr>
          <a:lstStyle/>
          <a:p>
            <a:pPr algn="ctr"/>
            <a:r>
              <a:rPr lang="en-GB" sz="600" dirty="0">
                <a:latin typeface="Loosey Sans" panose="02000500000000000000" pitchFamily="2" charset="0"/>
              </a:rPr>
              <a:t>Moderate</a:t>
            </a:r>
          </a:p>
        </p:txBody>
      </p:sp>
      <p:sp>
        <p:nvSpPr>
          <p:cNvPr id="68" name="TextBox 67">
            <a:extLst>
              <a:ext uri="{FF2B5EF4-FFF2-40B4-BE49-F238E27FC236}">
                <a16:creationId xmlns:a16="http://schemas.microsoft.com/office/drawing/2014/main" id="{525C676D-F210-48AA-9E4D-EAAAEA8FF667}"/>
              </a:ext>
            </a:extLst>
          </p:cNvPr>
          <p:cNvSpPr txBox="1"/>
          <p:nvPr/>
        </p:nvSpPr>
        <p:spPr>
          <a:xfrm>
            <a:off x="5766189" y="4477250"/>
            <a:ext cx="657187" cy="184666"/>
          </a:xfrm>
          <a:prstGeom prst="rect">
            <a:avLst/>
          </a:prstGeom>
          <a:noFill/>
        </p:spPr>
        <p:txBody>
          <a:bodyPr wrap="square">
            <a:spAutoFit/>
          </a:bodyPr>
          <a:lstStyle/>
          <a:p>
            <a:pPr algn="ctr"/>
            <a:r>
              <a:rPr lang="en-GB" sz="600" dirty="0">
                <a:latin typeface="Loosey Sans" panose="02000500000000000000" pitchFamily="2" charset="0"/>
              </a:rPr>
              <a:t>Low</a:t>
            </a:r>
          </a:p>
        </p:txBody>
      </p:sp>
      <p:sp>
        <p:nvSpPr>
          <p:cNvPr id="69" name="TextBox 68">
            <a:extLst>
              <a:ext uri="{FF2B5EF4-FFF2-40B4-BE49-F238E27FC236}">
                <a16:creationId xmlns:a16="http://schemas.microsoft.com/office/drawing/2014/main" id="{309BCF16-EBD8-4D0A-B3A1-88D9AFFDC434}"/>
              </a:ext>
            </a:extLst>
          </p:cNvPr>
          <p:cNvSpPr txBox="1"/>
          <p:nvPr/>
        </p:nvSpPr>
        <p:spPr>
          <a:xfrm>
            <a:off x="5758816" y="4831418"/>
            <a:ext cx="657187" cy="184666"/>
          </a:xfrm>
          <a:prstGeom prst="rect">
            <a:avLst/>
          </a:prstGeom>
          <a:noFill/>
        </p:spPr>
        <p:txBody>
          <a:bodyPr wrap="square">
            <a:spAutoFit/>
          </a:bodyPr>
          <a:lstStyle/>
          <a:p>
            <a:pPr algn="ctr"/>
            <a:r>
              <a:rPr lang="en-GB" sz="600" dirty="0">
                <a:latin typeface="Loosey Sans" panose="02000500000000000000" pitchFamily="2" charset="0"/>
              </a:rPr>
              <a:t>Severe</a:t>
            </a:r>
          </a:p>
        </p:txBody>
      </p:sp>
      <p:sp>
        <p:nvSpPr>
          <p:cNvPr id="70" name="TextBox 69">
            <a:extLst>
              <a:ext uri="{FF2B5EF4-FFF2-40B4-BE49-F238E27FC236}">
                <a16:creationId xmlns:a16="http://schemas.microsoft.com/office/drawing/2014/main" id="{31EF5E43-BED9-4B62-AA0D-6D5B0BF6E06C}"/>
              </a:ext>
            </a:extLst>
          </p:cNvPr>
          <p:cNvSpPr txBox="1"/>
          <p:nvPr/>
        </p:nvSpPr>
        <p:spPr>
          <a:xfrm>
            <a:off x="5765568" y="5126838"/>
            <a:ext cx="657187" cy="184666"/>
          </a:xfrm>
          <a:prstGeom prst="rect">
            <a:avLst/>
          </a:prstGeom>
          <a:noFill/>
        </p:spPr>
        <p:txBody>
          <a:bodyPr wrap="square">
            <a:spAutoFit/>
          </a:bodyPr>
          <a:lstStyle/>
          <a:p>
            <a:pPr algn="ctr"/>
            <a:r>
              <a:rPr lang="en-GB" sz="600" dirty="0">
                <a:latin typeface="Loosey Sans" panose="02000500000000000000" pitchFamily="2" charset="0"/>
              </a:rPr>
              <a:t>Moderate</a:t>
            </a:r>
          </a:p>
        </p:txBody>
      </p:sp>
      <p:sp>
        <p:nvSpPr>
          <p:cNvPr id="71" name="TextBox 70">
            <a:extLst>
              <a:ext uri="{FF2B5EF4-FFF2-40B4-BE49-F238E27FC236}">
                <a16:creationId xmlns:a16="http://schemas.microsoft.com/office/drawing/2014/main" id="{946EF707-41A9-48FF-8187-14A55DC4A0BD}"/>
              </a:ext>
            </a:extLst>
          </p:cNvPr>
          <p:cNvSpPr txBox="1"/>
          <p:nvPr/>
        </p:nvSpPr>
        <p:spPr>
          <a:xfrm>
            <a:off x="5758816" y="5422256"/>
            <a:ext cx="657187" cy="184666"/>
          </a:xfrm>
          <a:prstGeom prst="rect">
            <a:avLst/>
          </a:prstGeom>
          <a:noFill/>
        </p:spPr>
        <p:txBody>
          <a:bodyPr wrap="square">
            <a:spAutoFit/>
          </a:bodyPr>
          <a:lstStyle/>
          <a:p>
            <a:pPr algn="ctr"/>
            <a:r>
              <a:rPr lang="en-GB" sz="600" dirty="0">
                <a:latin typeface="Loosey Sans" panose="02000500000000000000" pitchFamily="2" charset="0"/>
              </a:rPr>
              <a:t>Low</a:t>
            </a:r>
          </a:p>
        </p:txBody>
      </p:sp>
      <p:sp>
        <p:nvSpPr>
          <p:cNvPr id="72" name="TextBox 71">
            <a:extLst>
              <a:ext uri="{FF2B5EF4-FFF2-40B4-BE49-F238E27FC236}">
                <a16:creationId xmlns:a16="http://schemas.microsoft.com/office/drawing/2014/main" id="{0EE1D490-1336-4D5C-8E78-4BA9771CAB17}"/>
              </a:ext>
            </a:extLst>
          </p:cNvPr>
          <p:cNvSpPr txBox="1"/>
          <p:nvPr/>
        </p:nvSpPr>
        <p:spPr>
          <a:xfrm>
            <a:off x="5775515" y="5808044"/>
            <a:ext cx="657187" cy="184666"/>
          </a:xfrm>
          <a:prstGeom prst="rect">
            <a:avLst/>
          </a:prstGeom>
          <a:noFill/>
        </p:spPr>
        <p:txBody>
          <a:bodyPr wrap="square">
            <a:spAutoFit/>
          </a:bodyPr>
          <a:lstStyle/>
          <a:p>
            <a:pPr algn="ctr"/>
            <a:r>
              <a:rPr lang="en-GB" sz="600" dirty="0">
                <a:latin typeface="Loosey Sans" panose="02000500000000000000" pitchFamily="2" charset="0"/>
              </a:rPr>
              <a:t>Severe</a:t>
            </a:r>
          </a:p>
        </p:txBody>
      </p:sp>
      <p:sp>
        <p:nvSpPr>
          <p:cNvPr id="73" name="TextBox 72">
            <a:extLst>
              <a:ext uri="{FF2B5EF4-FFF2-40B4-BE49-F238E27FC236}">
                <a16:creationId xmlns:a16="http://schemas.microsoft.com/office/drawing/2014/main" id="{8CDC30D4-545A-49E8-A66B-A35416B18928}"/>
              </a:ext>
            </a:extLst>
          </p:cNvPr>
          <p:cNvSpPr txBox="1"/>
          <p:nvPr/>
        </p:nvSpPr>
        <p:spPr>
          <a:xfrm>
            <a:off x="5782267" y="6103463"/>
            <a:ext cx="657187" cy="184666"/>
          </a:xfrm>
          <a:prstGeom prst="rect">
            <a:avLst/>
          </a:prstGeom>
          <a:noFill/>
        </p:spPr>
        <p:txBody>
          <a:bodyPr wrap="square">
            <a:spAutoFit/>
          </a:bodyPr>
          <a:lstStyle/>
          <a:p>
            <a:pPr algn="ctr"/>
            <a:r>
              <a:rPr lang="en-GB" sz="600" dirty="0">
                <a:latin typeface="Loosey Sans" panose="02000500000000000000" pitchFamily="2" charset="0"/>
              </a:rPr>
              <a:t>Moderate</a:t>
            </a:r>
          </a:p>
        </p:txBody>
      </p:sp>
      <p:sp>
        <p:nvSpPr>
          <p:cNvPr id="74" name="TextBox 73">
            <a:extLst>
              <a:ext uri="{FF2B5EF4-FFF2-40B4-BE49-F238E27FC236}">
                <a16:creationId xmlns:a16="http://schemas.microsoft.com/office/drawing/2014/main" id="{DF0198E9-504E-4CA9-9794-05F420273BFF}"/>
              </a:ext>
            </a:extLst>
          </p:cNvPr>
          <p:cNvSpPr txBox="1"/>
          <p:nvPr/>
        </p:nvSpPr>
        <p:spPr>
          <a:xfrm>
            <a:off x="5775515" y="6398882"/>
            <a:ext cx="657187" cy="184666"/>
          </a:xfrm>
          <a:prstGeom prst="rect">
            <a:avLst/>
          </a:prstGeom>
          <a:noFill/>
        </p:spPr>
        <p:txBody>
          <a:bodyPr wrap="square">
            <a:spAutoFit/>
          </a:bodyPr>
          <a:lstStyle/>
          <a:p>
            <a:pPr algn="ctr"/>
            <a:r>
              <a:rPr lang="en-GB" sz="600" dirty="0">
                <a:latin typeface="Loosey Sans" panose="02000500000000000000" pitchFamily="2" charset="0"/>
              </a:rPr>
              <a:t>Low</a:t>
            </a:r>
          </a:p>
        </p:txBody>
      </p:sp>
      <p:pic>
        <p:nvPicPr>
          <p:cNvPr id="4" name="Picture 3">
            <a:extLst>
              <a:ext uri="{FF2B5EF4-FFF2-40B4-BE49-F238E27FC236}">
                <a16:creationId xmlns:a16="http://schemas.microsoft.com/office/drawing/2014/main" id="{25450949-90F9-49F5-95C9-C2618D46ADE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582" b="41276" l="12875" r="90375">
                        <a14:foregroundMark x1="12875" y1="38462" x2="12875" y2="38462"/>
                        <a14:foregroundMark x1="87375" y1="36023" x2="87375" y2="36023"/>
                        <a14:foregroundMark x1="90375" y1="36961" x2="90375" y2="36961"/>
                      </a14:backgroundRemoval>
                    </a14:imgEffect>
                  </a14:imgLayer>
                </a14:imgProps>
              </a:ext>
            </a:extLst>
          </a:blip>
          <a:srcRect l="10036" t="29555" r="7615" b="56947"/>
          <a:stretch/>
        </p:blipFill>
        <p:spPr>
          <a:xfrm>
            <a:off x="1594223" y="22270"/>
            <a:ext cx="5437768" cy="754236"/>
          </a:xfrm>
          <a:prstGeom prst="rect">
            <a:avLst/>
          </a:prstGeom>
        </p:spPr>
      </p:pic>
      <p:sp>
        <p:nvSpPr>
          <p:cNvPr id="5" name="Rectangle 4">
            <a:extLst>
              <a:ext uri="{FF2B5EF4-FFF2-40B4-BE49-F238E27FC236}">
                <a16:creationId xmlns:a16="http://schemas.microsoft.com/office/drawing/2014/main" id="{4BD27DB1-2DB3-4260-A772-BE525D9F0A4B}"/>
              </a:ext>
            </a:extLst>
          </p:cNvPr>
          <p:cNvSpPr/>
          <p:nvPr/>
        </p:nvSpPr>
        <p:spPr>
          <a:xfrm>
            <a:off x="2569231" y="53971"/>
            <a:ext cx="6951583"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Bonoco" panose="00000500000000000000" pitchFamily="2" charset="0"/>
              </a:rPr>
              <a:t>Highlighting the impacts: </a:t>
            </a:r>
            <a:r>
              <a:rPr lang="en-US" sz="3200" dirty="0">
                <a:ln w="0"/>
                <a:solidFill>
                  <a:srgbClr val="0070C0"/>
                </a:solidFill>
                <a:effectLst>
                  <a:outerShdw blurRad="38100" dist="19050" dir="2700000" algn="tl" rotWithShape="0">
                    <a:schemeClr val="dk1">
                      <a:alpha val="40000"/>
                    </a:schemeClr>
                  </a:outerShdw>
                </a:effectLst>
                <a:latin typeface="Bonoco" panose="00000500000000000000" pitchFamily="2" charset="0"/>
              </a:rPr>
              <a:t>climate change</a:t>
            </a:r>
          </a:p>
        </p:txBody>
      </p:sp>
      <p:pic>
        <p:nvPicPr>
          <p:cNvPr id="6" name="Picture 5">
            <a:extLst>
              <a:ext uri="{FF2B5EF4-FFF2-40B4-BE49-F238E27FC236}">
                <a16:creationId xmlns:a16="http://schemas.microsoft.com/office/drawing/2014/main" id="{DD754102-BC0F-4283-AB03-BEA0B544B92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0410331">
            <a:off x="9938992" y="491966"/>
            <a:ext cx="847789" cy="915612"/>
          </a:xfrm>
          <a:prstGeom prst="rect">
            <a:avLst/>
          </a:prstGeom>
        </p:spPr>
      </p:pic>
      <p:sp>
        <p:nvSpPr>
          <p:cNvPr id="7" name="TextBox 6">
            <a:extLst>
              <a:ext uri="{FF2B5EF4-FFF2-40B4-BE49-F238E27FC236}">
                <a16:creationId xmlns:a16="http://schemas.microsoft.com/office/drawing/2014/main" id="{5AD74D24-DA8B-495A-B5C1-E2E00822EA7D}"/>
              </a:ext>
            </a:extLst>
          </p:cNvPr>
          <p:cNvSpPr txBox="1"/>
          <p:nvPr/>
        </p:nvSpPr>
        <p:spPr>
          <a:xfrm>
            <a:off x="1703504" y="621291"/>
            <a:ext cx="8680768" cy="230832"/>
          </a:xfrm>
          <a:prstGeom prst="rect">
            <a:avLst/>
          </a:prstGeom>
          <a:noFill/>
        </p:spPr>
        <p:txBody>
          <a:bodyPr wrap="square" rtlCol="0">
            <a:spAutoFit/>
          </a:bodyPr>
          <a:lstStyle/>
          <a:p>
            <a:pPr algn="ctr"/>
            <a:r>
              <a:rPr lang="en-GB" sz="900" dirty="0">
                <a:latin typeface="Loosey Sans" panose="02000500000000000000" pitchFamily="2" charset="0"/>
              </a:rPr>
              <a:t>Highlight which continent you think the impact described may affect, or has affected. Colour in the thermometer according to the severity of that impact.</a:t>
            </a:r>
          </a:p>
        </p:txBody>
      </p:sp>
      <p:sp>
        <p:nvSpPr>
          <p:cNvPr id="8" name="Arrow: Left 7">
            <a:extLst>
              <a:ext uri="{FF2B5EF4-FFF2-40B4-BE49-F238E27FC236}">
                <a16:creationId xmlns:a16="http://schemas.microsoft.com/office/drawing/2014/main" id="{95101068-6B7E-421D-B18A-297E9E8DA923}"/>
              </a:ext>
            </a:extLst>
          </p:cNvPr>
          <p:cNvSpPr/>
          <p:nvPr/>
        </p:nvSpPr>
        <p:spPr>
          <a:xfrm>
            <a:off x="5542012" y="1348050"/>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5" name="Arrow: Left 74">
            <a:extLst>
              <a:ext uri="{FF2B5EF4-FFF2-40B4-BE49-F238E27FC236}">
                <a16:creationId xmlns:a16="http://schemas.microsoft.com/office/drawing/2014/main" id="{53875763-2661-47CE-B222-3C9A9BCB516F}"/>
              </a:ext>
            </a:extLst>
          </p:cNvPr>
          <p:cNvSpPr/>
          <p:nvPr/>
        </p:nvSpPr>
        <p:spPr>
          <a:xfrm rot="10800000">
            <a:off x="6549656" y="1348050"/>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6" name="Arrow: Left 75">
            <a:extLst>
              <a:ext uri="{FF2B5EF4-FFF2-40B4-BE49-F238E27FC236}">
                <a16:creationId xmlns:a16="http://schemas.microsoft.com/office/drawing/2014/main" id="{3D17C2E4-6330-403E-89B9-26A8836FFC4B}"/>
              </a:ext>
            </a:extLst>
          </p:cNvPr>
          <p:cNvSpPr/>
          <p:nvPr/>
        </p:nvSpPr>
        <p:spPr>
          <a:xfrm>
            <a:off x="5535736" y="2299059"/>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7" name="Arrow: Left 76">
            <a:extLst>
              <a:ext uri="{FF2B5EF4-FFF2-40B4-BE49-F238E27FC236}">
                <a16:creationId xmlns:a16="http://schemas.microsoft.com/office/drawing/2014/main" id="{9AAEA479-FC55-4D1D-AF15-9705EAE6BF27}"/>
              </a:ext>
            </a:extLst>
          </p:cNvPr>
          <p:cNvSpPr/>
          <p:nvPr/>
        </p:nvSpPr>
        <p:spPr>
          <a:xfrm rot="10800000">
            <a:off x="6543380" y="2299059"/>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8" name="Arrow: Left 77">
            <a:extLst>
              <a:ext uri="{FF2B5EF4-FFF2-40B4-BE49-F238E27FC236}">
                <a16:creationId xmlns:a16="http://schemas.microsoft.com/office/drawing/2014/main" id="{2B1F6197-384A-4D67-9D0A-32CEEC92F1C6}"/>
              </a:ext>
            </a:extLst>
          </p:cNvPr>
          <p:cNvSpPr/>
          <p:nvPr/>
        </p:nvSpPr>
        <p:spPr>
          <a:xfrm>
            <a:off x="5543380" y="3269518"/>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9" name="Arrow: Left 78">
            <a:extLst>
              <a:ext uri="{FF2B5EF4-FFF2-40B4-BE49-F238E27FC236}">
                <a16:creationId xmlns:a16="http://schemas.microsoft.com/office/drawing/2014/main" id="{9E9EBF30-5C13-43E9-BC10-332F087A548D}"/>
              </a:ext>
            </a:extLst>
          </p:cNvPr>
          <p:cNvSpPr/>
          <p:nvPr/>
        </p:nvSpPr>
        <p:spPr>
          <a:xfrm rot="10800000">
            <a:off x="6551024" y="3269518"/>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0" name="Arrow: Left 79">
            <a:extLst>
              <a:ext uri="{FF2B5EF4-FFF2-40B4-BE49-F238E27FC236}">
                <a16:creationId xmlns:a16="http://schemas.microsoft.com/office/drawing/2014/main" id="{8C1F5653-A2B5-499A-917C-D9D85C4DC249}"/>
              </a:ext>
            </a:extLst>
          </p:cNvPr>
          <p:cNvSpPr/>
          <p:nvPr/>
        </p:nvSpPr>
        <p:spPr>
          <a:xfrm>
            <a:off x="5535043" y="4245150"/>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1" name="Arrow: Left 80">
            <a:extLst>
              <a:ext uri="{FF2B5EF4-FFF2-40B4-BE49-F238E27FC236}">
                <a16:creationId xmlns:a16="http://schemas.microsoft.com/office/drawing/2014/main" id="{95BAAF84-C5CD-4D3A-AF72-171BC1A14CCC}"/>
              </a:ext>
            </a:extLst>
          </p:cNvPr>
          <p:cNvSpPr/>
          <p:nvPr/>
        </p:nvSpPr>
        <p:spPr>
          <a:xfrm rot="10800000">
            <a:off x="6542688" y="4245150"/>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Arrow: Left 81">
            <a:extLst>
              <a:ext uri="{FF2B5EF4-FFF2-40B4-BE49-F238E27FC236}">
                <a16:creationId xmlns:a16="http://schemas.microsoft.com/office/drawing/2014/main" id="{4F0B73EE-0538-4A99-931B-713B92D5D233}"/>
              </a:ext>
            </a:extLst>
          </p:cNvPr>
          <p:cNvSpPr/>
          <p:nvPr/>
        </p:nvSpPr>
        <p:spPr>
          <a:xfrm>
            <a:off x="5525867" y="5199590"/>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3" name="Arrow: Left 82">
            <a:extLst>
              <a:ext uri="{FF2B5EF4-FFF2-40B4-BE49-F238E27FC236}">
                <a16:creationId xmlns:a16="http://schemas.microsoft.com/office/drawing/2014/main" id="{5DE4F249-5F42-4C93-A2DC-9305E97B2530}"/>
              </a:ext>
            </a:extLst>
          </p:cNvPr>
          <p:cNvSpPr/>
          <p:nvPr/>
        </p:nvSpPr>
        <p:spPr>
          <a:xfrm rot="10800000">
            <a:off x="6533512" y="5199590"/>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4" name="Arrow: Left 83">
            <a:extLst>
              <a:ext uri="{FF2B5EF4-FFF2-40B4-BE49-F238E27FC236}">
                <a16:creationId xmlns:a16="http://schemas.microsoft.com/office/drawing/2014/main" id="{E09E86D9-3CCA-4205-A52E-A926165D0112}"/>
              </a:ext>
            </a:extLst>
          </p:cNvPr>
          <p:cNvSpPr/>
          <p:nvPr/>
        </p:nvSpPr>
        <p:spPr>
          <a:xfrm>
            <a:off x="5525867" y="6145851"/>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5" name="Arrow: Left 84">
            <a:extLst>
              <a:ext uri="{FF2B5EF4-FFF2-40B4-BE49-F238E27FC236}">
                <a16:creationId xmlns:a16="http://schemas.microsoft.com/office/drawing/2014/main" id="{697B34FB-4235-4941-882A-39C46AD499E6}"/>
              </a:ext>
            </a:extLst>
          </p:cNvPr>
          <p:cNvSpPr/>
          <p:nvPr/>
        </p:nvSpPr>
        <p:spPr>
          <a:xfrm rot="10800000">
            <a:off x="6533512" y="6145851"/>
            <a:ext cx="120013" cy="22382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146260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D925E-E7AA-60F9-7148-80FA4BEAB211}"/>
              </a:ext>
            </a:extLst>
          </p:cNvPr>
          <p:cNvSpPr>
            <a:spLocks noGrp="1"/>
          </p:cNvSpPr>
          <p:nvPr>
            <p:ph type="title"/>
          </p:nvPr>
        </p:nvSpPr>
        <p:spPr/>
        <p:txBody>
          <a:bodyPr/>
          <a:lstStyle/>
          <a:p>
            <a:r>
              <a:rPr lang="en-US" dirty="0"/>
              <a:t>Read the resource and answer the questions</a:t>
            </a:r>
          </a:p>
        </p:txBody>
      </p:sp>
      <p:pic>
        <p:nvPicPr>
          <p:cNvPr id="5" name="Content Placeholder 4">
            <a:extLst>
              <a:ext uri="{FF2B5EF4-FFF2-40B4-BE49-F238E27FC236}">
                <a16:creationId xmlns:a16="http://schemas.microsoft.com/office/drawing/2014/main" id="{55A8F2E2-6583-0831-E28B-D2E618B8928B}"/>
              </a:ext>
            </a:extLst>
          </p:cNvPr>
          <p:cNvPicPr>
            <a:picLocks noGrp="1" noChangeAspect="1"/>
          </p:cNvPicPr>
          <p:nvPr>
            <p:ph idx="1"/>
          </p:nvPr>
        </p:nvPicPr>
        <p:blipFill>
          <a:blip r:embed="rId2"/>
          <a:stretch>
            <a:fillRect/>
          </a:stretch>
        </p:blipFill>
        <p:spPr>
          <a:xfrm>
            <a:off x="756388" y="2143550"/>
            <a:ext cx="4597400" cy="4013200"/>
          </a:xfrm>
        </p:spPr>
      </p:pic>
      <p:pic>
        <p:nvPicPr>
          <p:cNvPr id="7" name="Picture 6">
            <a:extLst>
              <a:ext uri="{FF2B5EF4-FFF2-40B4-BE49-F238E27FC236}">
                <a16:creationId xmlns:a16="http://schemas.microsoft.com/office/drawing/2014/main" id="{A820DD22-5439-8416-C7FA-4618C81B9119}"/>
              </a:ext>
            </a:extLst>
          </p:cNvPr>
          <p:cNvPicPr>
            <a:picLocks noChangeAspect="1"/>
          </p:cNvPicPr>
          <p:nvPr/>
        </p:nvPicPr>
        <p:blipFill>
          <a:blip r:embed="rId3"/>
          <a:stretch>
            <a:fillRect/>
          </a:stretch>
        </p:blipFill>
        <p:spPr>
          <a:xfrm>
            <a:off x="6544487" y="1913565"/>
            <a:ext cx="4483100" cy="3987800"/>
          </a:xfrm>
          <a:prstGeom prst="rect">
            <a:avLst/>
          </a:prstGeom>
        </p:spPr>
      </p:pic>
    </p:spTree>
    <p:extLst>
      <p:ext uri="{BB962C8B-B14F-4D97-AF65-F5344CB8AC3E}">
        <p14:creationId xmlns:p14="http://schemas.microsoft.com/office/powerpoint/2010/main" val="105313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C676-DCA9-012F-21DA-4117DE227DC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E4DA848-A69C-E4F6-DD8D-D69C4E8E3FCB}"/>
              </a:ext>
            </a:extLst>
          </p:cNvPr>
          <p:cNvPicPr>
            <a:picLocks noGrp="1" noChangeAspect="1"/>
          </p:cNvPicPr>
          <p:nvPr>
            <p:ph idx="1"/>
          </p:nvPr>
        </p:nvPicPr>
        <p:blipFill>
          <a:blip r:embed="rId2"/>
          <a:stretch>
            <a:fillRect/>
          </a:stretch>
        </p:blipFill>
        <p:spPr>
          <a:xfrm>
            <a:off x="6985591" y="198844"/>
            <a:ext cx="5329147" cy="2345712"/>
          </a:xfrm>
        </p:spPr>
      </p:pic>
      <p:pic>
        <p:nvPicPr>
          <p:cNvPr id="7" name="Picture 6">
            <a:extLst>
              <a:ext uri="{FF2B5EF4-FFF2-40B4-BE49-F238E27FC236}">
                <a16:creationId xmlns:a16="http://schemas.microsoft.com/office/drawing/2014/main" id="{87A012CB-8670-D3FF-2456-F09A4DBD4427}"/>
              </a:ext>
            </a:extLst>
          </p:cNvPr>
          <p:cNvPicPr>
            <a:picLocks noChangeAspect="1"/>
          </p:cNvPicPr>
          <p:nvPr/>
        </p:nvPicPr>
        <p:blipFill>
          <a:blip r:embed="rId3"/>
          <a:stretch>
            <a:fillRect/>
          </a:stretch>
        </p:blipFill>
        <p:spPr>
          <a:xfrm>
            <a:off x="194717" y="0"/>
            <a:ext cx="6647547" cy="4147163"/>
          </a:xfrm>
          <a:prstGeom prst="rect">
            <a:avLst/>
          </a:prstGeom>
        </p:spPr>
      </p:pic>
      <p:pic>
        <p:nvPicPr>
          <p:cNvPr id="9" name="Picture 8">
            <a:extLst>
              <a:ext uri="{FF2B5EF4-FFF2-40B4-BE49-F238E27FC236}">
                <a16:creationId xmlns:a16="http://schemas.microsoft.com/office/drawing/2014/main" id="{0901BB2C-9881-0133-9DA8-854A2DABD840}"/>
              </a:ext>
            </a:extLst>
          </p:cNvPr>
          <p:cNvPicPr>
            <a:picLocks noChangeAspect="1"/>
          </p:cNvPicPr>
          <p:nvPr/>
        </p:nvPicPr>
        <p:blipFill>
          <a:blip r:embed="rId4"/>
          <a:stretch>
            <a:fillRect/>
          </a:stretch>
        </p:blipFill>
        <p:spPr>
          <a:xfrm>
            <a:off x="6842264" y="2898736"/>
            <a:ext cx="4612890" cy="3705133"/>
          </a:xfrm>
          <a:prstGeom prst="rect">
            <a:avLst/>
          </a:prstGeom>
        </p:spPr>
      </p:pic>
      <p:sp>
        <p:nvSpPr>
          <p:cNvPr id="10" name="TextBox 9">
            <a:extLst>
              <a:ext uri="{FF2B5EF4-FFF2-40B4-BE49-F238E27FC236}">
                <a16:creationId xmlns:a16="http://schemas.microsoft.com/office/drawing/2014/main" id="{6587D240-3A1D-162F-F4BD-928DA5A4B6B6}"/>
              </a:ext>
            </a:extLst>
          </p:cNvPr>
          <p:cNvSpPr txBox="1"/>
          <p:nvPr/>
        </p:nvSpPr>
        <p:spPr>
          <a:xfrm>
            <a:off x="914401" y="4051005"/>
            <a:ext cx="4114800" cy="1200329"/>
          </a:xfrm>
          <a:prstGeom prst="rect">
            <a:avLst/>
          </a:prstGeom>
          <a:solidFill>
            <a:srgbClr val="00B050"/>
          </a:solidFill>
        </p:spPr>
        <p:txBody>
          <a:bodyPr wrap="square" rtlCol="0">
            <a:spAutoFit/>
          </a:bodyPr>
          <a:lstStyle/>
          <a:p>
            <a:r>
              <a:rPr lang="en-US" sz="2400" dirty="0"/>
              <a:t>Use the sheet ‘climate change impacts’ to complete a climate change consequences web</a:t>
            </a:r>
          </a:p>
        </p:txBody>
      </p:sp>
    </p:spTree>
    <p:extLst>
      <p:ext uri="{BB962C8B-B14F-4D97-AF65-F5344CB8AC3E}">
        <p14:creationId xmlns:p14="http://schemas.microsoft.com/office/powerpoint/2010/main" val="32965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7D78-BC99-2EE9-05C2-94F27F9B88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D4E5B4C-5F7E-552C-7C19-5C946F089CAF}"/>
              </a:ext>
            </a:extLst>
          </p:cNvPr>
          <p:cNvPicPr>
            <a:picLocks noGrp="1" noChangeAspect="1"/>
          </p:cNvPicPr>
          <p:nvPr>
            <p:ph idx="1"/>
          </p:nvPr>
        </p:nvPicPr>
        <p:blipFill>
          <a:blip r:embed="rId2"/>
          <a:stretch>
            <a:fillRect/>
          </a:stretch>
        </p:blipFill>
        <p:spPr>
          <a:xfrm>
            <a:off x="958310" y="365124"/>
            <a:ext cx="4910862" cy="6433127"/>
          </a:xfrm>
        </p:spPr>
      </p:pic>
      <p:sp>
        <p:nvSpPr>
          <p:cNvPr id="6" name="TextBox 5">
            <a:extLst>
              <a:ext uri="{FF2B5EF4-FFF2-40B4-BE49-F238E27FC236}">
                <a16:creationId xmlns:a16="http://schemas.microsoft.com/office/drawing/2014/main" id="{0F2CB237-F123-9AA3-426E-F7EDAB0BB6D9}"/>
              </a:ext>
            </a:extLst>
          </p:cNvPr>
          <p:cNvSpPr txBox="1"/>
          <p:nvPr/>
        </p:nvSpPr>
        <p:spPr>
          <a:xfrm>
            <a:off x="7145079" y="2137144"/>
            <a:ext cx="4208721" cy="923330"/>
          </a:xfrm>
          <a:prstGeom prst="rect">
            <a:avLst/>
          </a:prstGeom>
          <a:solidFill>
            <a:srgbClr val="00B050"/>
          </a:solidFill>
        </p:spPr>
        <p:txBody>
          <a:bodyPr wrap="square" rtlCol="0">
            <a:spAutoFit/>
          </a:bodyPr>
          <a:lstStyle/>
          <a:p>
            <a:r>
              <a:rPr lang="en-US" dirty="0"/>
              <a:t>Arrange these statements from the person who may be most vulnerable to least vulnerable to climate change. </a:t>
            </a:r>
          </a:p>
        </p:txBody>
      </p:sp>
    </p:spTree>
    <p:extLst>
      <p:ext uri="{BB962C8B-B14F-4D97-AF65-F5344CB8AC3E}">
        <p14:creationId xmlns:p14="http://schemas.microsoft.com/office/powerpoint/2010/main" val="3539624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665</Words>
  <Application>Microsoft Macintosh PowerPoint</Application>
  <PresentationFormat>Widescreen</PresentationFormat>
  <Paragraphs>62</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Bonoco</vt:lpstr>
      <vt:lpstr>Calibri</vt:lpstr>
      <vt:lpstr>Calibri Light</vt:lpstr>
      <vt:lpstr>Loosey Sans</vt:lpstr>
      <vt:lpstr>Open Sans</vt:lpstr>
      <vt:lpstr>Oswald</vt:lpstr>
      <vt:lpstr>Office Theme</vt:lpstr>
      <vt:lpstr>PowerPoint Presentation</vt:lpstr>
      <vt:lpstr>https://www.youtube.com/watch?v=9GjrS8QbHmY </vt:lpstr>
      <vt:lpstr>PowerPoint Presentation</vt:lpstr>
      <vt:lpstr>PowerPoint Presentation</vt:lpstr>
      <vt:lpstr>PowerPoint Presentation</vt:lpstr>
      <vt:lpstr>PowerPoint Presentation</vt:lpstr>
      <vt:lpstr>Read the resource and answer the questions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1</cp:revision>
  <dcterms:created xsi:type="dcterms:W3CDTF">2022-05-03T15:23:18Z</dcterms:created>
  <dcterms:modified xsi:type="dcterms:W3CDTF">2022-05-03T16:41:05Z</dcterms:modified>
</cp:coreProperties>
</file>