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0" r:id="rId4"/>
    <p:sldId id="259" r:id="rId5"/>
    <p:sldId id="257" r:id="rId6"/>
    <p:sldId id="261" r:id="rId7"/>
    <p:sldId id="264" r:id="rId8"/>
    <p:sldId id="262" r:id="rId9"/>
    <p:sldId id="265" r:id="rId10"/>
    <p:sldId id="266" r:id="rId11"/>
    <p:sldId id="25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p:restoredTop sz="94611"/>
  </p:normalViewPr>
  <p:slideViewPr>
    <p:cSldViewPr snapToGrid="0" snapToObjects="1">
      <p:cViewPr varScale="1">
        <p:scale>
          <a:sx n="85" d="100"/>
          <a:sy n="85" d="100"/>
        </p:scale>
        <p:origin x="184"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03F5-6029-0A40-897A-BAA2DEF3F1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D29EC5-0812-5846-985C-C29648787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0C4609-776B-BE4F-B44D-FED3FEDCB4AE}"/>
              </a:ext>
            </a:extLst>
          </p:cNvPr>
          <p:cNvSpPr>
            <a:spLocks noGrp="1"/>
          </p:cNvSpPr>
          <p:nvPr>
            <p:ph type="dt" sz="half" idx="10"/>
          </p:nvPr>
        </p:nvSpPr>
        <p:spPr/>
        <p:txBody>
          <a:bodyPr/>
          <a:lstStyle/>
          <a:p>
            <a:fld id="{DF1B9936-81D5-5E43-AA92-71FCFE9D5B6D}" type="datetimeFigureOut">
              <a:rPr lang="en-US" smtClean="0"/>
              <a:t>5/21/18</a:t>
            </a:fld>
            <a:endParaRPr lang="en-US"/>
          </a:p>
        </p:txBody>
      </p:sp>
      <p:sp>
        <p:nvSpPr>
          <p:cNvPr id="5" name="Footer Placeholder 4">
            <a:extLst>
              <a:ext uri="{FF2B5EF4-FFF2-40B4-BE49-F238E27FC236}">
                <a16:creationId xmlns:a16="http://schemas.microsoft.com/office/drawing/2014/main" id="{02D48204-0685-F346-AAA5-A7A3B4A8A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88D7D-F797-F14F-B5D7-CFCCDD28FFE4}"/>
              </a:ext>
            </a:extLst>
          </p:cNvPr>
          <p:cNvSpPr>
            <a:spLocks noGrp="1"/>
          </p:cNvSpPr>
          <p:nvPr>
            <p:ph type="sldNum" sz="quarter" idx="12"/>
          </p:nvPr>
        </p:nvSpPr>
        <p:spPr/>
        <p:txBody>
          <a:bodyPr/>
          <a:lstStyle/>
          <a:p>
            <a:fld id="{47ADF68D-7FE2-FF48-A61E-1BFC129D310B}" type="slidenum">
              <a:rPr lang="en-US" smtClean="0"/>
              <a:t>‹#›</a:t>
            </a:fld>
            <a:endParaRPr lang="en-US"/>
          </a:p>
        </p:txBody>
      </p:sp>
    </p:spTree>
    <p:extLst>
      <p:ext uri="{BB962C8B-B14F-4D97-AF65-F5344CB8AC3E}">
        <p14:creationId xmlns:p14="http://schemas.microsoft.com/office/powerpoint/2010/main" val="129253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25F2-0803-BF4D-80D3-79964CF29F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30EB77-2787-8045-9190-65B1CDB064C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BDD2AD-A521-974F-A056-4F52D85D371F}"/>
              </a:ext>
            </a:extLst>
          </p:cNvPr>
          <p:cNvSpPr>
            <a:spLocks noGrp="1"/>
          </p:cNvSpPr>
          <p:nvPr>
            <p:ph type="dt" sz="half" idx="10"/>
          </p:nvPr>
        </p:nvSpPr>
        <p:spPr/>
        <p:txBody>
          <a:bodyPr/>
          <a:lstStyle/>
          <a:p>
            <a:fld id="{DF1B9936-81D5-5E43-AA92-71FCFE9D5B6D}" type="datetimeFigureOut">
              <a:rPr lang="en-US" smtClean="0"/>
              <a:t>5/21/18</a:t>
            </a:fld>
            <a:endParaRPr lang="en-US"/>
          </a:p>
        </p:txBody>
      </p:sp>
      <p:sp>
        <p:nvSpPr>
          <p:cNvPr id="5" name="Footer Placeholder 4">
            <a:extLst>
              <a:ext uri="{FF2B5EF4-FFF2-40B4-BE49-F238E27FC236}">
                <a16:creationId xmlns:a16="http://schemas.microsoft.com/office/drawing/2014/main" id="{9A58127A-8FAE-354F-B5E3-D3B4F19A6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CB03F-BDED-554F-B319-C967193E9474}"/>
              </a:ext>
            </a:extLst>
          </p:cNvPr>
          <p:cNvSpPr>
            <a:spLocks noGrp="1"/>
          </p:cNvSpPr>
          <p:nvPr>
            <p:ph type="sldNum" sz="quarter" idx="12"/>
          </p:nvPr>
        </p:nvSpPr>
        <p:spPr/>
        <p:txBody>
          <a:bodyPr/>
          <a:lstStyle/>
          <a:p>
            <a:fld id="{47ADF68D-7FE2-FF48-A61E-1BFC129D310B}" type="slidenum">
              <a:rPr lang="en-US" smtClean="0"/>
              <a:t>‹#›</a:t>
            </a:fld>
            <a:endParaRPr lang="en-US"/>
          </a:p>
        </p:txBody>
      </p:sp>
    </p:spTree>
    <p:extLst>
      <p:ext uri="{BB962C8B-B14F-4D97-AF65-F5344CB8AC3E}">
        <p14:creationId xmlns:p14="http://schemas.microsoft.com/office/powerpoint/2010/main" val="85920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BB3F36-BC4C-6346-AE92-BFA5F92C90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0BC502-6A35-2F45-9B18-C8CF763EC8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3A05F-531F-224B-A54E-4CFD99E43186}"/>
              </a:ext>
            </a:extLst>
          </p:cNvPr>
          <p:cNvSpPr>
            <a:spLocks noGrp="1"/>
          </p:cNvSpPr>
          <p:nvPr>
            <p:ph type="dt" sz="half" idx="10"/>
          </p:nvPr>
        </p:nvSpPr>
        <p:spPr/>
        <p:txBody>
          <a:bodyPr/>
          <a:lstStyle/>
          <a:p>
            <a:fld id="{DF1B9936-81D5-5E43-AA92-71FCFE9D5B6D}" type="datetimeFigureOut">
              <a:rPr lang="en-US" smtClean="0"/>
              <a:t>5/21/18</a:t>
            </a:fld>
            <a:endParaRPr lang="en-US"/>
          </a:p>
        </p:txBody>
      </p:sp>
      <p:sp>
        <p:nvSpPr>
          <p:cNvPr id="5" name="Footer Placeholder 4">
            <a:extLst>
              <a:ext uri="{FF2B5EF4-FFF2-40B4-BE49-F238E27FC236}">
                <a16:creationId xmlns:a16="http://schemas.microsoft.com/office/drawing/2014/main" id="{A151B8D6-331F-8B45-A90A-F7A1647D4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CB94B-802A-B34F-B937-946158F59FD6}"/>
              </a:ext>
            </a:extLst>
          </p:cNvPr>
          <p:cNvSpPr>
            <a:spLocks noGrp="1"/>
          </p:cNvSpPr>
          <p:nvPr>
            <p:ph type="sldNum" sz="quarter" idx="12"/>
          </p:nvPr>
        </p:nvSpPr>
        <p:spPr/>
        <p:txBody>
          <a:bodyPr/>
          <a:lstStyle/>
          <a:p>
            <a:fld id="{47ADF68D-7FE2-FF48-A61E-1BFC129D310B}" type="slidenum">
              <a:rPr lang="en-US" smtClean="0"/>
              <a:t>‹#›</a:t>
            </a:fld>
            <a:endParaRPr lang="en-US"/>
          </a:p>
        </p:txBody>
      </p:sp>
    </p:spTree>
    <p:extLst>
      <p:ext uri="{BB962C8B-B14F-4D97-AF65-F5344CB8AC3E}">
        <p14:creationId xmlns:p14="http://schemas.microsoft.com/office/powerpoint/2010/main" val="115091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CA13-C693-874A-B278-FE1AAD226D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16759F-E88E-BA4C-A8C6-6767CB9E60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0C9B7-495C-ED4E-B83A-9B696A32018E}"/>
              </a:ext>
            </a:extLst>
          </p:cNvPr>
          <p:cNvSpPr>
            <a:spLocks noGrp="1"/>
          </p:cNvSpPr>
          <p:nvPr>
            <p:ph type="dt" sz="half" idx="10"/>
          </p:nvPr>
        </p:nvSpPr>
        <p:spPr/>
        <p:txBody>
          <a:bodyPr/>
          <a:lstStyle/>
          <a:p>
            <a:fld id="{DF1B9936-81D5-5E43-AA92-71FCFE9D5B6D}" type="datetimeFigureOut">
              <a:rPr lang="en-US" smtClean="0"/>
              <a:t>5/21/18</a:t>
            </a:fld>
            <a:endParaRPr lang="en-US"/>
          </a:p>
        </p:txBody>
      </p:sp>
      <p:sp>
        <p:nvSpPr>
          <p:cNvPr id="5" name="Footer Placeholder 4">
            <a:extLst>
              <a:ext uri="{FF2B5EF4-FFF2-40B4-BE49-F238E27FC236}">
                <a16:creationId xmlns:a16="http://schemas.microsoft.com/office/drawing/2014/main" id="{FF4F7B97-6254-1647-90E1-E8C1AB38F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BEEEB-BB81-8D4E-882B-71E2C1CB4266}"/>
              </a:ext>
            </a:extLst>
          </p:cNvPr>
          <p:cNvSpPr>
            <a:spLocks noGrp="1"/>
          </p:cNvSpPr>
          <p:nvPr>
            <p:ph type="sldNum" sz="quarter" idx="12"/>
          </p:nvPr>
        </p:nvSpPr>
        <p:spPr/>
        <p:txBody>
          <a:bodyPr/>
          <a:lstStyle/>
          <a:p>
            <a:fld id="{47ADF68D-7FE2-FF48-A61E-1BFC129D310B}" type="slidenum">
              <a:rPr lang="en-US" smtClean="0"/>
              <a:t>‹#›</a:t>
            </a:fld>
            <a:endParaRPr lang="en-US"/>
          </a:p>
        </p:txBody>
      </p:sp>
    </p:spTree>
    <p:extLst>
      <p:ext uri="{BB962C8B-B14F-4D97-AF65-F5344CB8AC3E}">
        <p14:creationId xmlns:p14="http://schemas.microsoft.com/office/powerpoint/2010/main" val="84166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0ECD2-78CD-554D-B534-AE06216183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8428E0-C775-864D-A1B0-87838A32B3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4D030E-5FC0-4544-AD23-D549F210809A}"/>
              </a:ext>
            </a:extLst>
          </p:cNvPr>
          <p:cNvSpPr>
            <a:spLocks noGrp="1"/>
          </p:cNvSpPr>
          <p:nvPr>
            <p:ph type="dt" sz="half" idx="10"/>
          </p:nvPr>
        </p:nvSpPr>
        <p:spPr/>
        <p:txBody>
          <a:bodyPr/>
          <a:lstStyle/>
          <a:p>
            <a:fld id="{DF1B9936-81D5-5E43-AA92-71FCFE9D5B6D}" type="datetimeFigureOut">
              <a:rPr lang="en-US" smtClean="0"/>
              <a:t>5/21/18</a:t>
            </a:fld>
            <a:endParaRPr lang="en-US"/>
          </a:p>
        </p:txBody>
      </p:sp>
      <p:sp>
        <p:nvSpPr>
          <p:cNvPr id="5" name="Footer Placeholder 4">
            <a:extLst>
              <a:ext uri="{FF2B5EF4-FFF2-40B4-BE49-F238E27FC236}">
                <a16:creationId xmlns:a16="http://schemas.microsoft.com/office/drawing/2014/main" id="{85D8591B-89D4-664B-9765-69A803BC5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CA537-DAE7-F14D-806E-A8DC7452DFB2}"/>
              </a:ext>
            </a:extLst>
          </p:cNvPr>
          <p:cNvSpPr>
            <a:spLocks noGrp="1"/>
          </p:cNvSpPr>
          <p:nvPr>
            <p:ph type="sldNum" sz="quarter" idx="12"/>
          </p:nvPr>
        </p:nvSpPr>
        <p:spPr/>
        <p:txBody>
          <a:bodyPr/>
          <a:lstStyle/>
          <a:p>
            <a:fld id="{47ADF68D-7FE2-FF48-A61E-1BFC129D310B}" type="slidenum">
              <a:rPr lang="en-US" smtClean="0"/>
              <a:t>‹#›</a:t>
            </a:fld>
            <a:endParaRPr lang="en-US"/>
          </a:p>
        </p:txBody>
      </p:sp>
    </p:spTree>
    <p:extLst>
      <p:ext uri="{BB962C8B-B14F-4D97-AF65-F5344CB8AC3E}">
        <p14:creationId xmlns:p14="http://schemas.microsoft.com/office/powerpoint/2010/main" val="160437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FBA-4670-2D41-924F-87AD0B248C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35FFDA-E673-1D49-AF55-C147727A482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C1A543-4439-C544-B77B-B757D3A216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6893E8-73A1-F74C-991D-54DEC5DE0E78}"/>
              </a:ext>
            </a:extLst>
          </p:cNvPr>
          <p:cNvSpPr>
            <a:spLocks noGrp="1"/>
          </p:cNvSpPr>
          <p:nvPr>
            <p:ph type="dt" sz="half" idx="10"/>
          </p:nvPr>
        </p:nvSpPr>
        <p:spPr/>
        <p:txBody>
          <a:bodyPr/>
          <a:lstStyle/>
          <a:p>
            <a:fld id="{DF1B9936-81D5-5E43-AA92-71FCFE9D5B6D}" type="datetimeFigureOut">
              <a:rPr lang="en-US" smtClean="0"/>
              <a:t>5/21/18</a:t>
            </a:fld>
            <a:endParaRPr lang="en-US"/>
          </a:p>
        </p:txBody>
      </p:sp>
      <p:sp>
        <p:nvSpPr>
          <p:cNvPr id="6" name="Footer Placeholder 5">
            <a:extLst>
              <a:ext uri="{FF2B5EF4-FFF2-40B4-BE49-F238E27FC236}">
                <a16:creationId xmlns:a16="http://schemas.microsoft.com/office/drawing/2014/main" id="{563F7293-C752-6349-BA68-167EA0922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BE0AE-8414-964C-AF83-8CD6BED3E298}"/>
              </a:ext>
            </a:extLst>
          </p:cNvPr>
          <p:cNvSpPr>
            <a:spLocks noGrp="1"/>
          </p:cNvSpPr>
          <p:nvPr>
            <p:ph type="sldNum" sz="quarter" idx="12"/>
          </p:nvPr>
        </p:nvSpPr>
        <p:spPr/>
        <p:txBody>
          <a:bodyPr/>
          <a:lstStyle/>
          <a:p>
            <a:fld id="{47ADF68D-7FE2-FF48-A61E-1BFC129D310B}" type="slidenum">
              <a:rPr lang="en-US" smtClean="0"/>
              <a:t>‹#›</a:t>
            </a:fld>
            <a:endParaRPr lang="en-US"/>
          </a:p>
        </p:txBody>
      </p:sp>
    </p:spTree>
    <p:extLst>
      <p:ext uri="{BB962C8B-B14F-4D97-AF65-F5344CB8AC3E}">
        <p14:creationId xmlns:p14="http://schemas.microsoft.com/office/powerpoint/2010/main" val="141665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512C-489F-704A-AA9E-159DAC0844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9D150D-0B03-D944-AA1D-5CB197673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D5B272-57FA-1F4E-86D8-F666FCED97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22C0F5-F9E3-004A-B6E0-C969E6C2A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754F61-2A95-B540-AA15-3563BB1A22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374400-804E-6940-A5E8-8662C8D62E86}"/>
              </a:ext>
            </a:extLst>
          </p:cNvPr>
          <p:cNvSpPr>
            <a:spLocks noGrp="1"/>
          </p:cNvSpPr>
          <p:nvPr>
            <p:ph type="dt" sz="half" idx="10"/>
          </p:nvPr>
        </p:nvSpPr>
        <p:spPr/>
        <p:txBody>
          <a:bodyPr/>
          <a:lstStyle/>
          <a:p>
            <a:fld id="{DF1B9936-81D5-5E43-AA92-71FCFE9D5B6D}" type="datetimeFigureOut">
              <a:rPr lang="en-US" smtClean="0"/>
              <a:t>5/21/18</a:t>
            </a:fld>
            <a:endParaRPr lang="en-US"/>
          </a:p>
        </p:txBody>
      </p:sp>
      <p:sp>
        <p:nvSpPr>
          <p:cNvPr id="8" name="Footer Placeholder 7">
            <a:extLst>
              <a:ext uri="{FF2B5EF4-FFF2-40B4-BE49-F238E27FC236}">
                <a16:creationId xmlns:a16="http://schemas.microsoft.com/office/drawing/2014/main" id="{8A5E4344-38E7-8F41-8747-0102365EF5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091C64-F25B-F44C-8BC8-D7F991CE6E83}"/>
              </a:ext>
            </a:extLst>
          </p:cNvPr>
          <p:cNvSpPr>
            <a:spLocks noGrp="1"/>
          </p:cNvSpPr>
          <p:nvPr>
            <p:ph type="sldNum" sz="quarter" idx="12"/>
          </p:nvPr>
        </p:nvSpPr>
        <p:spPr/>
        <p:txBody>
          <a:bodyPr/>
          <a:lstStyle/>
          <a:p>
            <a:fld id="{47ADF68D-7FE2-FF48-A61E-1BFC129D310B}" type="slidenum">
              <a:rPr lang="en-US" smtClean="0"/>
              <a:t>‹#›</a:t>
            </a:fld>
            <a:endParaRPr lang="en-US"/>
          </a:p>
        </p:txBody>
      </p:sp>
    </p:spTree>
    <p:extLst>
      <p:ext uri="{BB962C8B-B14F-4D97-AF65-F5344CB8AC3E}">
        <p14:creationId xmlns:p14="http://schemas.microsoft.com/office/powerpoint/2010/main" val="10017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36D24-B941-6E48-92D6-9DE1C87C1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6A99FE-C47B-8849-8BD2-731C40CEEE5F}"/>
              </a:ext>
            </a:extLst>
          </p:cNvPr>
          <p:cNvSpPr>
            <a:spLocks noGrp="1"/>
          </p:cNvSpPr>
          <p:nvPr>
            <p:ph type="dt" sz="half" idx="10"/>
          </p:nvPr>
        </p:nvSpPr>
        <p:spPr/>
        <p:txBody>
          <a:bodyPr/>
          <a:lstStyle/>
          <a:p>
            <a:fld id="{DF1B9936-81D5-5E43-AA92-71FCFE9D5B6D}" type="datetimeFigureOut">
              <a:rPr lang="en-US" smtClean="0"/>
              <a:t>5/21/18</a:t>
            </a:fld>
            <a:endParaRPr lang="en-US"/>
          </a:p>
        </p:txBody>
      </p:sp>
      <p:sp>
        <p:nvSpPr>
          <p:cNvPr id="4" name="Footer Placeholder 3">
            <a:extLst>
              <a:ext uri="{FF2B5EF4-FFF2-40B4-BE49-F238E27FC236}">
                <a16:creationId xmlns:a16="http://schemas.microsoft.com/office/drawing/2014/main" id="{96B6BC83-297D-6C4E-8FE3-9ACD46BBE4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1C9743-A89F-1E40-B507-8B962BDFF6E6}"/>
              </a:ext>
            </a:extLst>
          </p:cNvPr>
          <p:cNvSpPr>
            <a:spLocks noGrp="1"/>
          </p:cNvSpPr>
          <p:nvPr>
            <p:ph type="sldNum" sz="quarter" idx="12"/>
          </p:nvPr>
        </p:nvSpPr>
        <p:spPr/>
        <p:txBody>
          <a:bodyPr/>
          <a:lstStyle/>
          <a:p>
            <a:fld id="{47ADF68D-7FE2-FF48-A61E-1BFC129D310B}" type="slidenum">
              <a:rPr lang="en-US" smtClean="0"/>
              <a:t>‹#›</a:t>
            </a:fld>
            <a:endParaRPr lang="en-US"/>
          </a:p>
        </p:txBody>
      </p:sp>
    </p:spTree>
    <p:extLst>
      <p:ext uri="{BB962C8B-B14F-4D97-AF65-F5344CB8AC3E}">
        <p14:creationId xmlns:p14="http://schemas.microsoft.com/office/powerpoint/2010/main" val="32122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F60169-0C9E-1F40-A78B-BDA36B45FF48}"/>
              </a:ext>
            </a:extLst>
          </p:cNvPr>
          <p:cNvSpPr>
            <a:spLocks noGrp="1"/>
          </p:cNvSpPr>
          <p:nvPr>
            <p:ph type="dt" sz="half" idx="10"/>
          </p:nvPr>
        </p:nvSpPr>
        <p:spPr/>
        <p:txBody>
          <a:bodyPr/>
          <a:lstStyle/>
          <a:p>
            <a:fld id="{DF1B9936-81D5-5E43-AA92-71FCFE9D5B6D}" type="datetimeFigureOut">
              <a:rPr lang="en-US" smtClean="0"/>
              <a:t>5/21/18</a:t>
            </a:fld>
            <a:endParaRPr lang="en-US"/>
          </a:p>
        </p:txBody>
      </p:sp>
      <p:sp>
        <p:nvSpPr>
          <p:cNvPr id="3" name="Footer Placeholder 2">
            <a:extLst>
              <a:ext uri="{FF2B5EF4-FFF2-40B4-BE49-F238E27FC236}">
                <a16:creationId xmlns:a16="http://schemas.microsoft.com/office/drawing/2014/main" id="{B9A35CF0-837C-CB43-B788-C9446F10DD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3F709C-559F-8B46-BCFA-F19A2595D825}"/>
              </a:ext>
            </a:extLst>
          </p:cNvPr>
          <p:cNvSpPr>
            <a:spLocks noGrp="1"/>
          </p:cNvSpPr>
          <p:nvPr>
            <p:ph type="sldNum" sz="quarter" idx="12"/>
          </p:nvPr>
        </p:nvSpPr>
        <p:spPr/>
        <p:txBody>
          <a:bodyPr/>
          <a:lstStyle/>
          <a:p>
            <a:fld id="{47ADF68D-7FE2-FF48-A61E-1BFC129D310B}" type="slidenum">
              <a:rPr lang="en-US" smtClean="0"/>
              <a:t>‹#›</a:t>
            </a:fld>
            <a:endParaRPr lang="en-US"/>
          </a:p>
        </p:txBody>
      </p:sp>
    </p:spTree>
    <p:extLst>
      <p:ext uri="{BB962C8B-B14F-4D97-AF65-F5344CB8AC3E}">
        <p14:creationId xmlns:p14="http://schemas.microsoft.com/office/powerpoint/2010/main" val="85004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1CC5-9BF2-1746-8596-B8A803BAE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31FA78-0760-8540-8CB2-84B7BFA3B0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2256CF-0CAE-ED41-A7C7-34A1EB7D7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A98F37-1845-8746-9422-FE7ADE5C26F7}"/>
              </a:ext>
            </a:extLst>
          </p:cNvPr>
          <p:cNvSpPr>
            <a:spLocks noGrp="1"/>
          </p:cNvSpPr>
          <p:nvPr>
            <p:ph type="dt" sz="half" idx="10"/>
          </p:nvPr>
        </p:nvSpPr>
        <p:spPr/>
        <p:txBody>
          <a:bodyPr/>
          <a:lstStyle/>
          <a:p>
            <a:fld id="{DF1B9936-81D5-5E43-AA92-71FCFE9D5B6D}" type="datetimeFigureOut">
              <a:rPr lang="en-US" smtClean="0"/>
              <a:t>5/21/18</a:t>
            </a:fld>
            <a:endParaRPr lang="en-US"/>
          </a:p>
        </p:txBody>
      </p:sp>
      <p:sp>
        <p:nvSpPr>
          <p:cNvPr id="6" name="Footer Placeholder 5">
            <a:extLst>
              <a:ext uri="{FF2B5EF4-FFF2-40B4-BE49-F238E27FC236}">
                <a16:creationId xmlns:a16="http://schemas.microsoft.com/office/drawing/2014/main" id="{0A196802-219F-9447-BD93-CBC94D770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02151A-C95C-A44A-B7E5-B7721C5BD828}"/>
              </a:ext>
            </a:extLst>
          </p:cNvPr>
          <p:cNvSpPr>
            <a:spLocks noGrp="1"/>
          </p:cNvSpPr>
          <p:nvPr>
            <p:ph type="sldNum" sz="quarter" idx="12"/>
          </p:nvPr>
        </p:nvSpPr>
        <p:spPr/>
        <p:txBody>
          <a:bodyPr/>
          <a:lstStyle/>
          <a:p>
            <a:fld id="{47ADF68D-7FE2-FF48-A61E-1BFC129D310B}" type="slidenum">
              <a:rPr lang="en-US" smtClean="0"/>
              <a:t>‹#›</a:t>
            </a:fld>
            <a:endParaRPr lang="en-US"/>
          </a:p>
        </p:txBody>
      </p:sp>
    </p:spTree>
    <p:extLst>
      <p:ext uri="{BB962C8B-B14F-4D97-AF65-F5344CB8AC3E}">
        <p14:creationId xmlns:p14="http://schemas.microsoft.com/office/powerpoint/2010/main" val="45727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C0BB-D471-E746-89ED-AFDB66DD8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CF77D3-0F46-9F4E-8715-A366B5F6B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37F62B-2E63-7649-AAB0-4F33CF26B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5CAEC-9FF8-6D4C-A07C-A89C1C91B59A}"/>
              </a:ext>
            </a:extLst>
          </p:cNvPr>
          <p:cNvSpPr>
            <a:spLocks noGrp="1"/>
          </p:cNvSpPr>
          <p:nvPr>
            <p:ph type="dt" sz="half" idx="10"/>
          </p:nvPr>
        </p:nvSpPr>
        <p:spPr/>
        <p:txBody>
          <a:bodyPr/>
          <a:lstStyle/>
          <a:p>
            <a:fld id="{DF1B9936-81D5-5E43-AA92-71FCFE9D5B6D}" type="datetimeFigureOut">
              <a:rPr lang="en-US" smtClean="0"/>
              <a:t>5/21/18</a:t>
            </a:fld>
            <a:endParaRPr lang="en-US"/>
          </a:p>
        </p:txBody>
      </p:sp>
      <p:sp>
        <p:nvSpPr>
          <p:cNvPr id="6" name="Footer Placeholder 5">
            <a:extLst>
              <a:ext uri="{FF2B5EF4-FFF2-40B4-BE49-F238E27FC236}">
                <a16:creationId xmlns:a16="http://schemas.microsoft.com/office/drawing/2014/main" id="{97BA377A-BD8E-1D4A-A291-B58B88BDDA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02899-DDE9-6848-B7BE-158016264A02}"/>
              </a:ext>
            </a:extLst>
          </p:cNvPr>
          <p:cNvSpPr>
            <a:spLocks noGrp="1"/>
          </p:cNvSpPr>
          <p:nvPr>
            <p:ph type="sldNum" sz="quarter" idx="12"/>
          </p:nvPr>
        </p:nvSpPr>
        <p:spPr/>
        <p:txBody>
          <a:bodyPr/>
          <a:lstStyle/>
          <a:p>
            <a:fld id="{47ADF68D-7FE2-FF48-A61E-1BFC129D310B}" type="slidenum">
              <a:rPr lang="en-US" smtClean="0"/>
              <a:t>‹#›</a:t>
            </a:fld>
            <a:endParaRPr lang="en-US"/>
          </a:p>
        </p:txBody>
      </p:sp>
    </p:spTree>
    <p:extLst>
      <p:ext uri="{BB962C8B-B14F-4D97-AF65-F5344CB8AC3E}">
        <p14:creationId xmlns:p14="http://schemas.microsoft.com/office/powerpoint/2010/main" val="255974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9E16F2-C6E3-B849-8819-227BBF162C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DFF8FE-6094-9043-8B05-DA238871C7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F046C-BD9C-4A47-9F08-E5A946F0E1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B9936-81D5-5E43-AA92-71FCFE9D5B6D}" type="datetimeFigureOut">
              <a:rPr lang="en-US" smtClean="0"/>
              <a:t>5/21/18</a:t>
            </a:fld>
            <a:endParaRPr lang="en-US"/>
          </a:p>
        </p:txBody>
      </p:sp>
      <p:sp>
        <p:nvSpPr>
          <p:cNvPr id="5" name="Footer Placeholder 4">
            <a:extLst>
              <a:ext uri="{FF2B5EF4-FFF2-40B4-BE49-F238E27FC236}">
                <a16:creationId xmlns:a16="http://schemas.microsoft.com/office/drawing/2014/main" id="{0CA086F9-23DF-B241-90A7-EC94D49372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925DD9-99B3-E140-AE23-6B1C878186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DF68D-7FE2-FF48-A61E-1BFC129D310B}" type="slidenum">
              <a:rPr lang="en-US" smtClean="0"/>
              <a:t>‹#›</a:t>
            </a:fld>
            <a:endParaRPr lang="en-US"/>
          </a:p>
        </p:txBody>
      </p:sp>
    </p:spTree>
    <p:extLst>
      <p:ext uri="{BB962C8B-B14F-4D97-AF65-F5344CB8AC3E}">
        <p14:creationId xmlns:p14="http://schemas.microsoft.com/office/powerpoint/2010/main" val="222396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5FooHD0atu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FFE4-B6E1-0B41-B4AA-D89663735FFD}"/>
              </a:ext>
            </a:extLst>
          </p:cNvPr>
          <p:cNvSpPr>
            <a:spLocks noGrp="1"/>
          </p:cNvSpPr>
          <p:nvPr>
            <p:ph type="ctrTitle"/>
          </p:nvPr>
        </p:nvSpPr>
        <p:spPr/>
        <p:txBody>
          <a:bodyPr/>
          <a:lstStyle/>
          <a:p>
            <a:r>
              <a:rPr lang="en-US" dirty="0">
                <a:latin typeface="dearJoe 5 CASUAL PRO" panose="02000000000000000000" pitchFamily="2" charset="0"/>
              </a:rPr>
              <a:t>The consequences of climate change </a:t>
            </a:r>
          </a:p>
        </p:txBody>
      </p:sp>
      <p:sp>
        <p:nvSpPr>
          <p:cNvPr id="3" name="Subtitle 2">
            <a:extLst>
              <a:ext uri="{FF2B5EF4-FFF2-40B4-BE49-F238E27FC236}">
                <a16:creationId xmlns:a16="http://schemas.microsoft.com/office/drawing/2014/main" id="{CB247102-940F-5F43-8DE0-9D3C045171D0}"/>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D490D0B6-460C-D14A-9875-217D7B792BE5}"/>
              </a:ext>
            </a:extLst>
          </p:cNvPr>
          <p:cNvPicPr>
            <a:picLocks noChangeAspect="1"/>
          </p:cNvPicPr>
          <p:nvPr/>
        </p:nvPicPr>
        <p:blipFill>
          <a:blip r:embed="rId2"/>
          <a:stretch>
            <a:fillRect/>
          </a:stretch>
        </p:blipFill>
        <p:spPr>
          <a:xfrm>
            <a:off x="796202" y="3509963"/>
            <a:ext cx="3211820" cy="2261745"/>
          </a:xfrm>
          <a:prstGeom prst="rect">
            <a:avLst/>
          </a:prstGeom>
        </p:spPr>
      </p:pic>
      <p:pic>
        <p:nvPicPr>
          <p:cNvPr id="7" name="Picture 6">
            <a:extLst>
              <a:ext uri="{FF2B5EF4-FFF2-40B4-BE49-F238E27FC236}">
                <a16:creationId xmlns:a16="http://schemas.microsoft.com/office/drawing/2014/main" id="{E71717E1-C29E-874B-B319-0B270997CF1A}"/>
              </a:ext>
            </a:extLst>
          </p:cNvPr>
          <p:cNvPicPr>
            <a:picLocks noChangeAspect="1"/>
          </p:cNvPicPr>
          <p:nvPr/>
        </p:nvPicPr>
        <p:blipFill>
          <a:blip r:embed="rId3"/>
          <a:stretch>
            <a:fillRect/>
          </a:stretch>
        </p:blipFill>
        <p:spPr>
          <a:xfrm>
            <a:off x="4166194" y="3533776"/>
            <a:ext cx="3598472" cy="2146196"/>
          </a:xfrm>
          <a:prstGeom prst="rect">
            <a:avLst/>
          </a:prstGeom>
        </p:spPr>
      </p:pic>
      <p:pic>
        <p:nvPicPr>
          <p:cNvPr id="9" name="Picture 8">
            <a:extLst>
              <a:ext uri="{FF2B5EF4-FFF2-40B4-BE49-F238E27FC236}">
                <a16:creationId xmlns:a16="http://schemas.microsoft.com/office/drawing/2014/main" id="{13A91EE9-FA36-5249-813C-5BAB1DC35F62}"/>
              </a:ext>
            </a:extLst>
          </p:cNvPr>
          <p:cNvPicPr>
            <a:picLocks noChangeAspect="1"/>
          </p:cNvPicPr>
          <p:nvPr/>
        </p:nvPicPr>
        <p:blipFill>
          <a:blip r:embed="rId4"/>
          <a:stretch>
            <a:fillRect/>
          </a:stretch>
        </p:blipFill>
        <p:spPr>
          <a:xfrm>
            <a:off x="7922838" y="3602038"/>
            <a:ext cx="3472960" cy="2253730"/>
          </a:xfrm>
          <a:prstGeom prst="rect">
            <a:avLst/>
          </a:prstGeom>
        </p:spPr>
      </p:pic>
    </p:spTree>
    <p:extLst>
      <p:ext uri="{BB962C8B-B14F-4D97-AF65-F5344CB8AC3E}">
        <p14:creationId xmlns:p14="http://schemas.microsoft.com/office/powerpoint/2010/main" val="251019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1993D-5273-6543-993E-5B5FEEFDFA8E}"/>
              </a:ext>
            </a:extLst>
          </p:cNvPr>
          <p:cNvSpPr>
            <a:spLocks noGrp="1"/>
          </p:cNvSpPr>
          <p:nvPr>
            <p:ph type="title"/>
          </p:nvPr>
        </p:nvSpPr>
        <p:spPr>
          <a:solidFill>
            <a:srgbClr val="00B0F0"/>
          </a:solidFill>
        </p:spPr>
        <p:txBody>
          <a:bodyPr/>
          <a:lstStyle/>
          <a:p>
            <a:r>
              <a:rPr lang="en-US" dirty="0"/>
              <a:t>Atmosphere</a:t>
            </a:r>
          </a:p>
        </p:txBody>
      </p:sp>
      <p:sp>
        <p:nvSpPr>
          <p:cNvPr id="3" name="Content Placeholder 2">
            <a:extLst>
              <a:ext uri="{FF2B5EF4-FFF2-40B4-BE49-F238E27FC236}">
                <a16:creationId xmlns:a16="http://schemas.microsoft.com/office/drawing/2014/main" id="{67493DB8-8C8D-2740-876B-1A380B31C32F}"/>
              </a:ext>
            </a:extLst>
          </p:cNvPr>
          <p:cNvSpPr>
            <a:spLocks noGrp="1"/>
          </p:cNvSpPr>
          <p:nvPr>
            <p:ph idx="1"/>
          </p:nvPr>
        </p:nvSpPr>
        <p:spPr/>
        <p:txBody>
          <a:bodyPr/>
          <a:lstStyle/>
          <a:p>
            <a:r>
              <a:rPr lang="en-US" dirty="0"/>
              <a:t>Extreme temperatures</a:t>
            </a:r>
          </a:p>
          <a:p>
            <a:r>
              <a:rPr lang="en-US" dirty="0"/>
              <a:t>Changes in precipitation- drought/ flooding</a:t>
            </a:r>
          </a:p>
          <a:p>
            <a:pPr marL="0" indent="0">
              <a:buNone/>
            </a:pPr>
            <a:endParaRPr lang="en-US" dirty="0"/>
          </a:p>
        </p:txBody>
      </p:sp>
    </p:spTree>
    <p:extLst>
      <p:ext uri="{BB962C8B-B14F-4D97-AF65-F5344CB8AC3E}">
        <p14:creationId xmlns:p14="http://schemas.microsoft.com/office/powerpoint/2010/main" val="3464087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47A73-0465-DC4F-A75B-0D3DD9006130}"/>
              </a:ext>
            </a:extLst>
          </p:cNvPr>
          <p:cNvSpPr>
            <a:spLocks noGrp="1"/>
          </p:cNvSpPr>
          <p:nvPr>
            <p:ph type="title"/>
          </p:nvPr>
        </p:nvSpPr>
        <p:spPr>
          <a:xfrm>
            <a:off x="838200" y="365125"/>
            <a:ext cx="3583898" cy="2348095"/>
          </a:xfrm>
          <a:solidFill>
            <a:srgbClr val="00B0F0"/>
          </a:solidFill>
        </p:spPr>
        <p:txBody>
          <a:bodyPr>
            <a:normAutofit fontScale="90000"/>
          </a:bodyPr>
          <a:lstStyle/>
          <a:p>
            <a:r>
              <a:rPr lang="en-US" dirty="0"/>
              <a:t>Recent extreme weather events linked to climate change </a:t>
            </a:r>
          </a:p>
        </p:txBody>
      </p:sp>
      <p:pic>
        <p:nvPicPr>
          <p:cNvPr id="5" name="Content Placeholder 4">
            <a:extLst>
              <a:ext uri="{FF2B5EF4-FFF2-40B4-BE49-F238E27FC236}">
                <a16:creationId xmlns:a16="http://schemas.microsoft.com/office/drawing/2014/main" id="{ED7F167F-2DD1-B14F-9D66-62E76779DD4C}"/>
              </a:ext>
            </a:extLst>
          </p:cNvPr>
          <p:cNvPicPr>
            <a:picLocks noGrp="1" noChangeAspect="1"/>
          </p:cNvPicPr>
          <p:nvPr>
            <p:ph idx="1"/>
          </p:nvPr>
        </p:nvPicPr>
        <p:blipFill>
          <a:blip r:embed="rId2"/>
          <a:stretch>
            <a:fillRect/>
          </a:stretch>
        </p:blipFill>
        <p:spPr>
          <a:xfrm>
            <a:off x="4726036" y="251659"/>
            <a:ext cx="7341045" cy="6481370"/>
          </a:xfrm>
        </p:spPr>
      </p:pic>
    </p:spTree>
    <p:extLst>
      <p:ext uri="{BB962C8B-B14F-4D97-AF65-F5344CB8AC3E}">
        <p14:creationId xmlns:p14="http://schemas.microsoft.com/office/powerpoint/2010/main" val="97580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6716-3DD7-884A-B983-9A55237E0DCC}"/>
              </a:ext>
            </a:extLst>
          </p:cNvPr>
          <p:cNvSpPr>
            <a:spLocks noGrp="1"/>
          </p:cNvSpPr>
          <p:nvPr>
            <p:ph type="title"/>
          </p:nvPr>
        </p:nvSpPr>
        <p:spPr>
          <a:solidFill>
            <a:srgbClr val="00B0F0"/>
          </a:solidFill>
        </p:spPr>
        <p:txBody>
          <a:bodyPr/>
          <a:lstStyle/>
          <a:p>
            <a:r>
              <a:rPr lang="en-US" dirty="0"/>
              <a:t>Task: presentation/ infographic</a:t>
            </a:r>
          </a:p>
        </p:txBody>
      </p:sp>
      <p:sp>
        <p:nvSpPr>
          <p:cNvPr id="3" name="Content Placeholder 2">
            <a:extLst>
              <a:ext uri="{FF2B5EF4-FFF2-40B4-BE49-F238E27FC236}">
                <a16:creationId xmlns:a16="http://schemas.microsoft.com/office/drawing/2014/main" id="{DAD1798E-32FD-E84F-8FCF-BC7641B4CFE5}"/>
              </a:ext>
            </a:extLst>
          </p:cNvPr>
          <p:cNvSpPr>
            <a:spLocks noGrp="1"/>
          </p:cNvSpPr>
          <p:nvPr>
            <p:ph idx="1"/>
          </p:nvPr>
        </p:nvSpPr>
        <p:spPr>
          <a:xfrm>
            <a:off x="838200" y="1825625"/>
            <a:ext cx="10515600" cy="4635136"/>
          </a:xfrm>
        </p:spPr>
        <p:txBody>
          <a:bodyPr>
            <a:normAutofit fontScale="85000" lnSpcReduction="20000"/>
          </a:bodyPr>
          <a:lstStyle/>
          <a:p>
            <a:pPr marL="0" indent="0">
              <a:buNone/>
            </a:pPr>
            <a:r>
              <a:rPr lang="en-US" dirty="0"/>
              <a:t>In 2s/3s you will be given one of the following objectives</a:t>
            </a:r>
          </a:p>
          <a:p>
            <a:pPr marL="0" indent="0">
              <a:buNone/>
            </a:pPr>
            <a:r>
              <a:rPr lang="en-US" sz="1600" dirty="0">
                <a:solidFill>
                  <a:srgbClr val="00B0F0"/>
                </a:solidFill>
              </a:rPr>
              <a:t>The impact of global climate change on</a:t>
            </a:r>
          </a:p>
          <a:p>
            <a:pPr lvl="1"/>
            <a:r>
              <a:rPr lang="en-US" sz="1600" dirty="0">
                <a:solidFill>
                  <a:srgbClr val="00B0F0"/>
                </a:solidFill>
              </a:rPr>
              <a:t>the hydrosphere, including water stored in ice and oceans, changing sea levels</a:t>
            </a:r>
          </a:p>
          <a:p>
            <a:pPr lvl="1"/>
            <a:r>
              <a:rPr lang="en-US" sz="1600" dirty="0">
                <a:solidFill>
                  <a:srgbClr val="00B0F0"/>
                </a:solidFill>
              </a:rPr>
              <a:t>the global carbon stores: ice, oceans and biosphere</a:t>
            </a:r>
          </a:p>
          <a:p>
            <a:pPr lvl="1"/>
            <a:r>
              <a:rPr lang="en-US" sz="1600" dirty="0">
                <a:solidFill>
                  <a:srgbClr val="00B0F0"/>
                </a:solidFill>
              </a:rPr>
              <a:t>weather: incidence and severity of extreme events such as drought, hurricanes, etc.</a:t>
            </a:r>
          </a:p>
          <a:p>
            <a:pPr lvl="1"/>
            <a:r>
              <a:rPr lang="en-US" sz="1600" dirty="0">
                <a:solidFill>
                  <a:srgbClr val="00B0F0"/>
                </a:solidFill>
              </a:rPr>
              <a:t>changing distribution of biomes and other impacts on the biosphere and its non-human inhabitants</a:t>
            </a:r>
          </a:p>
          <a:p>
            <a:pPr lvl="1"/>
            <a:r>
              <a:rPr lang="en-US" sz="1600" dirty="0">
                <a:solidFill>
                  <a:srgbClr val="00B0F0"/>
                </a:solidFill>
              </a:rPr>
              <a:t>agricultural productivity</a:t>
            </a:r>
          </a:p>
          <a:p>
            <a:pPr lvl="1"/>
            <a:r>
              <a:rPr lang="en-US" sz="1600" dirty="0">
                <a:solidFill>
                  <a:srgbClr val="00B0F0"/>
                </a:solidFill>
              </a:rPr>
              <a:t>human health, migration and transport.</a:t>
            </a:r>
          </a:p>
          <a:p>
            <a:pPr marL="457200" lvl="1" indent="0">
              <a:buNone/>
            </a:pPr>
            <a:r>
              <a:rPr lang="en-US" dirty="0"/>
              <a:t>Using the 4 textbooks and resources on the </a:t>
            </a:r>
            <a:r>
              <a:rPr lang="en-US" dirty="0" err="1"/>
              <a:t>weebly</a:t>
            </a:r>
            <a:r>
              <a:rPr lang="en-US" dirty="0"/>
              <a:t> explain the consequences of climate change linked to this objective</a:t>
            </a:r>
          </a:p>
          <a:p>
            <a:pPr marL="457200" lvl="1" indent="0">
              <a:buNone/>
            </a:pPr>
            <a:endParaRPr lang="en-US" dirty="0"/>
          </a:p>
          <a:p>
            <a:pPr marL="457200" lvl="1" indent="0">
              <a:buNone/>
            </a:pPr>
            <a:r>
              <a:rPr lang="en-US" dirty="0">
                <a:latin typeface="dearJoe 5 CASUAL PRO" panose="02000000000000000000" pitchFamily="2" charset="0"/>
              </a:rPr>
              <a:t>Success criteria: </a:t>
            </a:r>
          </a:p>
          <a:p>
            <a:pPr lvl="1"/>
            <a:r>
              <a:rPr lang="en-US" dirty="0">
                <a:latin typeface="Calibri" panose="020F0502020204030204" pitchFamily="34" charset="0"/>
                <a:cs typeface="Calibri" panose="020F0502020204030204" pitchFamily="34" charset="0"/>
              </a:rPr>
              <a:t>Include examples of </a:t>
            </a:r>
            <a:r>
              <a:rPr lang="en-US" b="1" dirty="0">
                <a:latin typeface="Calibri" panose="020F0502020204030204" pitchFamily="34" charset="0"/>
                <a:cs typeface="Calibri" panose="020F0502020204030204" pitchFamily="34" charset="0"/>
              </a:rPr>
              <a:t>places- </a:t>
            </a:r>
            <a:r>
              <a:rPr lang="en-US" dirty="0">
                <a:latin typeface="Calibri" panose="020F0502020204030204" pitchFamily="34" charset="0"/>
                <a:cs typeface="Calibri" panose="020F0502020204030204" pitchFamily="34" charset="0"/>
              </a:rPr>
              <a:t>Include specific figures/ named examples- how does this vary spatially? </a:t>
            </a:r>
          </a:p>
          <a:p>
            <a:pPr lvl="1"/>
            <a:r>
              <a:rPr lang="en-US" dirty="0">
                <a:latin typeface="Calibri" panose="020F0502020204030204" pitchFamily="34" charset="0"/>
                <a:cs typeface="Calibri" panose="020F0502020204030204" pitchFamily="34" charset="0"/>
              </a:rPr>
              <a:t>Explain the </a:t>
            </a:r>
            <a:r>
              <a:rPr lang="en-US" b="1" dirty="0">
                <a:latin typeface="Calibri" panose="020F0502020204030204" pitchFamily="34" charset="0"/>
                <a:cs typeface="Calibri" panose="020F0502020204030204" pitchFamily="34" charset="0"/>
              </a:rPr>
              <a:t>processes </a:t>
            </a:r>
            <a:r>
              <a:rPr lang="en-US" dirty="0">
                <a:latin typeface="Calibri" panose="020F0502020204030204" pitchFamily="34" charset="0"/>
                <a:cs typeface="Calibri" panose="020F0502020204030204" pitchFamily="34" charset="0"/>
              </a:rPr>
              <a:t>that cause the changes</a:t>
            </a:r>
          </a:p>
          <a:p>
            <a:pPr lvl="1"/>
            <a:r>
              <a:rPr lang="en-US" dirty="0">
                <a:latin typeface="Calibri" panose="020F0502020204030204" pitchFamily="34" charset="0"/>
                <a:cs typeface="Calibri" panose="020F0502020204030204" pitchFamily="34" charset="0"/>
              </a:rPr>
              <a:t>Explain the </a:t>
            </a:r>
            <a:r>
              <a:rPr lang="en-US" b="1" dirty="0">
                <a:latin typeface="Calibri" panose="020F0502020204030204" pitchFamily="34" charset="0"/>
                <a:cs typeface="Calibri" panose="020F0502020204030204" pitchFamily="34" charset="0"/>
              </a:rPr>
              <a:t>scale</a:t>
            </a:r>
            <a:r>
              <a:rPr lang="en-US" dirty="0">
                <a:latin typeface="Calibri" panose="020F0502020204030204" pitchFamily="34" charset="0"/>
                <a:cs typeface="Calibri" panose="020F0502020204030204" pitchFamily="34" charset="0"/>
              </a:rPr>
              <a:t> of the effect- local/ global, long/ short term</a:t>
            </a:r>
          </a:p>
          <a:p>
            <a:pPr lvl="1"/>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Create a 10 minute presentation and an infographic for the rest of the class.</a:t>
            </a:r>
          </a:p>
          <a:p>
            <a:pPr lvl="1"/>
            <a:endParaRPr lang="en-US" dirty="0">
              <a:latin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457200" lvl="1" indent="0">
              <a:buNone/>
            </a:pPr>
            <a:endParaRPr lang="en-US" dirty="0"/>
          </a:p>
        </p:txBody>
      </p:sp>
    </p:spTree>
    <p:extLst>
      <p:ext uri="{BB962C8B-B14F-4D97-AF65-F5344CB8AC3E}">
        <p14:creationId xmlns:p14="http://schemas.microsoft.com/office/powerpoint/2010/main" val="3442752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2D898-D8CF-EC49-A79B-A7451F50D630}"/>
              </a:ext>
            </a:extLst>
          </p:cNvPr>
          <p:cNvSpPr>
            <a:spLocks noGrp="1"/>
          </p:cNvSpPr>
          <p:nvPr>
            <p:ph type="title"/>
          </p:nvPr>
        </p:nvSpPr>
        <p:spPr/>
        <p:txBody>
          <a:bodyPr/>
          <a:lstStyle/>
          <a:p>
            <a:r>
              <a:rPr lang="en-US" dirty="0"/>
              <a:t>Starter: </a:t>
            </a:r>
          </a:p>
        </p:txBody>
      </p:sp>
      <p:pic>
        <p:nvPicPr>
          <p:cNvPr id="5" name="Content Placeholder 4">
            <a:extLst>
              <a:ext uri="{FF2B5EF4-FFF2-40B4-BE49-F238E27FC236}">
                <a16:creationId xmlns:a16="http://schemas.microsoft.com/office/drawing/2014/main" id="{CD9E0149-2C10-674B-9EC1-29317AE3A70E}"/>
              </a:ext>
            </a:extLst>
          </p:cNvPr>
          <p:cNvPicPr>
            <a:picLocks noGrp="1" noChangeAspect="1"/>
          </p:cNvPicPr>
          <p:nvPr>
            <p:ph idx="1"/>
          </p:nvPr>
        </p:nvPicPr>
        <p:blipFill>
          <a:blip r:embed="rId2"/>
          <a:stretch>
            <a:fillRect/>
          </a:stretch>
        </p:blipFill>
        <p:spPr>
          <a:xfrm>
            <a:off x="408065" y="1839692"/>
            <a:ext cx="6908800" cy="3873500"/>
          </a:xfrm>
        </p:spPr>
      </p:pic>
      <p:sp>
        <p:nvSpPr>
          <p:cNvPr id="6" name="TextBox 5">
            <a:extLst>
              <a:ext uri="{FF2B5EF4-FFF2-40B4-BE49-F238E27FC236}">
                <a16:creationId xmlns:a16="http://schemas.microsoft.com/office/drawing/2014/main" id="{2599D959-5ADD-9141-8B85-2D4BB9A26F4F}"/>
              </a:ext>
            </a:extLst>
          </p:cNvPr>
          <p:cNvSpPr txBox="1"/>
          <p:nvPr/>
        </p:nvSpPr>
        <p:spPr>
          <a:xfrm>
            <a:off x="7651229" y="847576"/>
            <a:ext cx="4310922" cy="1938992"/>
          </a:xfrm>
          <a:prstGeom prst="rect">
            <a:avLst/>
          </a:prstGeom>
          <a:solidFill>
            <a:srgbClr val="00B0F0"/>
          </a:solidFill>
        </p:spPr>
        <p:txBody>
          <a:bodyPr wrap="square" rtlCol="0">
            <a:spAutoFit/>
          </a:bodyPr>
          <a:lstStyle/>
          <a:p>
            <a:r>
              <a:rPr lang="en-US" sz="2400" b="1" dirty="0"/>
              <a:t>What is this?</a:t>
            </a:r>
            <a:br>
              <a:rPr lang="en-US" sz="2400" b="1" dirty="0"/>
            </a:br>
            <a:r>
              <a:rPr lang="en-US" sz="2400" b="1" dirty="0"/>
              <a:t>How was this brought about by climate change?</a:t>
            </a:r>
            <a:br>
              <a:rPr lang="en-US" sz="2400" b="1" dirty="0"/>
            </a:br>
            <a:r>
              <a:rPr lang="en-US" sz="2400" b="1" dirty="0"/>
              <a:t>What are the implications of this?</a:t>
            </a:r>
            <a:endParaRPr lang="en-US" sz="2400" dirty="0"/>
          </a:p>
        </p:txBody>
      </p:sp>
    </p:spTree>
    <p:extLst>
      <p:ext uri="{BB962C8B-B14F-4D97-AF65-F5344CB8AC3E}">
        <p14:creationId xmlns:p14="http://schemas.microsoft.com/office/powerpoint/2010/main" val="372493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9133-A96D-CD4B-925E-F11BA9A02541}"/>
              </a:ext>
            </a:extLst>
          </p:cNvPr>
          <p:cNvSpPr>
            <a:spLocks noGrp="1"/>
          </p:cNvSpPr>
          <p:nvPr>
            <p:ph type="title"/>
          </p:nvPr>
        </p:nvSpPr>
        <p:spPr/>
        <p:txBody>
          <a:bodyPr/>
          <a:lstStyle/>
          <a:p>
            <a:r>
              <a:rPr lang="en-US" dirty="0"/>
              <a:t>Objectives from the IB</a:t>
            </a:r>
          </a:p>
        </p:txBody>
      </p:sp>
      <p:pic>
        <p:nvPicPr>
          <p:cNvPr id="5" name="Content Placeholder 4">
            <a:extLst>
              <a:ext uri="{FF2B5EF4-FFF2-40B4-BE49-F238E27FC236}">
                <a16:creationId xmlns:a16="http://schemas.microsoft.com/office/drawing/2014/main" id="{86054C8E-BD64-0143-9492-0F47857CF03F}"/>
              </a:ext>
            </a:extLst>
          </p:cNvPr>
          <p:cNvPicPr>
            <a:picLocks noGrp="1" noChangeAspect="1"/>
          </p:cNvPicPr>
          <p:nvPr>
            <p:ph idx="1"/>
          </p:nvPr>
        </p:nvPicPr>
        <p:blipFill>
          <a:blip r:embed="rId2"/>
          <a:stretch>
            <a:fillRect/>
          </a:stretch>
        </p:blipFill>
        <p:spPr>
          <a:xfrm>
            <a:off x="1924517" y="1825625"/>
            <a:ext cx="8342965" cy="4351338"/>
          </a:xfrm>
        </p:spPr>
      </p:pic>
    </p:spTree>
    <p:extLst>
      <p:ext uri="{BB962C8B-B14F-4D97-AF65-F5344CB8AC3E}">
        <p14:creationId xmlns:p14="http://schemas.microsoft.com/office/powerpoint/2010/main" val="899707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3FB1-EB39-A64B-9F78-29945BD3F693}"/>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0B1EDCBC-3973-CC4D-9E2D-40B49162100F}"/>
              </a:ext>
            </a:extLst>
          </p:cNvPr>
          <p:cNvGraphicFramePr>
            <a:graphicFrameLocks noGrp="1"/>
          </p:cNvGraphicFramePr>
          <p:nvPr>
            <p:ph idx="1"/>
            <p:extLst>
              <p:ext uri="{D42A27DB-BD31-4B8C-83A1-F6EECF244321}">
                <p14:modId xmlns:p14="http://schemas.microsoft.com/office/powerpoint/2010/main" val="171226232"/>
              </p:ext>
            </p:extLst>
          </p:nvPr>
        </p:nvGraphicFramePr>
        <p:xfrm>
          <a:off x="219920" y="231494"/>
          <a:ext cx="11887200" cy="6270439"/>
        </p:xfrm>
        <a:graphic>
          <a:graphicData uri="http://schemas.openxmlformats.org/drawingml/2006/table">
            <a:tbl>
              <a:tblPr firstRow="1" firstCol="1" bandRow="1">
                <a:tableStyleId>{5C22544A-7EE6-4342-B048-85BDC9FD1C3A}</a:tableStyleId>
              </a:tblPr>
              <a:tblGrid>
                <a:gridCol w="11104853">
                  <a:extLst>
                    <a:ext uri="{9D8B030D-6E8A-4147-A177-3AD203B41FA5}">
                      <a16:colId xmlns:a16="http://schemas.microsoft.com/office/drawing/2014/main" val="244653710"/>
                    </a:ext>
                  </a:extLst>
                </a:gridCol>
                <a:gridCol w="782347">
                  <a:extLst>
                    <a:ext uri="{9D8B030D-6E8A-4147-A177-3AD203B41FA5}">
                      <a16:colId xmlns:a16="http://schemas.microsoft.com/office/drawing/2014/main" val="1327450939"/>
                    </a:ext>
                  </a:extLst>
                </a:gridCol>
              </a:tblGrid>
              <a:tr h="841882">
                <a:tc>
                  <a:txBody>
                    <a:bodyPr/>
                    <a:lstStyle/>
                    <a:p>
                      <a:pPr marL="0" marR="0">
                        <a:lnSpc>
                          <a:spcPct val="107000"/>
                        </a:lnSpc>
                        <a:spcBef>
                          <a:spcPts val="0"/>
                        </a:spcBef>
                        <a:spcAft>
                          <a:spcPts val="0"/>
                        </a:spcAft>
                      </a:pPr>
                      <a:r>
                        <a:rPr lang="en-NZ" sz="2000" dirty="0">
                          <a:solidFill>
                            <a:srgbClr val="00B0F0"/>
                          </a:solidFill>
                          <a:effectLst/>
                        </a:rPr>
                        <a:t>2.2 </a:t>
                      </a:r>
                      <a:r>
                        <a:rPr lang="en-NZ" sz="2000" u="sng" dirty="0">
                          <a:solidFill>
                            <a:srgbClr val="00B0F0"/>
                          </a:solidFill>
                          <a:effectLst/>
                        </a:rPr>
                        <a:t>Consequences</a:t>
                      </a:r>
                      <a:r>
                        <a:rPr lang="en-NZ" sz="2000" dirty="0">
                          <a:solidFill>
                            <a:srgbClr val="00B0F0"/>
                          </a:solidFill>
                          <a:effectLst/>
                        </a:rPr>
                        <a:t> of global climate change</a:t>
                      </a:r>
                      <a:endParaRPr lang="en-US" sz="2000" dirty="0">
                        <a:solidFill>
                          <a:srgbClr val="00B0F0"/>
                        </a:solidFill>
                        <a:effectLst/>
                      </a:endParaRPr>
                    </a:p>
                    <a:p>
                      <a:pPr marL="0" marR="0">
                        <a:lnSpc>
                          <a:spcPct val="107000"/>
                        </a:lnSpc>
                        <a:spcBef>
                          <a:spcPts val="0"/>
                        </a:spcBef>
                        <a:spcAft>
                          <a:spcPts val="0"/>
                        </a:spcAft>
                      </a:pPr>
                      <a:r>
                        <a:rPr lang="en-NZ" sz="2000" dirty="0">
                          <a:solidFill>
                            <a:srgbClr val="00B0F0"/>
                          </a:solidFill>
                          <a:effectLst/>
                        </a:rPr>
                        <a:t>Key aims of this unit: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tc>
                  <a:txBody>
                    <a:bodyPr/>
                    <a:lstStyle/>
                    <a:p>
                      <a:pPr marL="0" marR="0">
                        <a:lnSpc>
                          <a:spcPct val="107000"/>
                        </a:lnSpc>
                        <a:spcBef>
                          <a:spcPts val="0"/>
                        </a:spcBef>
                        <a:spcAft>
                          <a:spcPts val="0"/>
                        </a:spcAft>
                      </a:pPr>
                      <a:r>
                        <a:rPr lang="en-NZ" sz="700" dirty="0">
                          <a:solidFill>
                            <a:schemeClr val="tx1"/>
                          </a:solidFill>
                          <a:effectLst/>
                        </a:rPr>
                        <a:t>\</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extLst>
                  <a:ext uri="{0D108BD9-81ED-4DB2-BD59-A6C34878D82A}">
                    <a16:rowId xmlns:a16="http://schemas.microsoft.com/office/drawing/2014/main" val="2303338490"/>
                  </a:ext>
                </a:extLst>
              </a:tr>
              <a:tr h="465454">
                <a:tc>
                  <a:txBody>
                    <a:bodyPr/>
                    <a:lstStyle/>
                    <a:p>
                      <a:pPr marL="0" marR="0">
                        <a:lnSpc>
                          <a:spcPct val="107000"/>
                        </a:lnSpc>
                        <a:spcBef>
                          <a:spcPts val="0"/>
                        </a:spcBef>
                        <a:spcAft>
                          <a:spcPts val="0"/>
                        </a:spcAft>
                      </a:pPr>
                      <a:r>
                        <a:rPr lang="en-NZ" sz="1400">
                          <a:solidFill>
                            <a:schemeClr val="tx1"/>
                          </a:solidFill>
                          <a:effectLst/>
                        </a:rPr>
                        <a:t>I know that global climate change will affect places, societies and environmental systems.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tc>
                  <a:txBody>
                    <a:bodyPr/>
                    <a:lstStyle/>
                    <a:p>
                      <a:pPr marL="0" marR="0">
                        <a:lnSpc>
                          <a:spcPct val="107000"/>
                        </a:lnSpc>
                        <a:spcBef>
                          <a:spcPts val="0"/>
                        </a:spcBef>
                        <a:spcAft>
                          <a:spcPts val="0"/>
                        </a:spcAft>
                      </a:pPr>
                      <a:r>
                        <a:rPr lang="en-NZ"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extLst>
                  <a:ext uri="{0D108BD9-81ED-4DB2-BD59-A6C34878D82A}">
                    <a16:rowId xmlns:a16="http://schemas.microsoft.com/office/drawing/2014/main" val="1730250971"/>
                  </a:ext>
                </a:extLst>
              </a:tr>
              <a:tr h="289740">
                <a:tc>
                  <a:txBody>
                    <a:bodyPr/>
                    <a:lstStyle/>
                    <a:p>
                      <a:pPr marL="0" marR="0">
                        <a:lnSpc>
                          <a:spcPct val="107000"/>
                        </a:lnSpc>
                        <a:spcBef>
                          <a:spcPts val="0"/>
                        </a:spcBef>
                        <a:spcAft>
                          <a:spcPts val="0"/>
                        </a:spcAft>
                      </a:pPr>
                      <a:r>
                        <a:rPr lang="en-NZ" sz="1400" dirty="0">
                          <a:solidFill>
                            <a:schemeClr val="tx1"/>
                          </a:solidFill>
                          <a:effectLst/>
                        </a:rPr>
                        <a:t>I can explain the terms hydrosphere, atmosphere and biosphere.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tc>
                  <a:txBody>
                    <a:bodyPr/>
                    <a:lstStyle/>
                    <a:p>
                      <a:pPr marL="0" marR="0">
                        <a:lnSpc>
                          <a:spcPct val="107000"/>
                        </a:lnSpc>
                        <a:spcBef>
                          <a:spcPts val="0"/>
                        </a:spcBef>
                        <a:spcAft>
                          <a:spcPts val="0"/>
                        </a:spcAft>
                      </a:pPr>
                      <a:r>
                        <a:rPr lang="en-NZ"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extLst>
                  <a:ext uri="{0D108BD9-81ED-4DB2-BD59-A6C34878D82A}">
                    <a16:rowId xmlns:a16="http://schemas.microsoft.com/office/drawing/2014/main" val="4285576465"/>
                  </a:ext>
                </a:extLst>
              </a:tr>
              <a:tr h="465454">
                <a:tc>
                  <a:txBody>
                    <a:bodyPr/>
                    <a:lstStyle/>
                    <a:p>
                      <a:pPr marL="0" marR="0">
                        <a:lnSpc>
                          <a:spcPct val="107000"/>
                        </a:lnSpc>
                        <a:spcBef>
                          <a:spcPts val="0"/>
                        </a:spcBef>
                        <a:spcAft>
                          <a:spcPts val="0"/>
                        </a:spcAft>
                      </a:pPr>
                      <a:r>
                        <a:rPr lang="en-NZ" sz="1400">
                          <a:solidFill>
                            <a:schemeClr val="tx1"/>
                          </a:solidFill>
                          <a:effectLst/>
                        </a:rPr>
                        <a:t>I can explain how water is stored in ice and oceans and how changes in this can lead to changing sea levels.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tc>
                  <a:txBody>
                    <a:bodyPr/>
                    <a:lstStyle/>
                    <a:p>
                      <a:pPr marL="0" marR="0">
                        <a:lnSpc>
                          <a:spcPct val="107000"/>
                        </a:lnSpc>
                        <a:spcBef>
                          <a:spcPts val="0"/>
                        </a:spcBef>
                        <a:spcAft>
                          <a:spcPts val="0"/>
                        </a:spcAft>
                      </a:pPr>
                      <a:r>
                        <a:rPr lang="en-NZ"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extLst>
                  <a:ext uri="{0D108BD9-81ED-4DB2-BD59-A6C34878D82A}">
                    <a16:rowId xmlns:a16="http://schemas.microsoft.com/office/drawing/2014/main" val="1399760841"/>
                  </a:ext>
                </a:extLst>
              </a:tr>
              <a:tr h="465454">
                <a:tc>
                  <a:txBody>
                    <a:bodyPr/>
                    <a:lstStyle/>
                    <a:p>
                      <a:pPr marL="0" marR="0">
                        <a:lnSpc>
                          <a:spcPct val="107000"/>
                        </a:lnSpc>
                        <a:spcBef>
                          <a:spcPts val="0"/>
                        </a:spcBef>
                        <a:spcAft>
                          <a:spcPts val="0"/>
                        </a:spcAft>
                      </a:pPr>
                      <a:r>
                        <a:rPr lang="en-NZ" sz="1400" dirty="0">
                          <a:solidFill>
                            <a:schemeClr val="tx1"/>
                          </a:solidFill>
                          <a:effectLst/>
                        </a:rPr>
                        <a:t>I can explain how carbon moves around the earth – and how it can be stored in ice, oceans and the biosphere.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tc>
                  <a:txBody>
                    <a:bodyPr/>
                    <a:lstStyle/>
                    <a:p>
                      <a:pPr marL="0" marR="0">
                        <a:lnSpc>
                          <a:spcPct val="107000"/>
                        </a:lnSpc>
                        <a:spcBef>
                          <a:spcPts val="0"/>
                        </a:spcBef>
                        <a:spcAft>
                          <a:spcPts val="0"/>
                        </a:spcAft>
                      </a:pPr>
                      <a:r>
                        <a:rPr lang="en-NZ"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extLst>
                  <a:ext uri="{0D108BD9-81ED-4DB2-BD59-A6C34878D82A}">
                    <a16:rowId xmlns:a16="http://schemas.microsoft.com/office/drawing/2014/main" val="957565743"/>
                  </a:ext>
                </a:extLst>
              </a:tr>
              <a:tr h="465454">
                <a:tc>
                  <a:txBody>
                    <a:bodyPr/>
                    <a:lstStyle/>
                    <a:p>
                      <a:pPr marL="0" marR="0">
                        <a:lnSpc>
                          <a:spcPct val="107000"/>
                        </a:lnSpc>
                        <a:spcBef>
                          <a:spcPts val="0"/>
                        </a:spcBef>
                        <a:spcAft>
                          <a:spcPts val="0"/>
                        </a:spcAft>
                      </a:pPr>
                      <a:r>
                        <a:rPr lang="en-NZ" sz="1400">
                          <a:solidFill>
                            <a:schemeClr val="tx1"/>
                          </a:solidFill>
                          <a:effectLst/>
                        </a:rPr>
                        <a:t>I can discuss how changes is the hydrosphere and atmosphere can lead to extreme weather events, including drought.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tc>
                  <a:txBody>
                    <a:bodyPr/>
                    <a:lstStyle/>
                    <a:p>
                      <a:pPr marL="0" marR="0">
                        <a:lnSpc>
                          <a:spcPct val="107000"/>
                        </a:lnSpc>
                        <a:spcBef>
                          <a:spcPts val="0"/>
                        </a:spcBef>
                        <a:spcAft>
                          <a:spcPts val="0"/>
                        </a:spcAft>
                      </a:pPr>
                      <a:r>
                        <a:rPr lang="en-NZ"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extLst>
                  <a:ext uri="{0D108BD9-81ED-4DB2-BD59-A6C34878D82A}">
                    <a16:rowId xmlns:a16="http://schemas.microsoft.com/office/drawing/2014/main" val="3054410218"/>
                  </a:ext>
                </a:extLst>
              </a:tr>
              <a:tr h="465454">
                <a:tc>
                  <a:txBody>
                    <a:bodyPr/>
                    <a:lstStyle/>
                    <a:p>
                      <a:pPr marL="0" marR="0">
                        <a:lnSpc>
                          <a:spcPct val="107000"/>
                        </a:lnSpc>
                        <a:spcBef>
                          <a:spcPts val="0"/>
                        </a:spcBef>
                        <a:spcAft>
                          <a:spcPts val="0"/>
                        </a:spcAft>
                      </a:pPr>
                      <a:r>
                        <a:rPr lang="en-NZ" sz="1400" dirty="0">
                          <a:solidFill>
                            <a:schemeClr val="tx1"/>
                          </a:solidFill>
                          <a:effectLst/>
                        </a:rPr>
                        <a:t>I can explain how climate change can lead to spatial changes in where we find different biomes and habitats, and how this can affect animal migration patterns.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tc>
                  <a:txBody>
                    <a:bodyPr/>
                    <a:lstStyle/>
                    <a:p>
                      <a:pPr marL="0" marR="0">
                        <a:lnSpc>
                          <a:spcPct val="107000"/>
                        </a:lnSpc>
                        <a:spcBef>
                          <a:spcPts val="0"/>
                        </a:spcBef>
                        <a:spcAft>
                          <a:spcPts val="0"/>
                        </a:spcAft>
                      </a:pPr>
                      <a:r>
                        <a:rPr lang="en-NZ"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extLst>
                  <a:ext uri="{0D108BD9-81ED-4DB2-BD59-A6C34878D82A}">
                    <a16:rowId xmlns:a16="http://schemas.microsoft.com/office/drawing/2014/main" val="582579543"/>
                  </a:ext>
                </a:extLst>
              </a:tr>
              <a:tr h="641168">
                <a:tc>
                  <a:txBody>
                    <a:bodyPr/>
                    <a:lstStyle/>
                    <a:p>
                      <a:pPr marL="0" marR="0">
                        <a:lnSpc>
                          <a:spcPct val="107000"/>
                        </a:lnSpc>
                        <a:spcBef>
                          <a:spcPts val="0"/>
                        </a:spcBef>
                        <a:spcAft>
                          <a:spcPts val="0"/>
                        </a:spcAft>
                      </a:pPr>
                      <a:r>
                        <a:rPr lang="en-NZ" sz="1400" dirty="0">
                          <a:solidFill>
                            <a:schemeClr val="tx1"/>
                          </a:solidFill>
                          <a:effectLst/>
                        </a:rPr>
                        <a:t>I can explain how climate change can lead to changes in agriculture by affecting crop yields, limiting where humans can cultivate certain species, and causing erosion in places it may not have occurred before.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tc>
                  <a:txBody>
                    <a:bodyPr/>
                    <a:lstStyle/>
                    <a:p>
                      <a:pPr marL="0" marR="0">
                        <a:lnSpc>
                          <a:spcPct val="107000"/>
                        </a:lnSpc>
                        <a:spcBef>
                          <a:spcPts val="0"/>
                        </a:spcBef>
                        <a:spcAft>
                          <a:spcPts val="0"/>
                        </a:spcAft>
                      </a:pPr>
                      <a:r>
                        <a:rPr lang="en-NZ"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extLst>
                  <a:ext uri="{0D108BD9-81ED-4DB2-BD59-A6C34878D82A}">
                    <a16:rowId xmlns:a16="http://schemas.microsoft.com/office/drawing/2014/main" val="3867669413"/>
                  </a:ext>
                </a:extLst>
              </a:tr>
              <a:tr h="465454">
                <a:tc>
                  <a:txBody>
                    <a:bodyPr/>
                    <a:lstStyle/>
                    <a:p>
                      <a:pPr marL="0" marR="0">
                        <a:lnSpc>
                          <a:spcPct val="107000"/>
                        </a:lnSpc>
                        <a:spcBef>
                          <a:spcPts val="0"/>
                        </a:spcBef>
                        <a:spcAft>
                          <a:spcPts val="0"/>
                        </a:spcAft>
                      </a:pPr>
                      <a:r>
                        <a:rPr lang="en-NZ" sz="1400" dirty="0">
                          <a:solidFill>
                            <a:schemeClr val="tx1"/>
                          </a:solidFill>
                          <a:effectLst/>
                        </a:rPr>
                        <a:t>I can discuss how the changes given above can impact on people’s lives and their environments, possibly leading to health hazards.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tc>
                  <a:txBody>
                    <a:bodyPr/>
                    <a:lstStyle/>
                    <a:p>
                      <a:pPr marL="0" marR="0">
                        <a:lnSpc>
                          <a:spcPct val="107000"/>
                        </a:lnSpc>
                        <a:spcBef>
                          <a:spcPts val="0"/>
                        </a:spcBef>
                        <a:spcAft>
                          <a:spcPts val="0"/>
                        </a:spcAft>
                      </a:pPr>
                      <a:r>
                        <a:rPr lang="en-NZ" sz="800">
                          <a:solidFill>
                            <a:schemeClr val="tx1"/>
                          </a:solidFill>
                          <a:effectLst/>
                        </a:rPr>
                        <a:t> </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extLst>
                  <a:ext uri="{0D108BD9-81ED-4DB2-BD59-A6C34878D82A}">
                    <a16:rowId xmlns:a16="http://schemas.microsoft.com/office/drawing/2014/main" val="3484596654"/>
                  </a:ext>
                </a:extLst>
              </a:tr>
              <a:tr h="289740">
                <a:tc>
                  <a:txBody>
                    <a:bodyPr/>
                    <a:lstStyle/>
                    <a:p>
                      <a:pPr marL="0" marR="0">
                        <a:lnSpc>
                          <a:spcPct val="107000"/>
                        </a:lnSpc>
                        <a:spcBef>
                          <a:spcPts val="0"/>
                        </a:spcBef>
                        <a:spcAft>
                          <a:spcPts val="0"/>
                        </a:spcAft>
                      </a:pPr>
                      <a:r>
                        <a:rPr lang="en-NZ" sz="1400" dirty="0">
                          <a:solidFill>
                            <a:schemeClr val="tx1"/>
                          </a:solidFill>
                          <a:effectLst/>
                        </a:rPr>
                        <a:t>I can discuss how migration might occur as a result of climate change.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tc>
                  <a:txBody>
                    <a:bodyPr/>
                    <a:lstStyle/>
                    <a:p>
                      <a:pPr marL="0" marR="0">
                        <a:lnSpc>
                          <a:spcPct val="107000"/>
                        </a:lnSpc>
                        <a:spcBef>
                          <a:spcPts val="0"/>
                        </a:spcBef>
                        <a:spcAft>
                          <a:spcPts val="0"/>
                        </a:spcAft>
                      </a:pPr>
                      <a:r>
                        <a:rPr lang="en-NZ" sz="800">
                          <a:solidFill>
                            <a:schemeClr val="tx1"/>
                          </a:solidFill>
                          <a:effectLst/>
                        </a:rPr>
                        <a:t> </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extLst>
                  <a:ext uri="{0D108BD9-81ED-4DB2-BD59-A6C34878D82A}">
                    <a16:rowId xmlns:a16="http://schemas.microsoft.com/office/drawing/2014/main" val="1074087244"/>
                  </a:ext>
                </a:extLst>
              </a:tr>
              <a:tr h="465454">
                <a:tc>
                  <a:txBody>
                    <a:bodyPr/>
                    <a:lstStyle/>
                    <a:p>
                      <a:pPr marL="0" marR="0">
                        <a:lnSpc>
                          <a:spcPct val="107000"/>
                        </a:lnSpc>
                        <a:spcBef>
                          <a:spcPts val="0"/>
                        </a:spcBef>
                        <a:spcAft>
                          <a:spcPts val="0"/>
                        </a:spcAft>
                      </a:pPr>
                      <a:r>
                        <a:rPr lang="en-NZ" sz="1400" dirty="0">
                          <a:solidFill>
                            <a:schemeClr val="tx1"/>
                          </a:solidFill>
                          <a:effectLst/>
                        </a:rPr>
                        <a:t>I can explain the opportunities that climate change might bring with regards to ocean transport routes, but that this comes at an environmental cost.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tc>
                  <a:txBody>
                    <a:bodyPr/>
                    <a:lstStyle/>
                    <a:p>
                      <a:pPr marL="0" marR="0">
                        <a:lnSpc>
                          <a:spcPct val="107000"/>
                        </a:lnSpc>
                        <a:spcBef>
                          <a:spcPts val="0"/>
                        </a:spcBef>
                        <a:spcAft>
                          <a:spcPts val="0"/>
                        </a:spcAft>
                      </a:pPr>
                      <a:r>
                        <a:rPr lang="en-NZ"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extLst>
                  <a:ext uri="{0D108BD9-81ED-4DB2-BD59-A6C34878D82A}">
                    <a16:rowId xmlns:a16="http://schemas.microsoft.com/office/drawing/2014/main" val="67746371"/>
                  </a:ext>
                </a:extLst>
              </a:tr>
              <a:tr h="821410">
                <a:tc>
                  <a:txBody>
                    <a:bodyPr/>
                    <a:lstStyle/>
                    <a:p>
                      <a:pPr marL="0" marR="0">
                        <a:lnSpc>
                          <a:spcPct val="107000"/>
                        </a:lnSpc>
                        <a:spcBef>
                          <a:spcPts val="600"/>
                        </a:spcBef>
                        <a:spcAft>
                          <a:spcPts val="600"/>
                        </a:spcAft>
                      </a:pPr>
                      <a:r>
                        <a:rPr lang="en-NZ" sz="1400" b="0" u="sng" dirty="0">
                          <a:solidFill>
                            <a:schemeClr val="tx1"/>
                          </a:solidFill>
                          <a:effectLst/>
                        </a:rPr>
                        <a:t>Synthesis, evaluation and skills opportunities</a:t>
                      </a:r>
                      <a:endParaRPr lang="en-US" sz="1400" b="0" u="sng" dirty="0">
                        <a:solidFill>
                          <a:schemeClr val="tx1"/>
                        </a:solidFill>
                        <a:effectLst/>
                      </a:endParaRPr>
                    </a:p>
                    <a:p>
                      <a:pPr marL="0" marR="0">
                        <a:lnSpc>
                          <a:spcPct val="107000"/>
                        </a:lnSpc>
                        <a:spcBef>
                          <a:spcPts val="600"/>
                        </a:spcBef>
                        <a:spcAft>
                          <a:spcPts val="600"/>
                        </a:spcAft>
                      </a:pPr>
                      <a:r>
                        <a:rPr lang="en-NZ" sz="1400" dirty="0">
                          <a:solidFill>
                            <a:schemeClr val="tx1"/>
                          </a:solidFill>
                          <a:effectLst/>
                        </a:rPr>
                        <a:t>I can explain the uneven distribution of effects and the uncertainty of the timing, scale, and impacts of these effects on individuals and societies.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54" marR="43354" marT="43354" marB="43354">
                    <a:solidFill>
                      <a:schemeClr val="bg1"/>
                    </a:solidFill>
                  </a:tcPr>
                </a:tc>
                <a:extLst>
                  <a:ext uri="{0D108BD9-81ED-4DB2-BD59-A6C34878D82A}">
                    <a16:rowId xmlns:a16="http://schemas.microsoft.com/office/drawing/2014/main" val="620438287"/>
                  </a:ext>
                </a:extLst>
              </a:tr>
            </a:tbl>
          </a:graphicData>
        </a:graphic>
      </p:graphicFrame>
    </p:spTree>
    <p:extLst>
      <p:ext uri="{BB962C8B-B14F-4D97-AF65-F5344CB8AC3E}">
        <p14:creationId xmlns:p14="http://schemas.microsoft.com/office/powerpoint/2010/main" val="3697514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A481-23C5-5046-90DD-E26D59DD246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7F6C43B-5B36-9B40-BAA7-2DF86C3AC2D2}"/>
              </a:ext>
            </a:extLst>
          </p:cNvPr>
          <p:cNvPicPr>
            <a:picLocks noGrp="1" noChangeAspect="1"/>
          </p:cNvPicPr>
          <p:nvPr>
            <p:ph idx="1"/>
          </p:nvPr>
        </p:nvPicPr>
        <p:blipFill>
          <a:blip r:embed="rId2"/>
          <a:stretch>
            <a:fillRect/>
          </a:stretch>
        </p:blipFill>
        <p:spPr>
          <a:xfrm>
            <a:off x="2102951" y="365125"/>
            <a:ext cx="8420144" cy="6038690"/>
          </a:xfrm>
        </p:spPr>
      </p:pic>
    </p:spTree>
    <p:extLst>
      <p:ext uri="{BB962C8B-B14F-4D97-AF65-F5344CB8AC3E}">
        <p14:creationId xmlns:p14="http://schemas.microsoft.com/office/powerpoint/2010/main" val="3697769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6126-347C-0649-946D-D3B6ED15B78B}"/>
              </a:ext>
            </a:extLst>
          </p:cNvPr>
          <p:cNvSpPr>
            <a:spLocks noGrp="1"/>
          </p:cNvSpPr>
          <p:nvPr>
            <p:ph type="title"/>
          </p:nvPr>
        </p:nvSpPr>
        <p:spPr/>
        <p:txBody>
          <a:bodyPr/>
          <a:lstStyle/>
          <a:p>
            <a:r>
              <a:rPr lang="en-US" dirty="0">
                <a:latin typeface="dearJoe 5 CASUAL PRO" panose="02000000000000000000" pitchFamily="2" charset="0"/>
              </a:rPr>
              <a:t>Key terms: </a:t>
            </a:r>
          </a:p>
        </p:txBody>
      </p:sp>
      <p:sp>
        <p:nvSpPr>
          <p:cNvPr id="3" name="Content Placeholder 2">
            <a:extLst>
              <a:ext uri="{FF2B5EF4-FFF2-40B4-BE49-F238E27FC236}">
                <a16:creationId xmlns:a16="http://schemas.microsoft.com/office/drawing/2014/main" id="{6DFD95F5-A2A5-E54C-9D24-9C852E9DDEB2}"/>
              </a:ext>
            </a:extLst>
          </p:cNvPr>
          <p:cNvSpPr>
            <a:spLocks noGrp="1"/>
          </p:cNvSpPr>
          <p:nvPr>
            <p:ph idx="1"/>
          </p:nvPr>
        </p:nvSpPr>
        <p:spPr/>
        <p:txBody>
          <a:bodyPr>
            <a:normAutofit fontScale="62500" lnSpcReduction="20000"/>
          </a:bodyPr>
          <a:lstStyle/>
          <a:p>
            <a:pPr marL="0" indent="0">
              <a:buNone/>
            </a:pPr>
            <a:r>
              <a:rPr lang="en-US" sz="4600" b="1" u="sng" dirty="0">
                <a:solidFill>
                  <a:srgbClr val="00B0F0"/>
                </a:solidFill>
              </a:rPr>
              <a:t>Hydrosphere: I</a:t>
            </a:r>
            <a:r>
              <a:rPr lang="en-US" dirty="0"/>
              <a:t>ncludes all the water in all the states/phases on the planet. Water may be stored in rocks or soil, or be on the surface of the Earth (rivers, lakes and oceans) or in the atmosphere. It may be a liquid, gas (</a:t>
            </a:r>
            <a:r>
              <a:rPr lang="en-US" dirty="0" err="1"/>
              <a:t>vapour</a:t>
            </a:r>
            <a:r>
              <a:rPr lang="en-US" dirty="0"/>
              <a:t>) or solid. Higher temperatures can and do affect all of these stores and flows.</a:t>
            </a:r>
            <a:endParaRPr lang="en-US" sz="4600" dirty="0"/>
          </a:p>
          <a:p>
            <a:pPr marL="0" indent="0">
              <a:buNone/>
            </a:pPr>
            <a:r>
              <a:rPr lang="en-US" sz="4600" b="1" u="sng" dirty="0">
                <a:solidFill>
                  <a:srgbClr val="00B0F0"/>
                </a:solidFill>
              </a:rPr>
              <a:t>Biosphere: </a:t>
            </a:r>
            <a:r>
              <a:rPr lang="en-US" sz="4600" dirty="0"/>
              <a:t> The biosphere contains </a:t>
            </a:r>
            <a:r>
              <a:rPr lang="en-US" sz="4600" b="1" dirty="0"/>
              <a:t>all</a:t>
            </a:r>
            <a:r>
              <a:rPr lang="en-US" sz="4600" dirty="0"/>
              <a:t> living organisms, which includes plants, animals and microorganisms.</a:t>
            </a:r>
          </a:p>
          <a:p>
            <a:pPr marL="0" indent="0">
              <a:buNone/>
            </a:pPr>
            <a:endParaRPr lang="en-US" sz="4600" dirty="0"/>
          </a:p>
          <a:p>
            <a:pPr marL="0" indent="0">
              <a:buNone/>
            </a:pPr>
            <a:r>
              <a:rPr lang="en-US" sz="4600" b="1" u="sng" dirty="0">
                <a:solidFill>
                  <a:srgbClr val="00B0F0"/>
                </a:solidFill>
              </a:rPr>
              <a:t>Atmosphere: </a:t>
            </a:r>
            <a:r>
              <a:rPr lang="en-US" sz="4600" dirty="0"/>
              <a:t>The atmosphere is the mixture of gases that surrounds the Earth.</a:t>
            </a:r>
            <a:endParaRPr lang="en-US" sz="4600" b="1" u="sng" dirty="0">
              <a:solidFill>
                <a:srgbClr val="00B0F0"/>
              </a:solidFill>
            </a:endParaRPr>
          </a:p>
          <a:p>
            <a:pPr marL="0" indent="0">
              <a:buNone/>
            </a:pPr>
            <a:endParaRPr lang="en-US" dirty="0">
              <a:hlinkClick r:id="rId2"/>
            </a:endParaRPr>
          </a:p>
          <a:p>
            <a:endParaRPr lang="en-US" dirty="0">
              <a:hlinkClick r:id="rId2"/>
            </a:endParaRPr>
          </a:p>
          <a:p>
            <a:endParaRPr lang="en-US" dirty="0">
              <a:hlinkClick r:id="rId2"/>
            </a:endParaRPr>
          </a:p>
          <a:p>
            <a:pPr marL="0" indent="0">
              <a:buNone/>
            </a:pPr>
            <a:r>
              <a:rPr lang="en-US" dirty="0">
                <a:hlinkClick r:id="rId2"/>
              </a:rPr>
              <a:t>https://www.youtube.com/watch?v=5FooHD0atuc</a:t>
            </a:r>
            <a:endParaRPr lang="en-US" dirty="0"/>
          </a:p>
          <a:p>
            <a:endParaRPr lang="en-US" dirty="0"/>
          </a:p>
          <a:p>
            <a:endParaRPr lang="en-US" dirty="0"/>
          </a:p>
        </p:txBody>
      </p:sp>
    </p:spTree>
    <p:extLst>
      <p:ext uri="{BB962C8B-B14F-4D97-AF65-F5344CB8AC3E}">
        <p14:creationId xmlns:p14="http://schemas.microsoft.com/office/powerpoint/2010/main" val="3922636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F7F4-74BB-2447-80E7-66B4666549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1997A4-6295-FC47-BCAD-422B33A09ECC}"/>
              </a:ext>
            </a:extLst>
          </p:cNvPr>
          <p:cNvSpPr>
            <a:spLocks noGrp="1"/>
          </p:cNvSpPr>
          <p:nvPr>
            <p:ph idx="1"/>
          </p:nvPr>
        </p:nvSpPr>
        <p:spPr/>
        <p:txBody>
          <a:bodyPr/>
          <a:lstStyle/>
          <a:p>
            <a:endParaRPr lang="en-US" dirty="0"/>
          </a:p>
        </p:txBody>
      </p:sp>
      <p:sp>
        <p:nvSpPr>
          <p:cNvPr id="4" name="Cloud 3">
            <a:extLst>
              <a:ext uri="{FF2B5EF4-FFF2-40B4-BE49-F238E27FC236}">
                <a16:creationId xmlns:a16="http://schemas.microsoft.com/office/drawing/2014/main" id="{7B9716F0-81FC-B642-9D25-8D11316AC023}"/>
              </a:ext>
            </a:extLst>
          </p:cNvPr>
          <p:cNvSpPr/>
          <p:nvPr/>
        </p:nvSpPr>
        <p:spPr>
          <a:xfrm>
            <a:off x="2664246" y="486441"/>
            <a:ext cx="6863508" cy="359149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4E68C23-6995-8D47-BAA9-F18CE611374A}"/>
              </a:ext>
            </a:extLst>
          </p:cNvPr>
          <p:cNvSpPr txBox="1"/>
          <p:nvPr/>
        </p:nvSpPr>
        <p:spPr>
          <a:xfrm>
            <a:off x="4098274" y="1405027"/>
            <a:ext cx="4450814" cy="1754326"/>
          </a:xfrm>
          <a:prstGeom prst="rect">
            <a:avLst/>
          </a:prstGeom>
          <a:noFill/>
        </p:spPr>
        <p:txBody>
          <a:bodyPr wrap="square" rtlCol="0">
            <a:spAutoFit/>
          </a:bodyPr>
          <a:lstStyle/>
          <a:p>
            <a:r>
              <a:rPr lang="en-US" sz="3600" dirty="0"/>
              <a:t>List as many impacts of climate change as possible</a:t>
            </a:r>
          </a:p>
        </p:txBody>
      </p:sp>
      <p:sp>
        <p:nvSpPr>
          <p:cNvPr id="6" name="TextBox 5">
            <a:extLst>
              <a:ext uri="{FF2B5EF4-FFF2-40B4-BE49-F238E27FC236}">
                <a16:creationId xmlns:a16="http://schemas.microsoft.com/office/drawing/2014/main" id="{FFB6591F-FEE7-2A4F-8CD1-B0C167E3992C}"/>
              </a:ext>
            </a:extLst>
          </p:cNvPr>
          <p:cNvSpPr txBox="1"/>
          <p:nvPr/>
        </p:nvSpPr>
        <p:spPr>
          <a:xfrm>
            <a:off x="7632852" y="4199255"/>
            <a:ext cx="4450814" cy="2308324"/>
          </a:xfrm>
          <a:prstGeom prst="rect">
            <a:avLst/>
          </a:prstGeom>
          <a:noFill/>
        </p:spPr>
        <p:txBody>
          <a:bodyPr wrap="square" rtlCol="0">
            <a:spAutoFit/>
          </a:bodyPr>
          <a:lstStyle/>
          <a:p>
            <a:r>
              <a:rPr lang="en-US" sz="3600" dirty="0"/>
              <a:t>Do these fall into hydrosphere, biosphere or atmosphere? </a:t>
            </a:r>
          </a:p>
        </p:txBody>
      </p:sp>
    </p:spTree>
    <p:extLst>
      <p:ext uri="{BB962C8B-B14F-4D97-AF65-F5344CB8AC3E}">
        <p14:creationId xmlns:p14="http://schemas.microsoft.com/office/powerpoint/2010/main" val="8433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7396-8A82-BC4D-855C-6EE37E9144A2}"/>
              </a:ext>
            </a:extLst>
          </p:cNvPr>
          <p:cNvSpPr>
            <a:spLocks noGrp="1"/>
          </p:cNvSpPr>
          <p:nvPr>
            <p:ph type="title"/>
          </p:nvPr>
        </p:nvSpPr>
        <p:spPr>
          <a:solidFill>
            <a:srgbClr val="00B0F0"/>
          </a:solidFill>
        </p:spPr>
        <p:txBody>
          <a:bodyPr/>
          <a:lstStyle/>
          <a:p>
            <a:r>
              <a:rPr lang="en-US" dirty="0"/>
              <a:t>Hydrosphere</a:t>
            </a:r>
          </a:p>
        </p:txBody>
      </p:sp>
      <p:sp>
        <p:nvSpPr>
          <p:cNvPr id="3" name="Content Placeholder 2">
            <a:extLst>
              <a:ext uri="{FF2B5EF4-FFF2-40B4-BE49-F238E27FC236}">
                <a16:creationId xmlns:a16="http://schemas.microsoft.com/office/drawing/2014/main" id="{A7570FD9-352E-D348-993A-BD35ACAC086D}"/>
              </a:ext>
            </a:extLst>
          </p:cNvPr>
          <p:cNvSpPr>
            <a:spLocks noGrp="1"/>
          </p:cNvSpPr>
          <p:nvPr>
            <p:ph idx="1"/>
          </p:nvPr>
        </p:nvSpPr>
        <p:spPr/>
        <p:txBody>
          <a:bodyPr/>
          <a:lstStyle/>
          <a:p>
            <a:r>
              <a:rPr lang="en-US" dirty="0"/>
              <a:t>Changes in precipitation </a:t>
            </a:r>
          </a:p>
          <a:p>
            <a:r>
              <a:rPr lang="en-US" dirty="0"/>
              <a:t>Changes in ice stores</a:t>
            </a:r>
          </a:p>
          <a:p>
            <a:r>
              <a:rPr lang="en-US" dirty="0"/>
              <a:t>Sea level change</a:t>
            </a:r>
          </a:p>
          <a:p>
            <a:r>
              <a:rPr lang="en-US" dirty="0"/>
              <a:t>Changes in cycles such as carbon and water cycle</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70186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D1AB-9F00-ED4E-B3E3-DFA36735615E}"/>
              </a:ext>
            </a:extLst>
          </p:cNvPr>
          <p:cNvSpPr>
            <a:spLocks noGrp="1"/>
          </p:cNvSpPr>
          <p:nvPr>
            <p:ph type="title"/>
          </p:nvPr>
        </p:nvSpPr>
        <p:spPr>
          <a:solidFill>
            <a:srgbClr val="00B0F0"/>
          </a:solidFill>
        </p:spPr>
        <p:txBody>
          <a:bodyPr/>
          <a:lstStyle/>
          <a:p>
            <a:r>
              <a:rPr lang="en-US" dirty="0"/>
              <a:t>Biosphere</a:t>
            </a:r>
          </a:p>
        </p:txBody>
      </p:sp>
      <p:sp>
        <p:nvSpPr>
          <p:cNvPr id="3" name="Content Placeholder 2">
            <a:extLst>
              <a:ext uri="{FF2B5EF4-FFF2-40B4-BE49-F238E27FC236}">
                <a16:creationId xmlns:a16="http://schemas.microsoft.com/office/drawing/2014/main" id="{E2080545-1E62-F246-9916-8B84AF3DC9B3}"/>
              </a:ext>
            </a:extLst>
          </p:cNvPr>
          <p:cNvSpPr>
            <a:spLocks noGrp="1"/>
          </p:cNvSpPr>
          <p:nvPr>
            <p:ph idx="1"/>
          </p:nvPr>
        </p:nvSpPr>
        <p:spPr/>
        <p:txBody>
          <a:bodyPr/>
          <a:lstStyle/>
          <a:p>
            <a:r>
              <a:rPr lang="en-US" dirty="0"/>
              <a:t>Migration of species </a:t>
            </a:r>
          </a:p>
          <a:p>
            <a:r>
              <a:rPr lang="en-US" dirty="0"/>
              <a:t>Sea ecosystems- change in ice/ Coral bleaching</a:t>
            </a:r>
          </a:p>
          <a:p>
            <a:r>
              <a:rPr lang="en-US" dirty="0"/>
              <a:t>Species extinction</a:t>
            </a:r>
          </a:p>
          <a:p>
            <a:r>
              <a:rPr lang="en-US" dirty="0"/>
              <a:t>Carbon cycles- i.e. trees carbon sinks</a:t>
            </a:r>
          </a:p>
          <a:p>
            <a:pPr marL="0" indent="0">
              <a:buNone/>
            </a:pPr>
            <a:endParaRPr lang="en-US" dirty="0"/>
          </a:p>
          <a:p>
            <a:endParaRPr lang="en-US" dirty="0"/>
          </a:p>
        </p:txBody>
      </p:sp>
    </p:spTree>
    <p:extLst>
      <p:ext uri="{BB962C8B-B14F-4D97-AF65-F5344CB8AC3E}">
        <p14:creationId xmlns:p14="http://schemas.microsoft.com/office/powerpoint/2010/main" val="728923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TotalTime>
  <Words>540</Words>
  <Application>Microsoft Macintosh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dearJoe 5 CASUAL PRO</vt:lpstr>
      <vt:lpstr>Times New Roman</vt:lpstr>
      <vt:lpstr>Office Theme</vt:lpstr>
      <vt:lpstr>The consequences of climate change </vt:lpstr>
      <vt:lpstr>Starter: </vt:lpstr>
      <vt:lpstr>Objectives from the IB</vt:lpstr>
      <vt:lpstr>PowerPoint Presentation</vt:lpstr>
      <vt:lpstr>PowerPoint Presentation</vt:lpstr>
      <vt:lpstr>Key terms: </vt:lpstr>
      <vt:lpstr>PowerPoint Presentation</vt:lpstr>
      <vt:lpstr>Hydrosphere</vt:lpstr>
      <vt:lpstr>Biosphere</vt:lpstr>
      <vt:lpstr>Atmosphere</vt:lpstr>
      <vt:lpstr>Recent extreme weather events linked to climate change </vt:lpstr>
      <vt:lpstr>Task: presentation/ infographic</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consequences of climate change </dc:title>
  <dc:creator>Anna Bennett</dc:creator>
  <cp:lastModifiedBy>Anna Bennett</cp:lastModifiedBy>
  <cp:revision>10</cp:revision>
  <dcterms:created xsi:type="dcterms:W3CDTF">2018-05-18T19:49:43Z</dcterms:created>
  <dcterms:modified xsi:type="dcterms:W3CDTF">2018-05-22T14:39:57Z</dcterms:modified>
</cp:coreProperties>
</file>