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7" r:id="rId2"/>
    <p:sldId id="352" r:id="rId3"/>
    <p:sldId id="263" r:id="rId4"/>
    <p:sldId id="264" r:id="rId5"/>
    <p:sldId id="358" r:id="rId6"/>
    <p:sldId id="272" r:id="rId7"/>
    <p:sldId id="256" r:id="rId8"/>
    <p:sldId id="273" r:id="rId9"/>
    <p:sldId id="274" r:id="rId10"/>
    <p:sldId id="353" r:id="rId11"/>
    <p:sldId id="355" r:id="rId12"/>
    <p:sldId id="356" r:id="rId13"/>
    <p:sldId id="354" r:id="rId14"/>
    <p:sldId id="357" r:id="rId15"/>
    <p:sldId id="275" r:id="rId16"/>
    <p:sldId id="293" r:id="rId17"/>
    <p:sldId id="276" r:id="rId18"/>
    <p:sldId id="277" r:id="rId19"/>
    <p:sldId id="278" r:id="rId20"/>
    <p:sldId id="279" r:id="rId21"/>
    <p:sldId id="266" r:id="rId22"/>
    <p:sldId id="280" r:id="rId23"/>
    <p:sldId id="281" r:id="rId24"/>
    <p:sldId id="282" r:id="rId25"/>
    <p:sldId id="283" r:id="rId26"/>
    <p:sldId id="284" r:id="rId27"/>
    <p:sldId id="285" r:id="rId28"/>
    <p:sldId id="286" r:id="rId29"/>
    <p:sldId id="287" r:id="rId30"/>
    <p:sldId id="288" r:id="rId31"/>
    <p:sldId id="258" r:id="rId32"/>
    <p:sldId id="259" r:id="rId33"/>
    <p:sldId id="294" r:id="rId34"/>
    <p:sldId id="260" r:id="rId35"/>
    <p:sldId id="292" r:id="rId36"/>
    <p:sldId id="265" r:id="rId37"/>
    <p:sldId id="267" r:id="rId38"/>
    <p:sldId id="289" r:id="rId39"/>
    <p:sldId id="290" r:id="rId40"/>
    <p:sldId id="291" r:id="rId41"/>
    <p:sldId id="295" r:id="rId42"/>
    <p:sldId id="268" r:id="rId43"/>
    <p:sldId id="262" r:id="rId44"/>
    <p:sldId id="269" r:id="rId45"/>
    <p:sldId id="270" r:id="rId46"/>
    <p:sldId id="261" r:id="rId47"/>
    <p:sldId id="271" r:id="rId48"/>
    <p:sldId id="343" r:id="rId49"/>
    <p:sldId id="347" r:id="rId50"/>
    <p:sldId id="348" r:id="rId51"/>
    <p:sldId id="349" r:id="rId52"/>
    <p:sldId id="350" r:id="rId53"/>
    <p:sldId id="35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6035"/>
  </p:normalViewPr>
  <p:slideViewPr>
    <p:cSldViewPr snapToGrid="0" snapToObjects="1">
      <p:cViewPr varScale="1">
        <p:scale>
          <a:sx n="109" d="100"/>
          <a:sy n="109" d="100"/>
        </p:scale>
        <p:origin x="6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5025BF-897C-F94E-AB8F-A701DBD04205}" type="datetimeFigureOut">
              <a:rPr lang="en-US" smtClean="0"/>
              <a:t>3/23/21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C42FE5-A928-1C4E-B588-F5BE7F99ACBD}" type="slidenum">
              <a:rPr lang="en-US" smtClean="0"/>
              <a:t>‹#›</a:t>
            </a:fld>
            <a:endParaRPr lang="en-US"/>
          </a:p>
        </p:txBody>
      </p:sp>
    </p:spTree>
    <p:extLst>
      <p:ext uri="{BB962C8B-B14F-4D97-AF65-F5344CB8AC3E}">
        <p14:creationId xmlns:p14="http://schemas.microsoft.com/office/powerpoint/2010/main" val="632254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first,</a:t>
            </a:r>
            <a:r>
              <a:rPr lang="en-US" baseline="0" dirty="0"/>
              <a:t> then allow students to work through their own examples.</a:t>
            </a:r>
          </a:p>
          <a:p>
            <a:r>
              <a:rPr lang="en-US" dirty="0"/>
              <a:t>During debrief,</a:t>
            </a:r>
            <a:r>
              <a:rPr lang="en-US" baseline="0" dirty="0"/>
              <a:t> discussion of categories is key. Challenge all in the class to think of items they could replace with reusable ones.</a:t>
            </a:r>
            <a:endParaRPr lang="en-US" dirty="0"/>
          </a:p>
        </p:txBody>
      </p:sp>
      <p:sp>
        <p:nvSpPr>
          <p:cNvPr id="4" name="Slide Number Placeholder 3"/>
          <p:cNvSpPr>
            <a:spLocks noGrp="1"/>
          </p:cNvSpPr>
          <p:nvPr>
            <p:ph type="sldNum" sz="quarter" idx="10"/>
          </p:nvPr>
        </p:nvSpPr>
        <p:spPr/>
        <p:txBody>
          <a:bodyPr/>
          <a:lstStyle/>
          <a:p>
            <a:fld id="{BC5D2F9D-B47D-0D49-83CB-85F902014500}" type="slidenum">
              <a:rPr lang="en-US" smtClean="0"/>
              <a:t>4</a:t>
            </a:fld>
            <a:endParaRPr lang="en-US"/>
          </a:p>
        </p:txBody>
      </p:sp>
    </p:spTree>
    <p:extLst>
      <p:ext uri="{BB962C8B-B14F-4D97-AF65-F5344CB8AC3E}">
        <p14:creationId xmlns:p14="http://schemas.microsoft.com/office/powerpoint/2010/main" val="259711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8D6674-2626-4AA1-9FC6-9288E8B34F1C}" type="slidenum">
              <a:rPr lang="en-GB" smtClean="0"/>
              <a:t>39</a:t>
            </a:fld>
            <a:endParaRPr lang="en-GB"/>
          </a:p>
        </p:txBody>
      </p:sp>
    </p:spTree>
    <p:extLst>
      <p:ext uri="{BB962C8B-B14F-4D97-AF65-F5344CB8AC3E}">
        <p14:creationId xmlns:p14="http://schemas.microsoft.com/office/powerpoint/2010/main" val="405716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8D6674-2626-4AA1-9FC6-9288E8B34F1C}" type="slidenum">
              <a:rPr lang="en-GB" smtClean="0"/>
              <a:t>40</a:t>
            </a:fld>
            <a:endParaRPr lang="en-GB"/>
          </a:p>
        </p:txBody>
      </p:sp>
    </p:spTree>
    <p:extLst>
      <p:ext uri="{BB962C8B-B14F-4D97-AF65-F5344CB8AC3E}">
        <p14:creationId xmlns:p14="http://schemas.microsoft.com/office/powerpoint/2010/main" val="170371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8D6674-2626-4AA1-9FC6-9288E8B34F1C}" type="slidenum">
              <a:rPr lang="en-GB" smtClean="0"/>
              <a:t>41</a:t>
            </a:fld>
            <a:endParaRPr lang="en-GB"/>
          </a:p>
        </p:txBody>
      </p:sp>
    </p:spTree>
    <p:extLst>
      <p:ext uri="{BB962C8B-B14F-4D97-AF65-F5344CB8AC3E}">
        <p14:creationId xmlns:p14="http://schemas.microsoft.com/office/powerpoint/2010/main" val="2490058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19C608-578C-1145-9E9D-9D0CD9D2D72F}" type="slidenum">
              <a:rPr lang="en-US" smtClean="0"/>
              <a:t>42</a:t>
            </a:fld>
            <a:endParaRPr lang="en-US"/>
          </a:p>
        </p:txBody>
      </p:sp>
    </p:spTree>
    <p:extLst>
      <p:ext uri="{BB962C8B-B14F-4D97-AF65-F5344CB8AC3E}">
        <p14:creationId xmlns:p14="http://schemas.microsoft.com/office/powerpoint/2010/main" val="3249960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19C608-578C-1145-9E9D-9D0CD9D2D72F}" type="slidenum">
              <a:rPr lang="en-US" smtClean="0"/>
              <a:t>44</a:t>
            </a:fld>
            <a:endParaRPr lang="en-US"/>
          </a:p>
        </p:txBody>
      </p:sp>
    </p:spTree>
    <p:extLst>
      <p:ext uri="{BB962C8B-B14F-4D97-AF65-F5344CB8AC3E}">
        <p14:creationId xmlns:p14="http://schemas.microsoft.com/office/powerpoint/2010/main" val="1609340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19C608-578C-1145-9E9D-9D0CD9D2D72F}" type="slidenum">
              <a:rPr lang="en-US" smtClean="0"/>
              <a:t>45</a:t>
            </a:fld>
            <a:endParaRPr lang="en-US"/>
          </a:p>
        </p:txBody>
      </p:sp>
    </p:spTree>
    <p:extLst>
      <p:ext uri="{BB962C8B-B14F-4D97-AF65-F5344CB8AC3E}">
        <p14:creationId xmlns:p14="http://schemas.microsoft.com/office/powerpoint/2010/main" val="1714703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241FC-7FB5-4442-AF78-C83B3A2FED5F}" type="slidenum">
              <a:rPr lang="en-US" smtClean="0"/>
              <a:t>49</a:t>
            </a:fld>
            <a:endParaRPr lang="en-US"/>
          </a:p>
        </p:txBody>
      </p:sp>
    </p:spTree>
    <p:extLst>
      <p:ext uri="{BB962C8B-B14F-4D97-AF65-F5344CB8AC3E}">
        <p14:creationId xmlns:p14="http://schemas.microsoft.com/office/powerpoint/2010/main" val="2022041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a:t>
            </a:r>
            <a:r>
              <a:rPr lang="en-US" baseline="0" dirty="0"/>
              <a:t> copy</a:t>
            </a:r>
            <a:endParaRPr lang="en-US" dirty="0"/>
          </a:p>
        </p:txBody>
      </p:sp>
      <p:sp>
        <p:nvSpPr>
          <p:cNvPr id="4" name="Slide Number Placeholder 3"/>
          <p:cNvSpPr>
            <a:spLocks noGrp="1"/>
          </p:cNvSpPr>
          <p:nvPr>
            <p:ph type="sldNum" sz="quarter" idx="10"/>
          </p:nvPr>
        </p:nvSpPr>
        <p:spPr/>
        <p:txBody>
          <a:bodyPr/>
          <a:lstStyle/>
          <a:p>
            <a:fld id="{76670753-6499-994C-83DC-51F9F245F2D8}" type="slidenum">
              <a:rPr lang="en-US" smtClean="0"/>
              <a:t>7</a:t>
            </a:fld>
            <a:endParaRPr lang="en-US"/>
          </a:p>
        </p:txBody>
      </p:sp>
    </p:spTree>
    <p:extLst>
      <p:ext uri="{BB962C8B-B14F-4D97-AF65-F5344CB8AC3E}">
        <p14:creationId xmlns:p14="http://schemas.microsoft.com/office/powerpoint/2010/main" val="3519894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a:t>
            </a:r>
            <a:r>
              <a:rPr lang="en-US" baseline="0" dirty="0"/>
              <a:t> have their own copy but discuss their decisions in pairs</a:t>
            </a:r>
            <a:endParaRPr lang="en-US" dirty="0"/>
          </a:p>
        </p:txBody>
      </p:sp>
      <p:sp>
        <p:nvSpPr>
          <p:cNvPr id="4" name="Slide Number Placeholder 3"/>
          <p:cNvSpPr>
            <a:spLocks noGrp="1"/>
          </p:cNvSpPr>
          <p:nvPr>
            <p:ph type="sldNum" sz="quarter" idx="10"/>
          </p:nvPr>
        </p:nvSpPr>
        <p:spPr/>
        <p:txBody>
          <a:bodyPr/>
          <a:lstStyle/>
          <a:p>
            <a:fld id="{76670753-6499-994C-83DC-51F9F245F2D8}" type="slidenum">
              <a:rPr lang="en-US" smtClean="0"/>
              <a:t>19</a:t>
            </a:fld>
            <a:endParaRPr lang="en-US"/>
          </a:p>
        </p:txBody>
      </p:sp>
    </p:spTree>
    <p:extLst>
      <p:ext uri="{BB962C8B-B14F-4D97-AF65-F5344CB8AC3E}">
        <p14:creationId xmlns:p14="http://schemas.microsoft.com/office/powerpoint/2010/main" val="3724722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670753-6499-994C-83DC-51F9F245F2D8}" type="slidenum">
              <a:rPr lang="en-US" smtClean="0"/>
              <a:t>20</a:t>
            </a:fld>
            <a:endParaRPr lang="en-US"/>
          </a:p>
        </p:txBody>
      </p:sp>
    </p:spTree>
    <p:extLst>
      <p:ext uri="{BB962C8B-B14F-4D97-AF65-F5344CB8AC3E}">
        <p14:creationId xmlns:p14="http://schemas.microsoft.com/office/powerpoint/2010/main" val="3145054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19C608-578C-1145-9E9D-9D0CD9D2D72F}" type="slidenum">
              <a:rPr lang="en-US" smtClean="0"/>
              <a:t>32</a:t>
            </a:fld>
            <a:endParaRPr lang="en-US"/>
          </a:p>
        </p:txBody>
      </p:sp>
    </p:spTree>
    <p:extLst>
      <p:ext uri="{BB962C8B-B14F-4D97-AF65-F5344CB8AC3E}">
        <p14:creationId xmlns:p14="http://schemas.microsoft.com/office/powerpoint/2010/main" val="550268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https://www.ellenmacarthurfoundation.org/circular-economy/concept</a:t>
            </a:r>
          </a:p>
          <a:p>
            <a:endParaRPr lang="en-GB" dirty="0"/>
          </a:p>
        </p:txBody>
      </p:sp>
      <p:sp>
        <p:nvSpPr>
          <p:cNvPr id="4" name="Slide Number Placeholder 3"/>
          <p:cNvSpPr>
            <a:spLocks noGrp="1"/>
          </p:cNvSpPr>
          <p:nvPr>
            <p:ph type="sldNum" sz="quarter" idx="5"/>
          </p:nvPr>
        </p:nvSpPr>
        <p:spPr/>
        <p:txBody>
          <a:bodyPr/>
          <a:lstStyle/>
          <a:p>
            <a:fld id="{018D6674-2626-4AA1-9FC6-9288E8B34F1C}" type="slidenum">
              <a:rPr lang="en-GB" smtClean="0"/>
              <a:t>33</a:t>
            </a:fld>
            <a:endParaRPr lang="en-GB"/>
          </a:p>
        </p:txBody>
      </p:sp>
    </p:spTree>
    <p:extLst>
      <p:ext uri="{BB962C8B-B14F-4D97-AF65-F5344CB8AC3E}">
        <p14:creationId xmlns:p14="http://schemas.microsoft.com/office/powerpoint/2010/main" val="1063940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018D6674-2626-4AA1-9FC6-9288E8B34F1C}" type="slidenum">
              <a:rPr lang="en-GB" smtClean="0"/>
              <a:t>35</a:t>
            </a:fld>
            <a:endParaRPr lang="en-GB"/>
          </a:p>
        </p:txBody>
      </p:sp>
    </p:spTree>
    <p:extLst>
      <p:ext uri="{BB962C8B-B14F-4D97-AF65-F5344CB8AC3E}">
        <p14:creationId xmlns:p14="http://schemas.microsoft.com/office/powerpoint/2010/main" val="4087627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Give</a:t>
            </a:r>
            <a:r>
              <a:rPr lang="en-US" baseline="0" dirty="0"/>
              <a:t> students copies of each of the economy types. Annotate with what each one is/how it works. </a:t>
            </a:r>
            <a:endParaRPr lang="en-US" dirty="0"/>
          </a:p>
        </p:txBody>
      </p:sp>
      <p:sp>
        <p:nvSpPr>
          <p:cNvPr id="4" name="Slide Number Placeholder 3"/>
          <p:cNvSpPr>
            <a:spLocks noGrp="1"/>
          </p:cNvSpPr>
          <p:nvPr>
            <p:ph type="sldNum" sz="quarter" idx="10"/>
          </p:nvPr>
        </p:nvSpPr>
        <p:spPr/>
        <p:txBody>
          <a:bodyPr/>
          <a:lstStyle/>
          <a:p>
            <a:fld id="{9619C608-578C-1145-9E9D-9D0CD9D2D72F}" type="slidenum">
              <a:rPr lang="en-US" smtClean="0"/>
              <a:t>36</a:t>
            </a:fld>
            <a:endParaRPr lang="en-US"/>
          </a:p>
        </p:txBody>
      </p:sp>
    </p:spTree>
    <p:extLst>
      <p:ext uri="{BB962C8B-B14F-4D97-AF65-F5344CB8AC3E}">
        <p14:creationId xmlns:p14="http://schemas.microsoft.com/office/powerpoint/2010/main" val="41550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8D6674-2626-4AA1-9FC6-9288E8B34F1C}" type="slidenum">
              <a:rPr lang="en-GB" smtClean="0"/>
              <a:t>38</a:t>
            </a:fld>
            <a:endParaRPr lang="en-GB"/>
          </a:p>
        </p:txBody>
      </p:sp>
    </p:spTree>
    <p:extLst>
      <p:ext uri="{BB962C8B-B14F-4D97-AF65-F5344CB8AC3E}">
        <p14:creationId xmlns:p14="http://schemas.microsoft.com/office/powerpoint/2010/main" val="164768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EC1BD-74F2-E146-8D88-408D14E268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18526D-9D36-5642-807D-637F24D03F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34BC84-9988-9943-A4D6-287ADA2FB36C}"/>
              </a:ext>
            </a:extLst>
          </p:cNvPr>
          <p:cNvSpPr>
            <a:spLocks noGrp="1"/>
          </p:cNvSpPr>
          <p:nvPr>
            <p:ph type="dt" sz="half" idx="10"/>
          </p:nvPr>
        </p:nvSpPr>
        <p:spPr/>
        <p:txBody>
          <a:bodyPr/>
          <a:lstStyle/>
          <a:p>
            <a:fld id="{C9B251B8-77D1-0D4C-B0F9-E9B74CB8DBAD}" type="datetimeFigureOut">
              <a:rPr lang="en-US" smtClean="0"/>
              <a:t>3/23/21</a:t>
            </a:fld>
            <a:endParaRPr lang="en-US"/>
          </a:p>
        </p:txBody>
      </p:sp>
      <p:sp>
        <p:nvSpPr>
          <p:cNvPr id="5" name="Footer Placeholder 4">
            <a:extLst>
              <a:ext uri="{FF2B5EF4-FFF2-40B4-BE49-F238E27FC236}">
                <a16:creationId xmlns:a16="http://schemas.microsoft.com/office/drawing/2014/main" id="{44161D29-4D4A-7C44-B466-139D0E605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C4B343-625F-CA44-9F3B-7E8B91834346}"/>
              </a:ext>
            </a:extLst>
          </p:cNvPr>
          <p:cNvSpPr>
            <a:spLocks noGrp="1"/>
          </p:cNvSpPr>
          <p:nvPr>
            <p:ph type="sldNum" sz="quarter" idx="12"/>
          </p:nvPr>
        </p:nvSpPr>
        <p:spPr/>
        <p:txBody>
          <a:bodyPr/>
          <a:lstStyle/>
          <a:p>
            <a:fld id="{239B1C39-4E03-EE41-A9AE-C632295B543F}" type="slidenum">
              <a:rPr lang="en-US" smtClean="0"/>
              <a:t>‹#›</a:t>
            </a:fld>
            <a:endParaRPr lang="en-US"/>
          </a:p>
        </p:txBody>
      </p:sp>
    </p:spTree>
    <p:extLst>
      <p:ext uri="{BB962C8B-B14F-4D97-AF65-F5344CB8AC3E}">
        <p14:creationId xmlns:p14="http://schemas.microsoft.com/office/powerpoint/2010/main" val="3676874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FA9F-049E-C344-8982-C51617C0CC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2968D8-AF0C-AE46-B35B-CE0375EB46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2D9D8-217B-254D-98A4-2BE21D1ED839}"/>
              </a:ext>
            </a:extLst>
          </p:cNvPr>
          <p:cNvSpPr>
            <a:spLocks noGrp="1"/>
          </p:cNvSpPr>
          <p:nvPr>
            <p:ph type="dt" sz="half" idx="10"/>
          </p:nvPr>
        </p:nvSpPr>
        <p:spPr/>
        <p:txBody>
          <a:bodyPr/>
          <a:lstStyle/>
          <a:p>
            <a:fld id="{C9B251B8-77D1-0D4C-B0F9-E9B74CB8DBAD}" type="datetimeFigureOut">
              <a:rPr lang="en-US" smtClean="0"/>
              <a:t>3/23/21</a:t>
            </a:fld>
            <a:endParaRPr lang="en-US"/>
          </a:p>
        </p:txBody>
      </p:sp>
      <p:sp>
        <p:nvSpPr>
          <p:cNvPr id="5" name="Footer Placeholder 4">
            <a:extLst>
              <a:ext uri="{FF2B5EF4-FFF2-40B4-BE49-F238E27FC236}">
                <a16:creationId xmlns:a16="http://schemas.microsoft.com/office/drawing/2014/main" id="{1FD88A97-7243-FC4D-920E-2774A3D05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3F694-18F1-3B47-A4DD-FA2F24F34B80}"/>
              </a:ext>
            </a:extLst>
          </p:cNvPr>
          <p:cNvSpPr>
            <a:spLocks noGrp="1"/>
          </p:cNvSpPr>
          <p:nvPr>
            <p:ph type="sldNum" sz="quarter" idx="12"/>
          </p:nvPr>
        </p:nvSpPr>
        <p:spPr/>
        <p:txBody>
          <a:bodyPr/>
          <a:lstStyle/>
          <a:p>
            <a:fld id="{239B1C39-4E03-EE41-A9AE-C632295B543F}" type="slidenum">
              <a:rPr lang="en-US" smtClean="0"/>
              <a:t>‹#›</a:t>
            </a:fld>
            <a:endParaRPr lang="en-US"/>
          </a:p>
        </p:txBody>
      </p:sp>
    </p:spTree>
    <p:extLst>
      <p:ext uri="{BB962C8B-B14F-4D97-AF65-F5344CB8AC3E}">
        <p14:creationId xmlns:p14="http://schemas.microsoft.com/office/powerpoint/2010/main" val="468087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6D51-E91A-8543-B74D-14AE6EDF87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FD682A-3BBF-AF45-B2E1-20AE0F29A0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CFB96A-BFF2-1A49-AD1F-014F53917245}"/>
              </a:ext>
            </a:extLst>
          </p:cNvPr>
          <p:cNvSpPr>
            <a:spLocks noGrp="1"/>
          </p:cNvSpPr>
          <p:nvPr>
            <p:ph type="dt" sz="half" idx="10"/>
          </p:nvPr>
        </p:nvSpPr>
        <p:spPr/>
        <p:txBody>
          <a:bodyPr/>
          <a:lstStyle/>
          <a:p>
            <a:fld id="{C9B251B8-77D1-0D4C-B0F9-E9B74CB8DBAD}" type="datetimeFigureOut">
              <a:rPr lang="en-US" smtClean="0"/>
              <a:t>3/23/21</a:t>
            </a:fld>
            <a:endParaRPr lang="en-US"/>
          </a:p>
        </p:txBody>
      </p:sp>
      <p:sp>
        <p:nvSpPr>
          <p:cNvPr id="5" name="Footer Placeholder 4">
            <a:extLst>
              <a:ext uri="{FF2B5EF4-FFF2-40B4-BE49-F238E27FC236}">
                <a16:creationId xmlns:a16="http://schemas.microsoft.com/office/drawing/2014/main" id="{8DBCB4D0-C28D-8A43-BB08-50CB4B063C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1F012-D3AB-FE44-AB6F-4AA82CD724D6}"/>
              </a:ext>
            </a:extLst>
          </p:cNvPr>
          <p:cNvSpPr>
            <a:spLocks noGrp="1"/>
          </p:cNvSpPr>
          <p:nvPr>
            <p:ph type="sldNum" sz="quarter" idx="12"/>
          </p:nvPr>
        </p:nvSpPr>
        <p:spPr/>
        <p:txBody>
          <a:bodyPr/>
          <a:lstStyle/>
          <a:p>
            <a:fld id="{239B1C39-4E03-EE41-A9AE-C632295B543F}" type="slidenum">
              <a:rPr lang="en-US" smtClean="0"/>
              <a:t>‹#›</a:t>
            </a:fld>
            <a:endParaRPr lang="en-US"/>
          </a:p>
        </p:txBody>
      </p:sp>
    </p:spTree>
    <p:extLst>
      <p:ext uri="{BB962C8B-B14F-4D97-AF65-F5344CB8AC3E}">
        <p14:creationId xmlns:p14="http://schemas.microsoft.com/office/powerpoint/2010/main" val="389859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D7D67-53A9-1D4D-BF8E-DB71DC3D6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898F4E-3443-E144-A218-EED4B72D72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22625-83EE-CC4E-83D6-D7126E670099}"/>
              </a:ext>
            </a:extLst>
          </p:cNvPr>
          <p:cNvSpPr>
            <a:spLocks noGrp="1"/>
          </p:cNvSpPr>
          <p:nvPr>
            <p:ph type="dt" sz="half" idx="10"/>
          </p:nvPr>
        </p:nvSpPr>
        <p:spPr/>
        <p:txBody>
          <a:bodyPr/>
          <a:lstStyle/>
          <a:p>
            <a:fld id="{C9B251B8-77D1-0D4C-B0F9-E9B74CB8DBAD}" type="datetimeFigureOut">
              <a:rPr lang="en-US" smtClean="0"/>
              <a:t>3/23/21</a:t>
            </a:fld>
            <a:endParaRPr lang="en-US"/>
          </a:p>
        </p:txBody>
      </p:sp>
      <p:sp>
        <p:nvSpPr>
          <p:cNvPr id="5" name="Footer Placeholder 4">
            <a:extLst>
              <a:ext uri="{FF2B5EF4-FFF2-40B4-BE49-F238E27FC236}">
                <a16:creationId xmlns:a16="http://schemas.microsoft.com/office/drawing/2014/main" id="{6D635976-D6B0-3B4F-8D17-1059019F44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74DB7-225D-2047-83C9-E8E6DD274094}"/>
              </a:ext>
            </a:extLst>
          </p:cNvPr>
          <p:cNvSpPr>
            <a:spLocks noGrp="1"/>
          </p:cNvSpPr>
          <p:nvPr>
            <p:ph type="sldNum" sz="quarter" idx="12"/>
          </p:nvPr>
        </p:nvSpPr>
        <p:spPr/>
        <p:txBody>
          <a:bodyPr/>
          <a:lstStyle/>
          <a:p>
            <a:fld id="{239B1C39-4E03-EE41-A9AE-C632295B543F}" type="slidenum">
              <a:rPr lang="en-US" smtClean="0"/>
              <a:t>‹#›</a:t>
            </a:fld>
            <a:endParaRPr lang="en-US"/>
          </a:p>
        </p:txBody>
      </p:sp>
    </p:spTree>
    <p:extLst>
      <p:ext uri="{BB962C8B-B14F-4D97-AF65-F5344CB8AC3E}">
        <p14:creationId xmlns:p14="http://schemas.microsoft.com/office/powerpoint/2010/main" val="1391332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ECBD9-ECA0-9544-B1F6-5F1372054F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50FCF0-4C29-5249-A414-CF08BFC973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07D6E4-6595-4A4B-B107-65FEEAF7D8C9}"/>
              </a:ext>
            </a:extLst>
          </p:cNvPr>
          <p:cNvSpPr>
            <a:spLocks noGrp="1"/>
          </p:cNvSpPr>
          <p:nvPr>
            <p:ph type="dt" sz="half" idx="10"/>
          </p:nvPr>
        </p:nvSpPr>
        <p:spPr/>
        <p:txBody>
          <a:bodyPr/>
          <a:lstStyle/>
          <a:p>
            <a:fld id="{C9B251B8-77D1-0D4C-B0F9-E9B74CB8DBAD}" type="datetimeFigureOut">
              <a:rPr lang="en-US" smtClean="0"/>
              <a:t>3/23/21</a:t>
            </a:fld>
            <a:endParaRPr lang="en-US"/>
          </a:p>
        </p:txBody>
      </p:sp>
      <p:sp>
        <p:nvSpPr>
          <p:cNvPr id="5" name="Footer Placeholder 4">
            <a:extLst>
              <a:ext uri="{FF2B5EF4-FFF2-40B4-BE49-F238E27FC236}">
                <a16:creationId xmlns:a16="http://schemas.microsoft.com/office/drawing/2014/main" id="{DE5A1863-25B1-B642-A99C-147C8DECDF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4DE5E-854E-9749-97FC-CFAB4A2F32FD}"/>
              </a:ext>
            </a:extLst>
          </p:cNvPr>
          <p:cNvSpPr>
            <a:spLocks noGrp="1"/>
          </p:cNvSpPr>
          <p:nvPr>
            <p:ph type="sldNum" sz="quarter" idx="12"/>
          </p:nvPr>
        </p:nvSpPr>
        <p:spPr/>
        <p:txBody>
          <a:bodyPr/>
          <a:lstStyle/>
          <a:p>
            <a:fld id="{239B1C39-4E03-EE41-A9AE-C632295B543F}" type="slidenum">
              <a:rPr lang="en-US" smtClean="0"/>
              <a:t>‹#›</a:t>
            </a:fld>
            <a:endParaRPr lang="en-US"/>
          </a:p>
        </p:txBody>
      </p:sp>
    </p:spTree>
    <p:extLst>
      <p:ext uri="{BB962C8B-B14F-4D97-AF65-F5344CB8AC3E}">
        <p14:creationId xmlns:p14="http://schemas.microsoft.com/office/powerpoint/2010/main" val="3041685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6DD5-8EED-5146-AE02-0AC177385F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1A345E-3895-4D48-8CCE-28A7DA3094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579B89-83A8-B642-ADF4-C8A48DB5F6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154F3D-74CE-7843-9F26-47F3C838C67B}"/>
              </a:ext>
            </a:extLst>
          </p:cNvPr>
          <p:cNvSpPr>
            <a:spLocks noGrp="1"/>
          </p:cNvSpPr>
          <p:nvPr>
            <p:ph type="dt" sz="half" idx="10"/>
          </p:nvPr>
        </p:nvSpPr>
        <p:spPr/>
        <p:txBody>
          <a:bodyPr/>
          <a:lstStyle/>
          <a:p>
            <a:fld id="{C9B251B8-77D1-0D4C-B0F9-E9B74CB8DBAD}" type="datetimeFigureOut">
              <a:rPr lang="en-US" smtClean="0"/>
              <a:t>3/23/21</a:t>
            </a:fld>
            <a:endParaRPr lang="en-US"/>
          </a:p>
        </p:txBody>
      </p:sp>
      <p:sp>
        <p:nvSpPr>
          <p:cNvPr id="6" name="Footer Placeholder 5">
            <a:extLst>
              <a:ext uri="{FF2B5EF4-FFF2-40B4-BE49-F238E27FC236}">
                <a16:creationId xmlns:a16="http://schemas.microsoft.com/office/drawing/2014/main" id="{BBEBC048-F367-3949-AEF3-4BF32C5BC1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7C943C-7DEF-9249-AC4F-49D9B4C9C2D5}"/>
              </a:ext>
            </a:extLst>
          </p:cNvPr>
          <p:cNvSpPr>
            <a:spLocks noGrp="1"/>
          </p:cNvSpPr>
          <p:nvPr>
            <p:ph type="sldNum" sz="quarter" idx="12"/>
          </p:nvPr>
        </p:nvSpPr>
        <p:spPr/>
        <p:txBody>
          <a:bodyPr/>
          <a:lstStyle/>
          <a:p>
            <a:fld id="{239B1C39-4E03-EE41-A9AE-C632295B543F}" type="slidenum">
              <a:rPr lang="en-US" smtClean="0"/>
              <a:t>‹#›</a:t>
            </a:fld>
            <a:endParaRPr lang="en-US"/>
          </a:p>
        </p:txBody>
      </p:sp>
    </p:spTree>
    <p:extLst>
      <p:ext uri="{BB962C8B-B14F-4D97-AF65-F5344CB8AC3E}">
        <p14:creationId xmlns:p14="http://schemas.microsoft.com/office/powerpoint/2010/main" val="326125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4CB36-28DA-DF42-B4B9-90EEE6D23D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44FC0D-9C17-7D4C-B2F3-4A1C1B6DB2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13D51C-1EC1-EF43-855A-E38E66273B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B9B72A-DE0E-BF45-B3E4-162FBEF460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EB2631-B3C8-9042-ADA4-A71D3A0BAA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399027-B429-E747-823D-B20D9F25D2FB}"/>
              </a:ext>
            </a:extLst>
          </p:cNvPr>
          <p:cNvSpPr>
            <a:spLocks noGrp="1"/>
          </p:cNvSpPr>
          <p:nvPr>
            <p:ph type="dt" sz="half" idx="10"/>
          </p:nvPr>
        </p:nvSpPr>
        <p:spPr/>
        <p:txBody>
          <a:bodyPr/>
          <a:lstStyle/>
          <a:p>
            <a:fld id="{C9B251B8-77D1-0D4C-B0F9-E9B74CB8DBAD}" type="datetimeFigureOut">
              <a:rPr lang="en-US" smtClean="0"/>
              <a:t>3/23/21</a:t>
            </a:fld>
            <a:endParaRPr lang="en-US"/>
          </a:p>
        </p:txBody>
      </p:sp>
      <p:sp>
        <p:nvSpPr>
          <p:cNvPr id="8" name="Footer Placeholder 7">
            <a:extLst>
              <a:ext uri="{FF2B5EF4-FFF2-40B4-BE49-F238E27FC236}">
                <a16:creationId xmlns:a16="http://schemas.microsoft.com/office/drawing/2014/main" id="{605DF0AA-D918-574A-9CA2-D28C453485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84E597-7E1F-CF4E-999D-A40DAA4DDECE}"/>
              </a:ext>
            </a:extLst>
          </p:cNvPr>
          <p:cNvSpPr>
            <a:spLocks noGrp="1"/>
          </p:cNvSpPr>
          <p:nvPr>
            <p:ph type="sldNum" sz="quarter" idx="12"/>
          </p:nvPr>
        </p:nvSpPr>
        <p:spPr/>
        <p:txBody>
          <a:bodyPr/>
          <a:lstStyle/>
          <a:p>
            <a:fld id="{239B1C39-4E03-EE41-A9AE-C632295B543F}" type="slidenum">
              <a:rPr lang="en-US" smtClean="0"/>
              <a:t>‹#›</a:t>
            </a:fld>
            <a:endParaRPr lang="en-US"/>
          </a:p>
        </p:txBody>
      </p:sp>
    </p:spTree>
    <p:extLst>
      <p:ext uri="{BB962C8B-B14F-4D97-AF65-F5344CB8AC3E}">
        <p14:creationId xmlns:p14="http://schemas.microsoft.com/office/powerpoint/2010/main" val="3751434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A8A1-A471-C348-96EE-55CE418528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7C3020-D0CB-F64B-B059-722561F6211D}"/>
              </a:ext>
            </a:extLst>
          </p:cNvPr>
          <p:cNvSpPr>
            <a:spLocks noGrp="1"/>
          </p:cNvSpPr>
          <p:nvPr>
            <p:ph type="dt" sz="half" idx="10"/>
          </p:nvPr>
        </p:nvSpPr>
        <p:spPr/>
        <p:txBody>
          <a:bodyPr/>
          <a:lstStyle/>
          <a:p>
            <a:fld id="{C9B251B8-77D1-0D4C-B0F9-E9B74CB8DBAD}" type="datetimeFigureOut">
              <a:rPr lang="en-US" smtClean="0"/>
              <a:t>3/23/21</a:t>
            </a:fld>
            <a:endParaRPr lang="en-US"/>
          </a:p>
        </p:txBody>
      </p:sp>
      <p:sp>
        <p:nvSpPr>
          <p:cNvPr id="4" name="Footer Placeholder 3">
            <a:extLst>
              <a:ext uri="{FF2B5EF4-FFF2-40B4-BE49-F238E27FC236}">
                <a16:creationId xmlns:a16="http://schemas.microsoft.com/office/drawing/2014/main" id="{F5CECD5F-6C1E-CF4C-A11B-6E6A002FEC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E1C17D-C916-B943-B4DF-301F0F4B7915}"/>
              </a:ext>
            </a:extLst>
          </p:cNvPr>
          <p:cNvSpPr>
            <a:spLocks noGrp="1"/>
          </p:cNvSpPr>
          <p:nvPr>
            <p:ph type="sldNum" sz="quarter" idx="12"/>
          </p:nvPr>
        </p:nvSpPr>
        <p:spPr/>
        <p:txBody>
          <a:bodyPr/>
          <a:lstStyle/>
          <a:p>
            <a:fld id="{239B1C39-4E03-EE41-A9AE-C632295B543F}" type="slidenum">
              <a:rPr lang="en-US" smtClean="0"/>
              <a:t>‹#›</a:t>
            </a:fld>
            <a:endParaRPr lang="en-US"/>
          </a:p>
        </p:txBody>
      </p:sp>
    </p:spTree>
    <p:extLst>
      <p:ext uri="{BB962C8B-B14F-4D97-AF65-F5344CB8AC3E}">
        <p14:creationId xmlns:p14="http://schemas.microsoft.com/office/powerpoint/2010/main" val="886753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AED2CD-F303-194F-B1BD-6869775CFC4F}"/>
              </a:ext>
            </a:extLst>
          </p:cNvPr>
          <p:cNvSpPr>
            <a:spLocks noGrp="1"/>
          </p:cNvSpPr>
          <p:nvPr>
            <p:ph type="dt" sz="half" idx="10"/>
          </p:nvPr>
        </p:nvSpPr>
        <p:spPr/>
        <p:txBody>
          <a:bodyPr/>
          <a:lstStyle/>
          <a:p>
            <a:fld id="{C9B251B8-77D1-0D4C-B0F9-E9B74CB8DBAD}" type="datetimeFigureOut">
              <a:rPr lang="en-US" smtClean="0"/>
              <a:t>3/23/21</a:t>
            </a:fld>
            <a:endParaRPr lang="en-US"/>
          </a:p>
        </p:txBody>
      </p:sp>
      <p:sp>
        <p:nvSpPr>
          <p:cNvPr id="3" name="Footer Placeholder 2">
            <a:extLst>
              <a:ext uri="{FF2B5EF4-FFF2-40B4-BE49-F238E27FC236}">
                <a16:creationId xmlns:a16="http://schemas.microsoft.com/office/drawing/2014/main" id="{83DC2287-C7AC-2F4C-A543-DA33981072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6CF5A4-9AE2-1E42-BC4E-4A4C7AD2E5D7}"/>
              </a:ext>
            </a:extLst>
          </p:cNvPr>
          <p:cNvSpPr>
            <a:spLocks noGrp="1"/>
          </p:cNvSpPr>
          <p:nvPr>
            <p:ph type="sldNum" sz="quarter" idx="12"/>
          </p:nvPr>
        </p:nvSpPr>
        <p:spPr/>
        <p:txBody>
          <a:bodyPr/>
          <a:lstStyle/>
          <a:p>
            <a:fld id="{239B1C39-4E03-EE41-A9AE-C632295B543F}" type="slidenum">
              <a:rPr lang="en-US" smtClean="0"/>
              <a:t>‹#›</a:t>
            </a:fld>
            <a:endParaRPr lang="en-US"/>
          </a:p>
        </p:txBody>
      </p:sp>
    </p:spTree>
    <p:extLst>
      <p:ext uri="{BB962C8B-B14F-4D97-AF65-F5344CB8AC3E}">
        <p14:creationId xmlns:p14="http://schemas.microsoft.com/office/powerpoint/2010/main" val="3830933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210C7-3569-7245-B115-232BBEF664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9BD7C7-2114-0640-96EE-AF43B93BB2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97DB9C-5A28-D641-8E23-B21360AB50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A1D9DF-70A4-9E43-AB5A-4E75845A5437}"/>
              </a:ext>
            </a:extLst>
          </p:cNvPr>
          <p:cNvSpPr>
            <a:spLocks noGrp="1"/>
          </p:cNvSpPr>
          <p:nvPr>
            <p:ph type="dt" sz="half" idx="10"/>
          </p:nvPr>
        </p:nvSpPr>
        <p:spPr/>
        <p:txBody>
          <a:bodyPr/>
          <a:lstStyle/>
          <a:p>
            <a:fld id="{C9B251B8-77D1-0D4C-B0F9-E9B74CB8DBAD}" type="datetimeFigureOut">
              <a:rPr lang="en-US" smtClean="0"/>
              <a:t>3/23/21</a:t>
            </a:fld>
            <a:endParaRPr lang="en-US"/>
          </a:p>
        </p:txBody>
      </p:sp>
      <p:sp>
        <p:nvSpPr>
          <p:cNvPr id="6" name="Footer Placeholder 5">
            <a:extLst>
              <a:ext uri="{FF2B5EF4-FFF2-40B4-BE49-F238E27FC236}">
                <a16:creationId xmlns:a16="http://schemas.microsoft.com/office/drawing/2014/main" id="{A7BCE2DC-466B-2C4E-A56B-55162F1E14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40525F-56EF-C34A-BDB6-EC0365B4FCDD}"/>
              </a:ext>
            </a:extLst>
          </p:cNvPr>
          <p:cNvSpPr>
            <a:spLocks noGrp="1"/>
          </p:cNvSpPr>
          <p:nvPr>
            <p:ph type="sldNum" sz="quarter" idx="12"/>
          </p:nvPr>
        </p:nvSpPr>
        <p:spPr/>
        <p:txBody>
          <a:bodyPr/>
          <a:lstStyle/>
          <a:p>
            <a:fld id="{239B1C39-4E03-EE41-A9AE-C632295B543F}" type="slidenum">
              <a:rPr lang="en-US" smtClean="0"/>
              <a:t>‹#›</a:t>
            </a:fld>
            <a:endParaRPr lang="en-US"/>
          </a:p>
        </p:txBody>
      </p:sp>
    </p:spTree>
    <p:extLst>
      <p:ext uri="{BB962C8B-B14F-4D97-AF65-F5344CB8AC3E}">
        <p14:creationId xmlns:p14="http://schemas.microsoft.com/office/powerpoint/2010/main" val="2849134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2F2F-CAC8-4D43-A26C-A9CA40C7AF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1623B4-1927-D14D-A7BE-39A3A653FF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E68DD7-2B18-7947-8E12-431EC70FDB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369B25-92F6-BC46-BB7C-C7097A692108}"/>
              </a:ext>
            </a:extLst>
          </p:cNvPr>
          <p:cNvSpPr>
            <a:spLocks noGrp="1"/>
          </p:cNvSpPr>
          <p:nvPr>
            <p:ph type="dt" sz="half" idx="10"/>
          </p:nvPr>
        </p:nvSpPr>
        <p:spPr/>
        <p:txBody>
          <a:bodyPr/>
          <a:lstStyle/>
          <a:p>
            <a:fld id="{C9B251B8-77D1-0D4C-B0F9-E9B74CB8DBAD}" type="datetimeFigureOut">
              <a:rPr lang="en-US" smtClean="0"/>
              <a:t>3/23/21</a:t>
            </a:fld>
            <a:endParaRPr lang="en-US"/>
          </a:p>
        </p:txBody>
      </p:sp>
      <p:sp>
        <p:nvSpPr>
          <p:cNvPr id="6" name="Footer Placeholder 5">
            <a:extLst>
              <a:ext uri="{FF2B5EF4-FFF2-40B4-BE49-F238E27FC236}">
                <a16:creationId xmlns:a16="http://schemas.microsoft.com/office/drawing/2014/main" id="{9C847E2F-6D54-5744-BFEA-073C00920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EF502-F07F-2243-82C7-F3186562C52D}"/>
              </a:ext>
            </a:extLst>
          </p:cNvPr>
          <p:cNvSpPr>
            <a:spLocks noGrp="1"/>
          </p:cNvSpPr>
          <p:nvPr>
            <p:ph type="sldNum" sz="quarter" idx="12"/>
          </p:nvPr>
        </p:nvSpPr>
        <p:spPr/>
        <p:txBody>
          <a:bodyPr/>
          <a:lstStyle/>
          <a:p>
            <a:fld id="{239B1C39-4E03-EE41-A9AE-C632295B543F}" type="slidenum">
              <a:rPr lang="en-US" smtClean="0"/>
              <a:t>‹#›</a:t>
            </a:fld>
            <a:endParaRPr lang="en-US"/>
          </a:p>
        </p:txBody>
      </p:sp>
    </p:spTree>
    <p:extLst>
      <p:ext uri="{BB962C8B-B14F-4D97-AF65-F5344CB8AC3E}">
        <p14:creationId xmlns:p14="http://schemas.microsoft.com/office/powerpoint/2010/main" val="287510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72B374-7634-1142-97FB-5CE4635535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0A9703-871D-AA4D-A9BE-08460C870D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086F57-C763-FF49-AFC0-B6FF615958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B251B8-77D1-0D4C-B0F9-E9B74CB8DBAD}" type="datetimeFigureOut">
              <a:rPr lang="en-US" smtClean="0"/>
              <a:t>3/23/21</a:t>
            </a:fld>
            <a:endParaRPr lang="en-US"/>
          </a:p>
        </p:txBody>
      </p:sp>
      <p:sp>
        <p:nvSpPr>
          <p:cNvPr id="5" name="Footer Placeholder 4">
            <a:extLst>
              <a:ext uri="{FF2B5EF4-FFF2-40B4-BE49-F238E27FC236}">
                <a16:creationId xmlns:a16="http://schemas.microsoft.com/office/drawing/2014/main" id="{E67B8754-6333-1643-B963-3500192F8B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2A1427-2728-EA4A-B100-8C5162C861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9B1C39-4E03-EE41-A9AE-C632295B543F}" type="slidenum">
              <a:rPr lang="en-US" smtClean="0"/>
              <a:t>‹#›</a:t>
            </a:fld>
            <a:endParaRPr lang="en-US"/>
          </a:p>
        </p:txBody>
      </p:sp>
    </p:spTree>
    <p:extLst>
      <p:ext uri="{BB962C8B-B14F-4D97-AF65-F5344CB8AC3E}">
        <p14:creationId xmlns:p14="http://schemas.microsoft.com/office/powerpoint/2010/main" val="3351875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time_continue=165&amp;v=Kr_DGf77Oh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hyperlink" Target="https://www.theguardian.com/sustainable-business/2015/jun/29/the-self-healing-concrete-that-can-fix-its-own-cracks" TargetMode="External"/><Relationship Id="rId4" Type="http://schemas.openxmlformats.org/officeDocument/2006/relationships/hyperlink" Target="https://www.theguardian.com/sustainable-business/2017/aug/30/phone-fix-its-own-smashed-screen-self-healing-materials-motorola-samsu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hyperlink" Target="https://www.youtube.com/watch?time_continue=125&amp;v=zCRKvDyyHmI" TargetMode="Externa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zCRKvDyyHmI" TargetMode="Externa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www.youtube.com/watch?time_continue=76&amp;v=9GorqroigqM"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nationalgeographic.co.uk/environment-and-conservation/2018/06/why-our-throwaway-culture-has-end"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hyperlink" Target="https://sustainability.nike.com/" TargetMode="Externa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hyperlink" Target="https://www.youtube.com/watch?time_continue=105&amp;v=AaV9nGyY-9A" TargetMode="External"/><Relationship Id="rId5" Type="http://schemas.openxmlformats.org/officeDocument/2006/relationships/image" Target="../media/image52.pn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bgr.com/2017/04/13/ooho-water-balls/" TargetMode="External"/><Relationship Id="rId5" Type="http://schemas.openxmlformats.org/officeDocument/2006/relationships/hyperlink" Target="http://www.skippingrockslab.com/ooho!.html" TargetMode="External"/><Relationship Id="rId4" Type="http://schemas.openxmlformats.org/officeDocument/2006/relationships/hyperlink" Target="https://www.designboom.com/technology/skipping-rocks-lab-ooho-edible-water-bottle-04-12-2017/"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nYDQcBQUDpw"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weforum.org/agenda/2020/10/ikea-opens-pilot-second-hand-store-sweden-circular-economy/" TargetMode="External"/><Relationship Id="rId2" Type="http://schemas.openxmlformats.org/officeDocument/2006/relationships/hyperlink" Target="https://www.ikea.com/us/en/this-is-ikea/sustainable-everyday/a-circular-ikea-making-the-things-we-love-last-longer-pub9750dd90" TargetMode="Externa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www.edie.net/news/5/Ikea-launches-circular-economy-strategic-partnership-with-Ellen-MacArthur-Foundation/"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dezeen.com/2020/10/21/adidas-ultraboost-dna-loop-trainer-circular-economy/" TargetMode="External"/><Relationship Id="rId2" Type="http://schemas.openxmlformats.org/officeDocument/2006/relationships/hyperlink" Target="https://news.adidas.com/boost/ultraboost-dna-loop-launches-to-public-as--made-to-be-remade--running-shoes-come-to-creators-club-we/s/38b4b53e-2343-4d9a-9c59-20feda458e2b"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hyperlink" Target="https://www.timeout.com/usa/news/gross-or-sustainable-burger-kings-new-eco-friendly-packaging-will-be-reusable-102220" TargetMode="External"/><Relationship Id="rId2" Type="http://schemas.openxmlformats.org/officeDocument/2006/relationships/hyperlink" Target="https://www.cnn.com/2020/10/22/business/burger-king-reusable-packaging-sustainability/index.html" TargetMode="Externa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s://www.plasticstoday.com/packaging/burger-king-partners-terracycle-pilot-reusable-packaging"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reutersevents.com/sustainability/apple-plants-seeds-sustainability" TargetMode="External"/><Relationship Id="rId2" Type="http://schemas.openxmlformats.org/officeDocument/2006/relationships/hyperlink" Target="https://www.apple.com/environment/" TargetMode="Externa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s://www.greenbiz.com/article/apple-dials-its-circular-materials-aspiration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www.unenvironment.org/explore-topics/sustainable-development-goals/why-do-sustainable-development-goals-matter/goal-12"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7198" y="523220"/>
            <a:ext cx="11659073" cy="6232317"/>
          </a:xfrm>
          <a:prstGeom prst="rect">
            <a:avLst/>
          </a:prstGeom>
        </p:spPr>
      </p:pic>
      <p:sp>
        <p:nvSpPr>
          <p:cNvPr id="3" name="TextBox 2"/>
          <p:cNvSpPr txBox="1"/>
          <p:nvPr/>
        </p:nvSpPr>
        <p:spPr>
          <a:xfrm>
            <a:off x="0" y="123111"/>
            <a:ext cx="12192000" cy="461665"/>
          </a:xfrm>
          <a:prstGeom prst="rect">
            <a:avLst/>
          </a:prstGeom>
          <a:noFill/>
        </p:spPr>
        <p:txBody>
          <a:bodyPr wrap="square" rtlCol="0">
            <a:spAutoFit/>
          </a:bodyPr>
          <a:lstStyle/>
          <a:p>
            <a:pPr algn="ctr"/>
            <a:r>
              <a:rPr lang="en-US" sz="2400" dirty="0"/>
              <a:t>What do you think the message of this cartoon is?</a:t>
            </a:r>
          </a:p>
        </p:txBody>
      </p:sp>
    </p:spTree>
    <p:extLst>
      <p:ext uri="{BB962C8B-B14F-4D97-AF65-F5344CB8AC3E}">
        <p14:creationId xmlns:p14="http://schemas.microsoft.com/office/powerpoint/2010/main" val="2966425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D184D-644F-B54A-AB79-9CE2CD341BC5}"/>
              </a:ext>
            </a:extLst>
          </p:cNvPr>
          <p:cNvSpPr>
            <a:spLocks noGrp="1"/>
          </p:cNvSpPr>
          <p:nvPr>
            <p:ph type="title"/>
          </p:nvPr>
        </p:nvSpPr>
        <p:spPr/>
        <p:txBody>
          <a:bodyPr/>
          <a:lstStyle/>
          <a:p>
            <a:r>
              <a:rPr lang="en-US" dirty="0">
                <a:latin typeface="dearJoe 5 CASUAL PRO" panose="02000000000000000000" pitchFamily="2" charset="0"/>
              </a:rPr>
              <a:t>How waste is disposed of?</a:t>
            </a:r>
          </a:p>
        </p:txBody>
      </p:sp>
      <p:sp>
        <p:nvSpPr>
          <p:cNvPr id="3" name="Content Placeholder 2">
            <a:extLst>
              <a:ext uri="{FF2B5EF4-FFF2-40B4-BE49-F238E27FC236}">
                <a16:creationId xmlns:a16="http://schemas.microsoft.com/office/drawing/2014/main" id="{F9A85F51-5244-9B4B-B674-5E710E335BD6}"/>
              </a:ext>
            </a:extLst>
          </p:cNvPr>
          <p:cNvSpPr>
            <a:spLocks noGrp="1"/>
          </p:cNvSpPr>
          <p:nvPr>
            <p:ph idx="1"/>
          </p:nvPr>
        </p:nvSpPr>
        <p:spPr>
          <a:xfrm>
            <a:off x="207579" y="6129611"/>
            <a:ext cx="10515600" cy="728389"/>
          </a:xfrm>
        </p:spPr>
        <p:txBody>
          <a:bodyPr>
            <a:normAutofit fontScale="92500"/>
          </a:bodyPr>
          <a:lstStyle/>
          <a:p>
            <a:r>
              <a:rPr lang="en-US" dirty="0">
                <a:hlinkClick r:id="rId2"/>
              </a:rPr>
              <a:t>https://www.youtube.com/watch?time_continue=165&amp;v=Kr_DGf77OhM</a:t>
            </a:r>
            <a:endParaRPr lang="en-US" dirty="0"/>
          </a:p>
          <a:p>
            <a:endParaRPr lang="en-US" dirty="0"/>
          </a:p>
        </p:txBody>
      </p:sp>
      <p:pic>
        <p:nvPicPr>
          <p:cNvPr id="4" name="Picture 3">
            <a:extLst>
              <a:ext uri="{FF2B5EF4-FFF2-40B4-BE49-F238E27FC236}">
                <a16:creationId xmlns:a16="http://schemas.microsoft.com/office/drawing/2014/main" id="{6306F533-5F86-1646-874F-5F99C75961CA}"/>
              </a:ext>
            </a:extLst>
          </p:cNvPr>
          <p:cNvPicPr>
            <a:picLocks noChangeAspect="1"/>
          </p:cNvPicPr>
          <p:nvPr/>
        </p:nvPicPr>
        <p:blipFill>
          <a:blip r:embed="rId3"/>
          <a:stretch>
            <a:fillRect/>
          </a:stretch>
        </p:blipFill>
        <p:spPr>
          <a:xfrm>
            <a:off x="838200" y="1347952"/>
            <a:ext cx="8128000" cy="4572000"/>
          </a:xfrm>
          <a:prstGeom prst="rect">
            <a:avLst/>
          </a:prstGeom>
        </p:spPr>
      </p:pic>
    </p:spTree>
    <p:extLst>
      <p:ext uri="{BB962C8B-B14F-4D97-AF65-F5344CB8AC3E}">
        <p14:creationId xmlns:p14="http://schemas.microsoft.com/office/powerpoint/2010/main" val="2514516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9A09B-39E9-C640-B3A0-30CAC94C601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2E05A8B-03A5-3943-AA7F-7DF323AE3919}"/>
              </a:ext>
            </a:extLst>
          </p:cNvPr>
          <p:cNvPicPr>
            <a:picLocks noGrp="1" noChangeAspect="1"/>
          </p:cNvPicPr>
          <p:nvPr>
            <p:ph idx="1"/>
          </p:nvPr>
        </p:nvPicPr>
        <p:blipFill>
          <a:blip r:embed="rId2"/>
          <a:stretch>
            <a:fillRect/>
          </a:stretch>
        </p:blipFill>
        <p:spPr>
          <a:xfrm>
            <a:off x="306926" y="765544"/>
            <a:ext cx="8004889" cy="5399062"/>
          </a:xfrm>
        </p:spPr>
      </p:pic>
      <p:sp>
        <p:nvSpPr>
          <p:cNvPr id="6" name="TextBox 5">
            <a:extLst>
              <a:ext uri="{FF2B5EF4-FFF2-40B4-BE49-F238E27FC236}">
                <a16:creationId xmlns:a16="http://schemas.microsoft.com/office/drawing/2014/main" id="{BF0CB44A-9B09-D14C-8971-191DDB708D1F}"/>
              </a:ext>
            </a:extLst>
          </p:cNvPr>
          <p:cNvSpPr txBox="1"/>
          <p:nvPr/>
        </p:nvSpPr>
        <p:spPr>
          <a:xfrm>
            <a:off x="8386119" y="1495168"/>
            <a:ext cx="3805881" cy="2031325"/>
          </a:xfrm>
          <a:prstGeom prst="rect">
            <a:avLst/>
          </a:prstGeom>
          <a:noFill/>
        </p:spPr>
        <p:txBody>
          <a:bodyPr wrap="square" rtlCol="0">
            <a:spAutoFit/>
          </a:bodyPr>
          <a:lstStyle/>
          <a:p>
            <a:r>
              <a:rPr lang="en-US" dirty="0"/>
              <a:t>Study the cartoon below and discuss</a:t>
            </a:r>
          </a:p>
          <a:p>
            <a:r>
              <a:rPr lang="en-US" dirty="0"/>
              <a:t>1. The theme and message of the cartoon</a:t>
            </a:r>
          </a:p>
          <a:p>
            <a:r>
              <a:rPr lang="en-US" dirty="0"/>
              <a:t>2. The economic arguments which cause this</a:t>
            </a:r>
          </a:p>
          <a:p>
            <a:r>
              <a:rPr lang="en-US" dirty="0"/>
              <a:t>3. The arguments against this</a:t>
            </a:r>
          </a:p>
          <a:p>
            <a:endParaRPr lang="en-US" dirty="0"/>
          </a:p>
        </p:txBody>
      </p:sp>
    </p:spTree>
    <p:extLst>
      <p:ext uri="{BB962C8B-B14F-4D97-AF65-F5344CB8AC3E}">
        <p14:creationId xmlns:p14="http://schemas.microsoft.com/office/powerpoint/2010/main" val="3858314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671B0D-774B-1C42-B4BD-F51D821DB82A}"/>
              </a:ext>
            </a:extLst>
          </p:cNvPr>
          <p:cNvPicPr>
            <a:picLocks noChangeAspect="1"/>
          </p:cNvPicPr>
          <p:nvPr/>
        </p:nvPicPr>
        <p:blipFill>
          <a:blip r:embed="rId2"/>
          <a:stretch>
            <a:fillRect/>
          </a:stretch>
        </p:blipFill>
        <p:spPr>
          <a:xfrm>
            <a:off x="1015563" y="273565"/>
            <a:ext cx="10105518" cy="6149482"/>
          </a:xfrm>
          <a:prstGeom prst="rect">
            <a:avLst/>
          </a:prstGeom>
        </p:spPr>
      </p:pic>
    </p:spTree>
    <p:extLst>
      <p:ext uri="{BB962C8B-B14F-4D97-AF65-F5344CB8AC3E}">
        <p14:creationId xmlns:p14="http://schemas.microsoft.com/office/powerpoint/2010/main" val="570972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E7EB9D-B902-8142-AAFA-B2B62602EF40}"/>
              </a:ext>
            </a:extLst>
          </p:cNvPr>
          <p:cNvPicPr>
            <a:picLocks noChangeAspect="1"/>
          </p:cNvPicPr>
          <p:nvPr/>
        </p:nvPicPr>
        <p:blipFill>
          <a:blip r:embed="rId2"/>
          <a:stretch>
            <a:fillRect/>
          </a:stretch>
        </p:blipFill>
        <p:spPr>
          <a:xfrm>
            <a:off x="-133605" y="0"/>
            <a:ext cx="6948169" cy="6142977"/>
          </a:xfrm>
          <a:prstGeom prst="rect">
            <a:avLst/>
          </a:prstGeom>
        </p:spPr>
      </p:pic>
      <p:pic>
        <p:nvPicPr>
          <p:cNvPr id="5" name="Picture 4">
            <a:extLst>
              <a:ext uri="{FF2B5EF4-FFF2-40B4-BE49-F238E27FC236}">
                <a16:creationId xmlns:a16="http://schemas.microsoft.com/office/drawing/2014/main" id="{ABD53A21-55F1-7E4B-95FF-FA26715E1A7C}"/>
              </a:ext>
            </a:extLst>
          </p:cNvPr>
          <p:cNvPicPr>
            <a:picLocks noChangeAspect="1"/>
          </p:cNvPicPr>
          <p:nvPr/>
        </p:nvPicPr>
        <p:blipFill>
          <a:blip r:embed="rId3"/>
          <a:stretch>
            <a:fillRect/>
          </a:stretch>
        </p:blipFill>
        <p:spPr>
          <a:xfrm>
            <a:off x="4474029" y="3937175"/>
            <a:ext cx="7874243" cy="2426775"/>
          </a:xfrm>
          <a:prstGeom prst="rect">
            <a:avLst/>
          </a:prstGeom>
        </p:spPr>
      </p:pic>
      <p:sp>
        <p:nvSpPr>
          <p:cNvPr id="6" name="TextBox 5">
            <a:extLst>
              <a:ext uri="{FF2B5EF4-FFF2-40B4-BE49-F238E27FC236}">
                <a16:creationId xmlns:a16="http://schemas.microsoft.com/office/drawing/2014/main" id="{6CDB48E1-B9F2-8841-A93B-1F6AFACA1594}"/>
              </a:ext>
            </a:extLst>
          </p:cNvPr>
          <p:cNvSpPr txBox="1"/>
          <p:nvPr/>
        </p:nvSpPr>
        <p:spPr>
          <a:xfrm>
            <a:off x="7532914" y="494050"/>
            <a:ext cx="3222171" cy="2031325"/>
          </a:xfrm>
          <a:prstGeom prst="rect">
            <a:avLst/>
          </a:prstGeom>
          <a:solidFill>
            <a:srgbClr val="00B0F0"/>
          </a:solidFill>
        </p:spPr>
        <p:txBody>
          <a:bodyPr wrap="square" rtlCol="0">
            <a:spAutoFit/>
          </a:bodyPr>
          <a:lstStyle/>
          <a:p>
            <a:r>
              <a:rPr lang="en-US" dirty="0"/>
              <a:t>Study the list of strategies to manage waste and working with a partner (in pencil) rank the strategies from best to worst, placing the number in the correct level in the diagram. </a:t>
            </a:r>
          </a:p>
          <a:p>
            <a:endParaRPr lang="en-US" dirty="0"/>
          </a:p>
        </p:txBody>
      </p:sp>
    </p:spTree>
    <p:extLst>
      <p:ext uri="{BB962C8B-B14F-4D97-AF65-F5344CB8AC3E}">
        <p14:creationId xmlns:p14="http://schemas.microsoft.com/office/powerpoint/2010/main" val="3420134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85F9A-61CE-C549-986A-0529B4054EC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55905F0-F2FD-D644-8E73-0AC8FDE9DB95}"/>
              </a:ext>
            </a:extLst>
          </p:cNvPr>
          <p:cNvPicPr>
            <a:picLocks noGrp="1" noChangeAspect="1"/>
          </p:cNvPicPr>
          <p:nvPr>
            <p:ph idx="1"/>
          </p:nvPr>
        </p:nvPicPr>
        <p:blipFill>
          <a:blip r:embed="rId2"/>
          <a:stretch>
            <a:fillRect/>
          </a:stretch>
        </p:blipFill>
        <p:spPr>
          <a:xfrm>
            <a:off x="575913" y="468923"/>
            <a:ext cx="9925014" cy="5661148"/>
          </a:xfrm>
        </p:spPr>
      </p:pic>
    </p:spTree>
    <p:extLst>
      <p:ext uri="{BB962C8B-B14F-4D97-AF65-F5344CB8AC3E}">
        <p14:creationId xmlns:p14="http://schemas.microsoft.com/office/powerpoint/2010/main" val="2912659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88945"/>
            <a:ext cx="5757333" cy="6269055"/>
          </a:xfrm>
          <a:prstGeom prst="rect">
            <a:avLst/>
          </a:prstGeom>
        </p:spPr>
      </p:pic>
      <p:sp>
        <p:nvSpPr>
          <p:cNvPr id="9" name="Title 1"/>
          <p:cNvSpPr>
            <a:spLocks noGrp="1"/>
          </p:cNvSpPr>
          <p:nvPr>
            <p:ph type="ctrTitle"/>
          </p:nvPr>
        </p:nvSpPr>
        <p:spPr>
          <a:xfrm>
            <a:off x="0" y="18825"/>
            <a:ext cx="12192000" cy="570121"/>
          </a:xfrm>
          <a:solidFill>
            <a:schemeClr val="accent3">
              <a:lumMod val="60000"/>
              <a:lumOff val="40000"/>
            </a:schemeClr>
          </a:solidFill>
          <a:ln w="28575" cmpd="sng">
            <a:solidFill>
              <a:srgbClr val="000000"/>
            </a:solidFill>
          </a:ln>
        </p:spPr>
        <p:txBody>
          <a:bodyPr>
            <a:noAutofit/>
          </a:bodyPr>
          <a:lstStyle/>
          <a:p>
            <a:pPr algn="l"/>
            <a:r>
              <a:rPr lang="en-US" sz="3200" b="1" dirty="0"/>
              <a:t>What can we all do to be more responsible consumers?</a:t>
            </a:r>
            <a:endParaRPr lang="en-US" sz="2000" b="1" u="sng" dirty="0"/>
          </a:p>
        </p:txBody>
      </p:sp>
      <p:sp>
        <p:nvSpPr>
          <p:cNvPr id="6" name="TextBox 5"/>
          <p:cNvSpPr txBox="1"/>
          <p:nvPr/>
        </p:nvSpPr>
        <p:spPr>
          <a:xfrm>
            <a:off x="5663258" y="588945"/>
            <a:ext cx="6415852" cy="6659259"/>
          </a:xfrm>
          <a:prstGeom prst="rect">
            <a:avLst/>
          </a:prstGeom>
          <a:noFill/>
        </p:spPr>
        <p:txBody>
          <a:bodyPr wrap="square" rtlCol="0">
            <a:spAutoFit/>
          </a:bodyPr>
          <a:lstStyle/>
          <a:p>
            <a:pPr algn="ctr"/>
            <a:r>
              <a:rPr lang="en-US" sz="2667" u="sng" dirty="0"/>
              <a:t>Remember the four </a:t>
            </a:r>
            <a:r>
              <a:rPr lang="en-US" sz="2667" u="sng" dirty="0" err="1"/>
              <a:t>Rs</a:t>
            </a:r>
            <a:r>
              <a:rPr lang="en-US" sz="2667" u="sng" dirty="0"/>
              <a:t>!</a:t>
            </a:r>
          </a:p>
          <a:p>
            <a:pPr marL="609585" indent="-609585" algn="ctr">
              <a:buFont typeface="+mj-lt"/>
              <a:buAutoNum type="arabicPeriod"/>
            </a:pPr>
            <a:endParaRPr lang="en-US" sz="2667" dirty="0">
              <a:solidFill>
                <a:srgbClr val="008000"/>
              </a:solidFill>
            </a:endParaRPr>
          </a:p>
          <a:p>
            <a:pPr marL="609585" indent="-609585">
              <a:buFont typeface="+mj-lt"/>
              <a:buAutoNum type="arabicPeriod"/>
            </a:pPr>
            <a:r>
              <a:rPr lang="en-US" sz="2667" b="1" dirty="0">
                <a:solidFill>
                  <a:srgbClr val="008000"/>
                </a:solidFill>
              </a:rPr>
              <a:t>Reduce: </a:t>
            </a:r>
            <a:r>
              <a:rPr lang="en-US" sz="2667" dirty="0"/>
              <a:t>Firstly, if we simply use less in the first place, then issues of consumption will also decrease</a:t>
            </a:r>
          </a:p>
          <a:p>
            <a:pPr marL="609585" indent="-609585">
              <a:buFont typeface="+mj-lt"/>
              <a:buAutoNum type="arabicPeriod"/>
            </a:pPr>
            <a:r>
              <a:rPr lang="en-US" sz="2667" b="1" dirty="0">
                <a:solidFill>
                  <a:srgbClr val="008000"/>
                </a:solidFill>
              </a:rPr>
              <a:t>Reuse: </a:t>
            </a:r>
            <a:r>
              <a:rPr lang="en-US" sz="2667" dirty="0"/>
              <a:t>Then, if you still want to consume, try to reuse what you already have</a:t>
            </a:r>
          </a:p>
          <a:p>
            <a:pPr marL="609585" indent="-609585">
              <a:buFont typeface="+mj-lt"/>
              <a:buAutoNum type="arabicPeriod"/>
            </a:pPr>
            <a:r>
              <a:rPr lang="en-US" sz="2667" b="1" dirty="0">
                <a:solidFill>
                  <a:srgbClr val="008000"/>
                </a:solidFill>
              </a:rPr>
              <a:t>Recycle: </a:t>
            </a:r>
            <a:r>
              <a:rPr lang="en-US" sz="2667" dirty="0"/>
              <a:t>If you must buy something new, make sure it is a) recycled and b) recyclable itself</a:t>
            </a:r>
          </a:p>
          <a:p>
            <a:pPr marL="609585" indent="-609585">
              <a:buFont typeface="+mj-lt"/>
              <a:buAutoNum type="arabicPeriod"/>
            </a:pPr>
            <a:r>
              <a:rPr lang="en-US" sz="2667" b="1" dirty="0">
                <a:solidFill>
                  <a:srgbClr val="008000"/>
                </a:solidFill>
              </a:rPr>
              <a:t>Renew: </a:t>
            </a:r>
            <a:r>
              <a:rPr lang="en-US" sz="2667" dirty="0"/>
              <a:t>As a last resort, if something cannot be recycled, can you give it an alternative use?</a:t>
            </a:r>
          </a:p>
          <a:p>
            <a:pPr marL="609585" indent="-609585">
              <a:buFont typeface="+mj-lt"/>
              <a:buAutoNum type="arabicPeriod"/>
            </a:pPr>
            <a:endParaRPr lang="en-US" sz="2667" dirty="0"/>
          </a:p>
          <a:p>
            <a:pPr marL="609585" indent="-609585">
              <a:buFont typeface="+mj-lt"/>
              <a:buAutoNum type="arabicPeriod"/>
            </a:pPr>
            <a:endParaRPr lang="en-US" sz="2667" b="1" dirty="0">
              <a:solidFill>
                <a:srgbClr val="008000"/>
              </a:solidFill>
            </a:endParaRPr>
          </a:p>
        </p:txBody>
      </p:sp>
    </p:spTree>
    <p:extLst>
      <p:ext uri="{BB962C8B-B14F-4D97-AF65-F5344CB8AC3E}">
        <p14:creationId xmlns:p14="http://schemas.microsoft.com/office/powerpoint/2010/main" val="60552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8EC0-6992-4FDE-B284-7D6E2E9142F6}"/>
              </a:ext>
            </a:extLst>
          </p:cNvPr>
          <p:cNvSpPr>
            <a:spLocks noGrp="1"/>
          </p:cNvSpPr>
          <p:nvPr>
            <p:ph type="title"/>
          </p:nvPr>
        </p:nvSpPr>
        <p:spPr>
          <a:xfrm>
            <a:off x="228600" y="102184"/>
            <a:ext cx="10515600" cy="1325563"/>
          </a:xfrm>
        </p:spPr>
        <p:txBody>
          <a:bodyPr/>
          <a:lstStyle/>
          <a:p>
            <a:r>
              <a:rPr lang="en-GB" b="1" dirty="0"/>
              <a:t>The Waste Hierarchy</a:t>
            </a:r>
          </a:p>
        </p:txBody>
      </p:sp>
      <p:grpSp>
        <p:nvGrpSpPr>
          <p:cNvPr id="6" name="Group 5">
            <a:extLst>
              <a:ext uri="{FF2B5EF4-FFF2-40B4-BE49-F238E27FC236}">
                <a16:creationId xmlns:a16="http://schemas.microsoft.com/office/drawing/2014/main" id="{202DA770-7613-482E-861C-1D15210874CF}"/>
              </a:ext>
            </a:extLst>
          </p:cNvPr>
          <p:cNvGrpSpPr/>
          <p:nvPr/>
        </p:nvGrpSpPr>
        <p:grpSpPr>
          <a:xfrm>
            <a:off x="1973456" y="1427747"/>
            <a:ext cx="8245088" cy="5205496"/>
            <a:chOff x="445723" y="1601005"/>
            <a:chExt cx="6931753" cy="4639458"/>
          </a:xfrm>
        </p:grpSpPr>
        <p:pic>
          <p:nvPicPr>
            <p:cNvPr id="4" name="Picture 3">
              <a:extLst>
                <a:ext uri="{FF2B5EF4-FFF2-40B4-BE49-F238E27FC236}">
                  <a16:creationId xmlns:a16="http://schemas.microsoft.com/office/drawing/2014/main" id="{E5152D52-14F7-4293-A5D5-4AF38C66A8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5723" y="1601005"/>
              <a:ext cx="6931753" cy="4639458"/>
            </a:xfrm>
            <a:prstGeom prst="rect">
              <a:avLst/>
            </a:prstGeom>
          </p:spPr>
        </p:pic>
        <p:pic>
          <p:nvPicPr>
            <p:cNvPr id="5" name="Picture 4">
              <a:extLst>
                <a:ext uri="{FF2B5EF4-FFF2-40B4-BE49-F238E27FC236}">
                  <a16:creationId xmlns:a16="http://schemas.microsoft.com/office/drawing/2014/main" id="{C3B5A41B-688B-46BF-810E-B05914EB154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1921" y="5603773"/>
              <a:ext cx="2305161" cy="484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a:extLst>
              <a:ext uri="{FF2B5EF4-FFF2-40B4-BE49-F238E27FC236}">
                <a16:creationId xmlns:a16="http://schemas.microsoft.com/office/drawing/2014/main" id="{FE96DB18-FAC1-424B-8E2A-4C4F59DC7D0B}"/>
              </a:ext>
            </a:extLst>
          </p:cNvPr>
          <p:cNvSpPr/>
          <p:nvPr/>
        </p:nvSpPr>
        <p:spPr>
          <a:xfrm>
            <a:off x="2365918" y="4698382"/>
            <a:ext cx="7460163" cy="1764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CIRCULAR ECONOMY</a:t>
            </a:r>
          </a:p>
          <a:p>
            <a:pPr algn="ctr"/>
            <a:r>
              <a:rPr lang="en-GB" sz="2400" dirty="0">
                <a:solidFill>
                  <a:srgbClr val="FF0000"/>
                </a:solidFill>
              </a:rPr>
              <a:t>Last option is to recycle, nothing goes to waste.</a:t>
            </a:r>
          </a:p>
        </p:txBody>
      </p:sp>
    </p:spTree>
    <p:extLst>
      <p:ext uri="{BB962C8B-B14F-4D97-AF65-F5344CB8AC3E}">
        <p14:creationId xmlns:p14="http://schemas.microsoft.com/office/powerpoint/2010/main" val="835817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74669" y="1680203"/>
            <a:ext cx="2897481" cy="3155015"/>
          </a:xfrm>
          <a:prstGeom prst="rect">
            <a:avLst/>
          </a:prstGeom>
        </p:spPr>
      </p:pic>
      <p:sp>
        <p:nvSpPr>
          <p:cNvPr id="9" name="Title 1"/>
          <p:cNvSpPr>
            <a:spLocks noGrp="1"/>
          </p:cNvSpPr>
          <p:nvPr>
            <p:ph type="ctrTitle"/>
          </p:nvPr>
        </p:nvSpPr>
        <p:spPr>
          <a:xfrm>
            <a:off x="0" y="18825"/>
            <a:ext cx="12192000" cy="570121"/>
          </a:xfrm>
          <a:solidFill>
            <a:schemeClr val="accent3">
              <a:lumMod val="60000"/>
              <a:lumOff val="40000"/>
            </a:schemeClr>
          </a:solidFill>
          <a:ln w="28575" cmpd="sng">
            <a:solidFill>
              <a:srgbClr val="000000"/>
            </a:solidFill>
          </a:ln>
        </p:spPr>
        <p:txBody>
          <a:bodyPr>
            <a:noAutofit/>
          </a:bodyPr>
          <a:lstStyle/>
          <a:p>
            <a:pPr algn="l"/>
            <a:r>
              <a:rPr lang="en-US" sz="3200" b="1" dirty="0"/>
              <a:t>What can we all do to be more responsible consumers?</a:t>
            </a:r>
            <a:endParaRPr lang="en-US" sz="2000" b="1" u="sng" dirty="0"/>
          </a:p>
        </p:txBody>
      </p:sp>
      <p:sp>
        <p:nvSpPr>
          <p:cNvPr id="6" name="TextBox 5"/>
          <p:cNvSpPr txBox="1"/>
          <p:nvPr/>
        </p:nvSpPr>
        <p:spPr>
          <a:xfrm>
            <a:off x="451557" y="1002873"/>
            <a:ext cx="8033924" cy="5262403"/>
          </a:xfrm>
          <a:prstGeom prst="rect">
            <a:avLst/>
          </a:prstGeom>
          <a:noFill/>
        </p:spPr>
        <p:txBody>
          <a:bodyPr wrap="square" rtlCol="0">
            <a:spAutoFit/>
          </a:bodyPr>
          <a:lstStyle/>
          <a:p>
            <a:r>
              <a:rPr lang="en-US" sz="3733" b="1" dirty="0">
                <a:solidFill>
                  <a:srgbClr val="008000"/>
                </a:solidFill>
              </a:rPr>
              <a:t>Task: </a:t>
            </a:r>
            <a:r>
              <a:rPr lang="en-US" sz="3733" dirty="0"/>
              <a:t>You will be given some information about different methods you could use to be a more responsible consumer. You must then:</a:t>
            </a:r>
          </a:p>
          <a:p>
            <a:pPr marL="609585" indent="-609585">
              <a:buAutoNum type="alphaLcPeriod"/>
            </a:pPr>
            <a:r>
              <a:rPr lang="en-US" sz="3733" dirty="0"/>
              <a:t>Summarise what this method is in your table in no more than 20 words per method</a:t>
            </a:r>
          </a:p>
          <a:p>
            <a:pPr marL="609585" indent="-609585">
              <a:buAutoNum type="alphaLcPeriod"/>
            </a:pPr>
            <a:r>
              <a:rPr lang="en-US" sz="3733" dirty="0"/>
              <a:t>Decide which of the Four </a:t>
            </a:r>
            <a:r>
              <a:rPr lang="en-US" sz="3733" dirty="0" err="1"/>
              <a:t>Rs</a:t>
            </a:r>
            <a:r>
              <a:rPr lang="en-US" sz="3733" dirty="0"/>
              <a:t> this method is.</a:t>
            </a:r>
          </a:p>
        </p:txBody>
      </p:sp>
    </p:spTree>
    <p:extLst>
      <p:ext uri="{BB962C8B-B14F-4D97-AF65-F5344CB8AC3E}">
        <p14:creationId xmlns:p14="http://schemas.microsoft.com/office/powerpoint/2010/main" val="435927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1"/>
          <a:ext cx="12192000" cy="6857997"/>
        </p:xfrm>
        <a:graphic>
          <a:graphicData uri="http://schemas.openxmlformats.org/drawingml/2006/table">
            <a:tbl>
              <a:tblPr firstRow="1" bandRow="1">
                <a:tableStyleId>{5940675A-B579-460E-94D1-54222C63F5DA}</a:tableStyleId>
              </a:tblPr>
              <a:tblGrid>
                <a:gridCol w="2088444">
                  <a:extLst>
                    <a:ext uri="{9D8B030D-6E8A-4147-A177-3AD203B41FA5}">
                      <a16:colId xmlns:a16="http://schemas.microsoft.com/office/drawing/2014/main" val="20000"/>
                    </a:ext>
                  </a:extLst>
                </a:gridCol>
                <a:gridCol w="1241779">
                  <a:extLst>
                    <a:ext uri="{9D8B030D-6E8A-4147-A177-3AD203B41FA5}">
                      <a16:colId xmlns:a16="http://schemas.microsoft.com/office/drawing/2014/main" val="20001"/>
                    </a:ext>
                  </a:extLst>
                </a:gridCol>
                <a:gridCol w="5594640">
                  <a:extLst>
                    <a:ext uri="{9D8B030D-6E8A-4147-A177-3AD203B41FA5}">
                      <a16:colId xmlns:a16="http://schemas.microsoft.com/office/drawing/2014/main" val="20002"/>
                    </a:ext>
                  </a:extLst>
                </a:gridCol>
                <a:gridCol w="3267137">
                  <a:extLst>
                    <a:ext uri="{9D8B030D-6E8A-4147-A177-3AD203B41FA5}">
                      <a16:colId xmlns:a16="http://schemas.microsoft.com/office/drawing/2014/main" val="20003"/>
                    </a:ext>
                  </a:extLst>
                </a:gridCol>
              </a:tblGrid>
              <a:tr h="635279">
                <a:tc>
                  <a:txBody>
                    <a:bodyPr/>
                    <a:lstStyle/>
                    <a:p>
                      <a:pPr algn="ctr"/>
                      <a:r>
                        <a:rPr lang="en-US" sz="1600" b="1" dirty="0">
                          <a:solidFill>
                            <a:srgbClr val="008000"/>
                          </a:solidFill>
                        </a:rPr>
                        <a:t>Method</a:t>
                      </a:r>
                    </a:p>
                  </a:txBody>
                  <a:tcPr marL="121920" marR="121920" marT="60960" marB="60960" anchor="ctr"/>
                </a:tc>
                <a:tc>
                  <a:txBody>
                    <a:bodyPr/>
                    <a:lstStyle/>
                    <a:p>
                      <a:pPr algn="ctr"/>
                      <a:r>
                        <a:rPr lang="en-US" sz="1600" b="1" dirty="0">
                          <a:solidFill>
                            <a:srgbClr val="008000"/>
                          </a:solidFill>
                        </a:rPr>
                        <a:t>Image</a:t>
                      </a:r>
                    </a:p>
                  </a:txBody>
                  <a:tcPr marL="121920" marR="121920" marT="60960" marB="60960" anchor="ctr"/>
                </a:tc>
                <a:tc>
                  <a:txBody>
                    <a:bodyPr/>
                    <a:lstStyle/>
                    <a:p>
                      <a:pPr algn="ctr"/>
                      <a:r>
                        <a:rPr lang="en-US" sz="1600" b="1" dirty="0">
                          <a:solidFill>
                            <a:srgbClr val="008000"/>
                          </a:solidFill>
                        </a:rPr>
                        <a:t>How</a:t>
                      </a:r>
                      <a:r>
                        <a:rPr lang="en-US" sz="1600" b="1" baseline="0" dirty="0">
                          <a:solidFill>
                            <a:srgbClr val="008000"/>
                          </a:solidFill>
                        </a:rPr>
                        <a:t> does it work?</a:t>
                      </a:r>
                      <a:endParaRPr lang="en-US" sz="1600" b="1" dirty="0">
                        <a:solidFill>
                          <a:srgbClr val="008000"/>
                        </a:solidFill>
                      </a:endParaRPr>
                    </a:p>
                  </a:txBody>
                  <a:tcPr marL="121920" marR="121920" marT="60960" marB="60960" anchor="ctr"/>
                </a:tc>
                <a:tc>
                  <a:txBody>
                    <a:bodyPr/>
                    <a:lstStyle/>
                    <a:p>
                      <a:pPr algn="ctr"/>
                      <a:r>
                        <a:rPr lang="en-US" sz="1600" b="1" dirty="0">
                          <a:solidFill>
                            <a:srgbClr val="008000"/>
                          </a:solidFill>
                        </a:rPr>
                        <a:t>Reduce</a:t>
                      </a:r>
                      <a:r>
                        <a:rPr lang="en-US" sz="1600" b="1" baseline="0" dirty="0">
                          <a:solidFill>
                            <a:srgbClr val="008000"/>
                          </a:solidFill>
                        </a:rPr>
                        <a:t> / Reuse / Recycle / Renew</a:t>
                      </a:r>
                      <a:endParaRPr lang="en-US" sz="1600" b="1" dirty="0">
                        <a:solidFill>
                          <a:srgbClr val="008000"/>
                        </a:solidFill>
                      </a:endParaRPr>
                    </a:p>
                  </a:txBody>
                  <a:tcPr marL="121920" marR="121920" marT="60960" marB="60960" anchor="ctr"/>
                </a:tc>
                <a:extLst>
                  <a:ext uri="{0D108BD9-81ED-4DB2-BD59-A6C34878D82A}">
                    <a16:rowId xmlns:a16="http://schemas.microsoft.com/office/drawing/2014/main" val="10000"/>
                  </a:ext>
                </a:extLst>
              </a:tr>
              <a:tr h="749601">
                <a:tc>
                  <a:txBody>
                    <a:bodyPr/>
                    <a:lstStyle/>
                    <a:p>
                      <a:pPr algn="ctr"/>
                      <a:r>
                        <a:rPr lang="en-US" sz="1500" b="1" dirty="0"/>
                        <a:t>Reverse vending machines</a:t>
                      </a:r>
                    </a:p>
                  </a:txBody>
                  <a:tcPr marL="121920" marR="121920" marT="60960" marB="60960" anchor="ctr"/>
                </a:tc>
                <a:tc>
                  <a:txBody>
                    <a:bodyPr/>
                    <a:lstStyle/>
                    <a:p>
                      <a:endParaRPr lang="en-US" sz="1600" dirty="0"/>
                    </a:p>
                  </a:txBody>
                  <a:tcPr marL="121920" marR="121920" marT="60960" marB="60960" anchor="ctr"/>
                </a:tc>
                <a:tc>
                  <a:txBody>
                    <a:bodyPr/>
                    <a:lstStyle/>
                    <a:p>
                      <a:endParaRPr lang="en-US" sz="1600" dirty="0"/>
                    </a:p>
                  </a:txBody>
                  <a:tcPr marL="121920" marR="121920" marT="60960" marB="60960" anchor="ctr"/>
                </a:tc>
                <a:tc>
                  <a:txBody>
                    <a:bodyPr/>
                    <a:lstStyle/>
                    <a:p>
                      <a:endParaRPr lang="en-US" sz="1600"/>
                    </a:p>
                  </a:txBody>
                  <a:tcPr marL="121920" marR="121920" marT="60960" marB="60960" anchor="ctr"/>
                </a:tc>
                <a:extLst>
                  <a:ext uri="{0D108BD9-81ED-4DB2-BD59-A6C34878D82A}">
                    <a16:rowId xmlns:a16="http://schemas.microsoft.com/office/drawing/2014/main" val="10001"/>
                  </a:ext>
                </a:extLst>
              </a:tr>
              <a:tr h="749601">
                <a:tc>
                  <a:txBody>
                    <a:bodyPr/>
                    <a:lstStyle/>
                    <a:p>
                      <a:pPr algn="ctr"/>
                      <a:r>
                        <a:rPr lang="en-US" sz="1500" b="1" dirty="0"/>
                        <a:t>Zero</a:t>
                      </a:r>
                      <a:r>
                        <a:rPr lang="en-US" sz="1500" b="1" baseline="0" dirty="0"/>
                        <a:t> waste shops</a:t>
                      </a:r>
                      <a:endParaRPr lang="en-US" sz="1500" b="1" dirty="0"/>
                    </a:p>
                  </a:txBody>
                  <a:tcPr marL="121920" marR="121920" marT="60960" marB="60960" anchor="ctr"/>
                </a:tc>
                <a:tc>
                  <a:txBody>
                    <a:bodyPr/>
                    <a:lstStyle/>
                    <a:p>
                      <a:endParaRPr lang="en-US" sz="1600" dirty="0"/>
                    </a:p>
                  </a:txBody>
                  <a:tcPr marL="121920" marR="121920" marT="60960" marB="60960" anchor="ctr"/>
                </a:tc>
                <a:tc>
                  <a:txBody>
                    <a:bodyPr/>
                    <a:lstStyle/>
                    <a:p>
                      <a:endParaRPr lang="en-US" sz="1600"/>
                    </a:p>
                  </a:txBody>
                  <a:tcPr marL="121920" marR="121920" marT="60960" marB="60960" anchor="ctr"/>
                </a:tc>
                <a:tc>
                  <a:txBody>
                    <a:bodyPr/>
                    <a:lstStyle/>
                    <a:p>
                      <a:endParaRPr lang="en-US" sz="1600"/>
                    </a:p>
                  </a:txBody>
                  <a:tcPr marL="121920" marR="121920" marT="60960" marB="60960" anchor="ctr"/>
                </a:tc>
                <a:extLst>
                  <a:ext uri="{0D108BD9-81ED-4DB2-BD59-A6C34878D82A}">
                    <a16:rowId xmlns:a16="http://schemas.microsoft.com/office/drawing/2014/main" val="10002"/>
                  </a:ext>
                </a:extLst>
              </a:tr>
              <a:tr h="749601">
                <a:tc>
                  <a:txBody>
                    <a:bodyPr/>
                    <a:lstStyle/>
                    <a:p>
                      <a:pPr algn="ctr"/>
                      <a:r>
                        <a:rPr lang="en-US" sz="1500" b="1" dirty="0" err="1"/>
                        <a:t>Ecobricks</a:t>
                      </a:r>
                      <a:endParaRPr lang="en-US" sz="1500" b="1" dirty="0"/>
                    </a:p>
                  </a:txBody>
                  <a:tcPr marL="121920" marR="121920" marT="60960" marB="60960" anchor="ctr"/>
                </a:tc>
                <a:tc>
                  <a:txBody>
                    <a:bodyPr/>
                    <a:lstStyle/>
                    <a:p>
                      <a:endParaRPr lang="en-US" sz="1600" dirty="0"/>
                    </a:p>
                  </a:txBody>
                  <a:tcPr marL="121920" marR="121920" marT="60960" marB="60960" anchor="ctr"/>
                </a:tc>
                <a:tc>
                  <a:txBody>
                    <a:bodyPr/>
                    <a:lstStyle/>
                    <a:p>
                      <a:endParaRPr lang="en-US" sz="1600" dirty="0"/>
                    </a:p>
                  </a:txBody>
                  <a:tcPr marL="121920" marR="121920" marT="60960" marB="60960" anchor="ctr"/>
                </a:tc>
                <a:tc>
                  <a:txBody>
                    <a:bodyPr/>
                    <a:lstStyle/>
                    <a:p>
                      <a:endParaRPr lang="en-US" sz="1600"/>
                    </a:p>
                  </a:txBody>
                  <a:tcPr marL="121920" marR="121920" marT="60960" marB="60960" anchor="ctr"/>
                </a:tc>
                <a:extLst>
                  <a:ext uri="{0D108BD9-81ED-4DB2-BD59-A6C34878D82A}">
                    <a16:rowId xmlns:a16="http://schemas.microsoft.com/office/drawing/2014/main" val="10003"/>
                  </a:ext>
                </a:extLst>
              </a:tr>
              <a:tr h="862556">
                <a:tc>
                  <a:txBody>
                    <a:bodyPr/>
                    <a:lstStyle/>
                    <a:p>
                      <a:pPr algn="ctr"/>
                      <a:r>
                        <a:rPr lang="en-US" sz="1500" b="1" dirty="0"/>
                        <a:t>Change one habit per month</a:t>
                      </a:r>
                    </a:p>
                  </a:txBody>
                  <a:tcPr marL="121920" marR="121920" marT="60960" marB="60960" anchor="ctr"/>
                </a:tc>
                <a:tc>
                  <a:txBody>
                    <a:bodyPr/>
                    <a:lstStyle/>
                    <a:p>
                      <a:endParaRPr lang="en-US" sz="1600" dirty="0"/>
                    </a:p>
                  </a:txBody>
                  <a:tcPr marL="121920" marR="121920" marT="60960" marB="60960" anchor="ctr"/>
                </a:tc>
                <a:tc>
                  <a:txBody>
                    <a:bodyPr/>
                    <a:lstStyle/>
                    <a:p>
                      <a:endParaRPr lang="en-US" sz="1600" dirty="0"/>
                    </a:p>
                  </a:txBody>
                  <a:tcPr marL="121920" marR="121920" marT="60960" marB="60960" anchor="ctr"/>
                </a:tc>
                <a:tc>
                  <a:txBody>
                    <a:bodyPr/>
                    <a:lstStyle/>
                    <a:p>
                      <a:endParaRPr lang="en-US" sz="1600"/>
                    </a:p>
                  </a:txBody>
                  <a:tcPr marL="121920" marR="121920" marT="60960" marB="60960" anchor="ctr"/>
                </a:tc>
                <a:extLst>
                  <a:ext uri="{0D108BD9-81ED-4DB2-BD59-A6C34878D82A}">
                    <a16:rowId xmlns:a16="http://schemas.microsoft.com/office/drawing/2014/main" val="10004"/>
                  </a:ext>
                </a:extLst>
              </a:tr>
              <a:tr h="749601">
                <a:tc>
                  <a:txBody>
                    <a:bodyPr/>
                    <a:lstStyle/>
                    <a:p>
                      <a:pPr algn="ctr"/>
                      <a:r>
                        <a:rPr lang="en-US" sz="1500" b="1" dirty="0"/>
                        <a:t>Stop flying</a:t>
                      </a:r>
                    </a:p>
                  </a:txBody>
                  <a:tcPr marL="121920" marR="121920" marT="60960" marB="60960" anchor="ctr"/>
                </a:tc>
                <a:tc>
                  <a:txBody>
                    <a:bodyPr/>
                    <a:lstStyle/>
                    <a:p>
                      <a:endParaRPr lang="en-US" sz="1600" dirty="0"/>
                    </a:p>
                  </a:txBody>
                  <a:tcPr marL="121920" marR="121920" marT="60960" marB="60960" anchor="ctr"/>
                </a:tc>
                <a:tc>
                  <a:txBody>
                    <a:bodyPr/>
                    <a:lstStyle/>
                    <a:p>
                      <a:endParaRPr lang="en-US" sz="1600"/>
                    </a:p>
                  </a:txBody>
                  <a:tcPr marL="121920" marR="121920" marT="60960" marB="60960" anchor="ctr"/>
                </a:tc>
                <a:tc>
                  <a:txBody>
                    <a:bodyPr/>
                    <a:lstStyle/>
                    <a:p>
                      <a:endParaRPr lang="en-US" sz="1600" dirty="0"/>
                    </a:p>
                  </a:txBody>
                  <a:tcPr marL="121920" marR="121920" marT="60960" marB="60960" anchor="ctr"/>
                </a:tc>
                <a:extLst>
                  <a:ext uri="{0D108BD9-81ED-4DB2-BD59-A6C34878D82A}">
                    <a16:rowId xmlns:a16="http://schemas.microsoft.com/office/drawing/2014/main" val="10005"/>
                  </a:ext>
                </a:extLst>
              </a:tr>
              <a:tr h="749601">
                <a:tc>
                  <a:txBody>
                    <a:bodyPr/>
                    <a:lstStyle/>
                    <a:p>
                      <a:pPr algn="ctr"/>
                      <a:r>
                        <a:rPr lang="en-US" sz="1500" b="1" dirty="0"/>
                        <a:t>Become a vegan</a:t>
                      </a:r>
                    </a:p>
                  </a:txBody>
                  <a:tcPr marL="121920" marR="121920" marT="60960" marB="60960" anchor="ctr"/>
                </a:tc>
                <a:tc>
                  <a:txBody>
                    <a:bodyPr/>
                    <a:lstStyle/>
                    <a:p>
                      <a:endParaRPr lang="en-US" sz="1600" dirty="0"/>
                    </a:p>
                  </a:txBody>
                  <a:tcPr marL="121920" marR="121920" marT="60960" marB="60960" anchor="ctr"/>
                </a:tc>
                <a:tc>
                  <a:txBody>
                    <a:bodyPr/>
                    <a:lstStyle/>
                    <a:p>
                      <a:endParaRPr lang="en-US" sz="1600"/>
                    </a:p>
                  </a:txBody>
                  <a:tcPr marL="121920" marR="121920" marT="60960" marB="60960" anchor="ctr"/>
                </a:tc>
                <a:tc>
                  <a:txBody>
                    <a:bodyPr/>
                    <a:lstStyle/>
                    <a:p>
                      <a:endParaRPr lang="en-US" sz="1600"/>
                    </a:p>
                  </a:txBody>
                  <a:tcPr marL="121920" marR="121920" marT="60960" marB="60960" anchor="ctr"/>
                </a:tc>
                <a:extLst>
                  <a:ext uri="{0D108BD9-81ED-4DB2-BD59-A6C34878D82A}">
                    <a16:rowId xmlns:a16="http://schemas.microsoft.com/office/drawing/2014/main" val="10006"/>
                  </a:ext>
                </a:extLst>
              </a:tr>
              <a:tr h="749601">
                <a:tc>
                  <a:txBody>
                    <a:bodyPr/>
                    <a:lstStyle/>
                    <a:p>
                      <a:pPr algn="ctr"/>
                      <a:r>
                        <a:rPr lang="en-US" sz="1500" b="1" dirty="0"/>
                        <a:t>Try </a:t>
                      </a:r>
                      <a:r>
                        <a:rPr lang="en-US" sz="1500" b="1" dirty="0" err="1"/>
                        <a:t>upcycling</a:t>
                      </a:r>
                      <a:endParaRPr lang="en-US" sz="1500" b="1" dirty="0"/>
                    </a:p>
                  </a:txBody>
                  <a:tcPr marL="121920" marR="121920" marT="60960" marB="60960" anchor="ctr"/>
                </a:tc>
                <a:tc>
                  <a:txBody>
                    <a:bodyPr/>
                    <a:lstStyle/>
                    <a:p>
                      <a:endParaRPr lang="en-US" sz="1600"/>
                    </a:p>
                  </a:txBody>
                  <a:tcPr marL="121920" marR="121920" marT="60960" marB="60960" anchor="ctr"/>
                </a:tc>
                <a:tc>
                  <a:txBody>
                    <a:bodyPr/>
                    <a:lstStyle/>
                    <a:p>
                      <a:endParaRPr lang="en-US" sz="1600"/>
                    </a:p>
                  </a:txBody>
                  <a:tcPr marL="121920" marR="121920" marT="60960" marB="60960" anchor="ctr"/>
                </a:tc>
                <a:tc>
                  <a:txBody>
                    <a:bodyPr/>
                    <a:lstStyle/>
                    <a:p>
                      <a:endParaRPr lang="en-US" sz="1600"/>
                    </a:p>
                  </a:txBody>
                  <a:tcPr marL="121920" marR="121920" marT="60960" marB="60960" anchor="ctr"/>
                </a:tc>
                <a:extLst>
                  <a:ext uri="{0D108BD9-81ED-4DB2-BD59-A6C34878D82A}">
                    <a16:rowId xmlns:a16="http://schemas.microsoft.com/office/drawing/2014/main" val="10007"/>
                  </a:ext>
                </a:extLst>
              </a:tr>
              <a:tr h="862556">
                <a:tc>
                  <a:txBody>
                    <a:bodyPr/>
                    <a:lstStyle/>
                    <a:p>
                      <a:pPr algn="ctr"/>
                      <a:r>
                        <a:rPr lang="en-US" sz="1500" b="1" dirty="0"/>
                        <a:t>Install solar panels on your roof</a:t>
                      </a:r>
                    </a:p>
                  </a:txBody>
                  <a:tcPr marL="121920" marR="121920" marT="60960" marB="60960" anchor="ctr"/>
                </a:tc>
                <a:tc>
                  <a:txBody>
                    <a:bodyPr/>
                    <a:lstStyle/>
                    <a:p>
                      <a:endParaRPr lang="en-US" sz="1600" dirty="0"/>
                    </a:p>
                  </a:txBody>
                  <a:tcPr marL="121920" marR="121920" marT="60960" marB="60960" anchor="ctr"/>
                </a:tc>
                <a:tc>
                  <a:txBody>
                    <a:bodyPr/>
                    <a:lstStyle/>
                    <a:p>
                      <a:endParaRPr lang="en-US" sz="1600" dirty="0"/>
                    </a:p>
                  </a:txBody>
                  <a:tcPr marL="121920" marR="121920" marT="60960" marB="60960" anchor="ctr"/>
                </a:tc>
                <a:tc>
                  <a:txBody>
                    <a:bodyPr/>
                    <a:lstStyle/>
                    <a:p>
                      <a:endParaRPr lang="en-US" sz="1600" dirty="0"/>
                    </a:p>
                  </a:txBody>
                  <a:tcPr marL="121920" marR="121920" marT="60960" marB="60960" anchor="ctr"/>
                </a:tc>
                <a:extLst>
                  <a:ext uri="{0D108BD9-81ED-4DB2-BD59-A6C34878D82A}">
                    <a16:rowId xmlns:a16="http://schemas.microsoft.com/office/drawing/2014/main" val="10008"/>
                  </a:ext>
                </a:extLst>
              </a:tr>
            </a:tbl>
          </a:graphicData>
        </a:graphic>
      </p:graphicFrame>
      <p:pic>
        <p:nvPicPr>
          <p:cNvPr id="3" name="Picture 2"/>
          <p:cNvPicPr>
            <a:picLocks noChangeAspect="1"/>
          </p:cNvPicPr>
          <p:nvPr/>
        </p:nvPicPr>
        <p:blipFill>
          <a:blip r:embed="rId2"/>
          <a:stretch>
            <a:fillRect/>
          </a:stretch>
        </p:blipFill>
        <p:spPr>
          <a:xfrm>
            <a:off x="2383838" y="1423653"/>
            <a:ext cx="650593" cy="678564"/>
          </a:xfrm>
          <a:prstGeom prst="rect">
            <a:avLst/>
          </a:prstGeom>
        </p:spPr>
      </p:pic>
      <p:pic>
        <p:nvPicPr>
          <p:cNvPr id="4" name="Picture 3"/>
          <p:cNvPicPr>
            <a:picLocks noChangeAspect="1"/>
          </p:cNvPicPr>
          <p:nvPr/>
        </p:nvPicPr>
        <p:blipFill>
          <a:blip r:embed="rId3"/>
          <a:stretch>
            <a:fillRect/>
          </a:stretch>
        </p:blipFill>
        <p:spPr>
          <a:xfrm>
            <a:off x="2242726" y="678300"/>
            <a:ext cx="903111" cy="677333"/>
          </a:xfrm>
          <a:prstGeom prst="rect">
            <a:avLst/>
          </a:prstGeom>
        </p:spPr>
      </p:pic>
      <p:pic>
        <p:nvPicPr>
          <p:cNvPr id="5" name="Picture 4"/>
          <p:cNvPicPr>
            <a:picLocks noChangeAspect="1"/>
          </p:cNvPicPr>
          <p:nvPr/>
        </p:nvPicPr>
        <p:blipFill>
          <a:blip r:embed="rId4"/>
          <a:stretch>
            <a:fillRect/>
          </a:stretch>
        </p:blipFill>
        <p:spPr>
          <a:xfrm>
            <a:off x="2242726" y="2175245"/>
            <a:ext cx="903111" cy="631779"/>
          </a:xfrm>
          <a:prstGeom prst="rect">
            <a:avLst/>
          </a:prstGeom>
        </p:spPr>
      </p:pic>
      <p:pic>
        <p:nvPicPr>
          <p:cNvPr id="6" name="Picture 5" descr="Screen Shot 2019-01-06 at 22.03.22.png"/>
          <p:cNvPicPr>
            <a:picLocks noChangeAspect="1"/>
          </p:cNvPicPr>
          <p:nvPr/>
        </p:nvPicPr>
        <p:blipFill rotWithShape="1">
          <a:blip r:embed="rId5">
            <a:extLst>
              <a:ext uri="{28A0092B-C50C-407E-A947-70E740481C1C}">
                <a14:useLocalDpi xmlns:a14="http://schemas.microsoft.com/office/drawing/2010/main" val="0"/>
              </a:ext>
            </a:extLst>
          </a:blip>
          <a:srcRect l="26149" t="17284" r="41186" b="25651"/>
          <a:stretch/>
        </p:blipFill>
        <p:spPr>
          <a:xfrm>
            <a:off x="2383838" y="2928838"/>
            <a:ext cx="679540" cy="741965"/>
          </a:xfrm>
          <a:prstGeom prst="rect">
            <a:avLst/>
          </a:prstGeom>
        </p:spPr>
      </p:pic>
      <p:pic>
        <p:nvPicPr>
          <p:cNvPr id="7" name="Picture 6"/>
          <p:cNvPicPr>
            <a:picLocks noChangeAspect="1"/>
          </p:cNvPicPr>
          <p:nvPr/>
        </p:nvPicPr>
        <p:blipFill>
          <a:blip r:embed="rId6"/>
          <a:stretch>
            <a:fillRect/>
          </a:stretch>
        </p:blipFill>
        <p:spPr>
          <a:xfrm>
            <a:off x="2216383" y="3811881"/>
            <a:ext cx="1044223" cy="587571"/>
          </a:xfrm>
          <a:prstGeom prst="rect">
            <a:avLst/>
          </a:prstGeom>
        </p:spPr>
      </p:pic>
      <p:pic>
        <p:nvPicPr>
          <p:cNvPr id="8" name="Picture 7"/>
          <p:cNvPicPr>
            <a:picLocks noChangeAspect="1"/>
          </p:cNvPicPr>
          <p:nvPr/>
        </p:nvPicPr>
        <p:blipFill>
          <a:blip r:embed="rId7"/>
          <a:stretch>
            <a:fillRect/>
          </a:stretch>
        </p:blipFill>
        <p:spPr>
          <a:xfrm>
            <a:off x="2169347" y="4567847"/>
            <a:ext cx="1091259" cy="613656"/>
          </a:xfrm>
          <a:prstGeom prst="rect">
            <a:avLst/>
          </a:prstGeom>
        </p:spPr>
      </p:pic>
      <p:pic>
        <p:nvPicPr>
          <p:cNvPr id="9" name="Picture 8"/>
          <p:cNvPicPr>
            <a:picLocks noChangeAspect="1"/>
          </p:cNvPicPr>
          <p:nvPr/>
        </p:nvPicPr>
        <p:blipFill>
          <a:blip r:embed="rId8"/>
          <a:stretch>
            <a:fillRect/>
          </a:stretch>
        </p:blipFill>
        <p:spPr>
          <a:xfrm>
            <a:off x="2169347" y="5323936"/>
            <a:ext cx="1044223" cy="586505"/>
          </a:xfrm>
          <a:prstGeom prst="rect">
            <a:avLst/>
          </a:prstGeom>
        </p:spPr>
      </p:pic>
      <p:pic>
        <p:nvPicPr>
          <p:cNvPr id="10" name="Picture 9"/>
          <p:cNvPicPr>
            <a:picLocks noChangeAspect="1"/>
          </p:cNvPicPr>
          <p:nvPr/>
        </p:nvPicPr>
        <p:blipFill>
          <a:blip r:embed="rId9"/>
          <a:stretch>
            <a:fillRect/>
          </a:stretch>
        </p:blipFill>
        <p:spPr>
          <a:xfrm>
            <a:off x="2242726" y="6098957"/>
            <a:ext cx="970844" cy="647611"/>
          </a:xfrm>
          <a:prstGeom prst="rect">
            <a:avLst/>
          </a:prstGeom>
        </p:spPr>
      </p:pic>
    </p:spTree>
    <p:extLst>
      <p:ext uri="{BB962C8B-B14F-4D97-AF65-F5344CB8AC3E}">
        <p14:creationId xmlns:p14="http://schemas.microsoft.com/office/powerpoint/2010/main" val="249168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a:srcRect b="10049"/>
          <a:stretch/>
        </p:blipFill>
        <p:spPr>
          <a:xfrm>
            <a:off x="3884763" y="1837086"/>
            <a:ext cx="489075" cy="625988"/>
          </a:xfrm>
          <a:prstGeom prst="rect">
            <a:avLst/>
          </a:prstGeom>
        </p:spPr>
      </p:pic>
      <p:pic>
        <p:nvPicPr>
          <p:cNvPr id="27" name="Picture 26"/>
          <p:cNvPicPr>
            <a:picLocks noChangeAspect="1"/>
          </p:cNvPicPr>
          <p:nvPr/>
        </p:nvPicPr>
        <p:blipFill rotWithShape="1">
          <a:blip r:embed="rId3"/>
          <a:srcRect b="10049"/>
          <a:stretch/>
        </p:blipFill>
        <p:spPr>
          <a:xfrm>
            <a:off x="977765" y="5704695"/>
            <a:ext cx="489075" cy="625988"/>
          </a:xfrm>
          <a:prstGeom prst="rect">
            <a:avLst/>
          </a:prstGeom>
        </p:spPr>
      </p:pic>
      <p:pic>
        <p:nvPicPr>
          <p:cNvPr id="25" name="Picture 24"/>
          <p:cNvPicPr>
            <a:picLocks noChangeAspect="1"/>
          </p:cNvPicPr>
          <p:nvPr/>
        </p:nvPicPr>
        <p:blipFill rotWithShape="1">
          <a:blip r:embed="rId3"/>
          <a:srcRect b="10049"/>
          <a:stretch/>
        </p:blipFill>
        <p:spPr>
          <a:xfrm>
            <a:off x="952308" y="2516889"/>
            <a:ext cx="489075" cy="625988"/>
          </a:xfrm>
          <a:prstGeom prst="rect">
            <a:avLst/>
          </a:prstGeom>
        </p:spPr>
      </p:pic>
      <p:sp>
        <p:nvSpPr>
          <p:cNvPr id="9" name="Title 1"/>
          <p:cNvSpPr>
            <a:spLocks noGrp="1"/>
          </p:cNvSpPr>
          <p:nvPr>
            <p:ph type="ctrTitle"/>
          </p:nvPr>
        </p:nvSpPr>
        <p:spPr>
          <a:xfrm>
            <a:off x="0" y="18825"/>
            <a:ext cx="12192000" cy="399529"/>
          </a:xfrm>
          <a:solidFill>
            <a:schemeClr val="accent3">
              <a:lumMod val="60000"/>
              <a:lumOff val="40000"/>
            </a:schemeClr>
          </a:solidFill>
          <a:ln w="28575" cmpd="sng">
            <a:solidFill>
              <a:srgbClr val="000000"/>
            </a:solidFill>
          </a:ln>
        </p:spPr>
        <p:txBody>
          <a:bodyPr>
            <a:noAutofit/>
          </a:bodyPr>
          <a:lstStyle/>
          <a:p>
            <a:pPr algn="l"/>
            <a:r>
              <a:rPr lang="en-US" sz="2400" b="1" dirty="0"/>
              <a:t>Which is the most important method of sustainable consumption?</a:t>
            </a:r>
            <a:endParaRPr lang="en-US" sz="1600" b="1" u="sng" dirty="0"/>
          </a:p>
        </p:txBody>
      </p:sp>
      <p:sp>
        <p:nvSpPr>
          <p:cNvPr id="7" name="TextBox 6"/>
          <p:cNvSpPr txBox="1"/>
          <p:nvPr/>
        </p:nvSpPr>
        <p:spPr>
          <a:xfrm>
            <a:off x="298825" y="418353"/>
            <a:ext cx="2490196" cy="420564"/>
          </a:xfrm>
          <a:prstGeom prst="rect">
            <a:avLst/>
          </a:prstGeom>
          <a:noFill/>
        </p:spPr>
        <p:txBody>
          <a:bodyPr wrap="square" rtlCol="0">
            <a:spAutoFit/>
          </a:bodyPr>
          <a:lstStyle/>
          <a:p>
            <a:r>
              <a:rPr lang="en-US" sz="2133" b="1" dirty="0"/>
              <a:t>ROUND ONE</a:t>
            </a:r>
          </a:p>
        </p:txBody>
      </p:sp>
      <p:sp>
        <p:nvSpPr>
          <p:cNvPr id="12" name="TextBox 11"/>
          <p:cNvSpPr txBox="1"/>
          <p:nvPr/>
        </p:nvSpPr>
        <p:spPr>
          <a:xfrm>
            <a:off x="3370730" y="418353"/>
            <a:ext cx="2490196" cy="420564"/>
          </a:xfrm>
          <a:prstGeom prst="rect">
            <a:avLst/>
          </a:prstGeom>
          <a:noFill/>
        </p:spPr>
        <p:txBody>
          <a:bodyPr wrap="square" rtlCol="0">
            <a:spAutoFit/>
          </a:bodyPr>
          <a:lstStyle/>
          <a:p>
            <a:r>
              <a:rPr lang="en-US" sz="2133" b="1" dirty="0"/>
              <a:t>SEMI-FINAL</a:t>
            </a:r>
          </a:p>
        </p:txBody>
      </p:sp>
      <p:sp>
        <p:nvSpPr>
          <p:cNvPr id="13" name="TextBox 12"/>
          <p:cNvSpPr txBox="1"/>
          <p:nvPr/>
        </p:nvSpPr>
        <p:spPr>
          <a:xfrm>
            <a:off x="6303185" y="418353"/>
            <a:ext cx="2490196" cy="420564"/>
          </a:xfrm>
          <a:prstGeom prst="rect">
            <a:avLst/>
          </a:prstGeom>
          <a:noFill/>
        </p:spPr>
        <p:txBody>
          <a:bodyPr wrap="square" rtlCol="0">
            <a:spAutoFit/>
          </a:bodyPr>
          <a:lstStyle/>
          <a:p>
            <a:r>
              <a:rPr lang="en-US" sz="2133" b="1" dirty="0"/>
              <a:t>FINAL</a:t>
            </a:r>
          </a:p>
        </p:txBody>
      </p:sp>
      <p:sp>
        <p:nvSpPr>
          <p:cNvPr id="14" name="TextBox 13"/>
          <p:cNvSpPr txBox="1"/>
          <p:nvPr/>
        </p:nvSpPr>
        <p:spPr>
          <a:xfrm>
            <a:off x="8757522" y="418353"/>
            <a:ext cx="3617756" cy="420564"/>
          </a:xfrm>
          <a:prstGeom prst="rect">
            <a:avLst/>
          </a:prstGeom>
          <a:noFill/>
        </p:spPr>
        <p:txBody>
          <a:bodyPr wrap="square" rtlCol="0">
            <a:spAutoFit/>
          </a:bodyPr>
          <a:lstStyle/>
          <a:p>
            <a:r>
              <a:rPr lang="en-US" sz="2133" b="1" dirty="0"/>
              <a:t>AND THE WINNER IS…</a:t>
            </a:r>
          </a:p>
        </p:txBody>
      </p:sp>
      <p:pic>
        <p:nvPicPr>
          <p:cNvPr id="10" name="Picture 9"/>
          <p:cNvPicPr>
            <a:picLocks noChangeAspect="1"/>
          </p:cNvPicPr>
          <p:nvPr/>
        </p:nvPicPr>
        <p:blipFill rotWithShape="1">
          <a:blip r:embed="rId3"/>
          <a:srcRect b="8206"/>
          <a:stretch/>
        </p:blipFill>
        <p:spPr>
          <a:xfrm>
            <a:off x="805828" y="1112972"/>
            <a:ext cx="489075" cy="638808"/>
          </a:xfrm>
          <a:prstGeom prst="rect">
            <a:avLst/>
          </a:prstGeom>
        </p:spPr>
      </p:pic>
      <p:sp>
        <p:nvSpPr>
          <p:cNvPr id="15" name="Rectangle 14"/>
          <p:cNvSpPr/>
          <p:nvPr/>
        </p:nvSpPr>
        <p:spPr>
          <a:xfrm>
            <a:off x="103359" y="869759"/>
            <a:ext cx="2383088" cy="338554"/>
          </a:xfrm>
          <a:prstGeom prst="rect">
            <a:avLst/>
          </a:prstGeom>
        </p:spPr>
        <p:txBody>
          <a:bodyPr wrap="none">
            <a:spAutoFit/>
          </a:bodyPr>
          <a:lstStyle/>
          <a:p>
            <a:pPr algn="ctr"/>
            <a:r>
              <a:rPr lang="en-US" sz="1600" dirty="0"/>
              <a:t>Reverse vending machines</a:t>
            </a:r>
          </a:p>
        </p:txBody>
      </p:sp>
      <p:sp>
        <p:nvSpPr>
          <p:cNvPr id="16" name="Rectangle 15"/>
          <p:cNvSpPr/>
          <p:nvPr/>
        </p:nvSpPr>
        <p:spPr>
          <a:xfrm>
            <a:off x="350796" y="1567114"/>
            <a:ext cx="1624355" cy="338554"/>
          </a:xfrm>
          <a:prstGeom prst="rect">
            <a:avLst/>
          </a:prstGeom>
        </p:spPr>
        <p:txBody>
          <a:bodyPr wrap="none">
            <a:spAutoFit/>
          </a:bodyPr>
          <a:lstStyle/>
          <a:p>
            <a:pPr algn="ctr"/>
            <a:r>
              <a:rPr lang="en-US" sz="1600" dirty="0"/>
              <a:t>Zero waste shops</a:t>
            </a:r>
          </a:p>
        </p:txBody>
      </p:sp>
      <p:sp>
        <p:nvSpPr>
          <p:cNvPr id="18" name="Rectangle 17"/>
          <p:cNvSpPr/>
          <p:nvPr/>
        </p:nvSpPr>
        <p:spPr>
          <a:xfrm>
            <a:off x="682252" y="2259306"/>
            <a:ext cx="960456" cy="338554"/>
          </a:xfrm>
          <a:prstGeom prst="rect">
            <a:avLst/>
          </a:prstGeom>
        </p:spPr>
        <p:txBody>
          <a:bodyPr wrap="none">
            <a:spAutoFit/>
          </a:bodyPr>
          <a:lstStyle/>
          <a:p>
            <a:pPr algn="ctr"/>
            <a:r>
              <a:rPr lang="en-US" sz="1600" dirty="0" err="1"/>
              <a:t>Ecobricks</a:t>
            </a:r>
            <a:endParaRPr lang="en-US" sz="1600" dirty="0"/>
          </a:p>
        </p:txBody>
      </p:sp>
      <p:sp>
        <p:nvSpPr>
          <p:cNvPr id="19" name="Rectangle 18"/>
          <p:cNvSpPr/>
          <p:nvPr/>
        </p:nvSpPr>
        <p:spPr>
          <a:xfrm>
            <a:off x="-86141" y="3029643"/>
            <a:ext cx="2572691" cy="338554"/>
          </a:xfrm>
          <a:prstGeom prst="rect">
            <a:avLst/>
          </a:prstGeom>
        </p:spPr>
        <p:txBody>
          <a:bodyPr wrap="none">
            <a:spAutoFit/>
          </a:bodyPr>
          <a:lstStyle/>
          <a:p>
            <a:pPr algn="ctr"/>
            <a:r>
              <a:rPr lang="en-US" sz="1600" dirty="0"/>
              <a:t>Change one habit per month</a:t>
            </a:r>
          </a:p>
        </p:txBody>
      </p:sp>
      <p:sp>
        <p:nvSpPr>
          <p:cNvPr id="20" name="Rectangle 19"/>
          <p:cNvSpPr/>
          <p:nvPr/>
        </p:nvSpPr>
        <p:spPr>
          <a:xfrm>
            <a:off x="622455" y="3811566"/>
            <a:ext cx="1061123" cy="338554"/>
          </a:xfrm>
          <a:prstGeom prst="rect">
            <a:avLst/>
          </a:prstGeom>
        </p:spPr>
        <p:txBody>
          <a:bodyPr wrap="none">
            <a:spAutoFit/>
          </a:bodyPr>
          <a:lstStyle/>
          <a:p>
            <a:pPr algn="ctr"/>
            <a:r>
              <a:rPr lang="en-US" sz="1600" dirty="0"/>
              <a:t>Stop flying</a:t>
            </a:r>
          </a:p>
        </p:txBody>
      </p:sp>
      <p:sp>
        <p:nvSpPr>
          <p:cNvPr id="21" name="Rectangle 20"/>
          <p:cNvSpPr/>
          <p:nvPr/>
        </p:nvSpPr>
        <p:spPr>
          <a:xfrm>
            <a:off x="345175" y="4597566"/>
            <a:ext cx="1541319" cy="338554"/>
          </a:xfrm>
          <a:prstGeom prst="rect">
            <a:avLst/>
          </a:prstGeom>
        </p:spPr>
        <p:txBody>
          <a:bodyPr wrap="none">
            <a:spAutoFit/>
          </a:bodyPr>
          <a:lstStyle/>
          <a:p>
            <a:pPr algn="ctr"/>
            <a:r>
              <a:rPr lang="en-US" sz="1600" dirty="0"/>
              <a:t>Become a vegan</a:t>
            </a:r>
          </a:p>
        </p:txBody>
      </p:sp>
      <p:sp>
        <p:nvSpPr>
          <p:cNvPr id="22" name="Rectangle 21"/>
          <p:cNvSpPr/>
          <p:nvPr/>
        </p:nvSpPr>
        <p:spPr>
          <a:xfrm>
            <a:off x="616075" y="5386648"/>
            <a:ext cx="1258806" cy="338554"/>
          </a:xfrm>
          <a:prstGeom prst="rect">
            <a:avLst/>
          </a:prstGeom>
        </p:spPr>
        <p:txBody>
          <a:bodyPr wrap="none">
            <a:spAutoFit/>
          </a:bodyPr>
          <a:lstStyle/>
          <a:p>
            <a:pPr algn="ctr"/>
            <a:r>
              <a:rPr lang="en-US" sz="1600" dirty="0"/>
              <a:t>Try </a:t>
            </a:r>
            <a:r>
              <a:rPr lang="en-US" sz="1600" dirty="0" err="1"/>
              <a:t>upcycling</a:t>
            </a:r>
            <a:endParaRPr lang="en-US" sz="1600" dirty="0"/>
          </a:p>
        </p:txBody>
      </p:sp>
      <p:sp>
        <p:nvSpPr>
          <p:cNvPr id="23" name="Rectangle 22"/>
          <p:cNvSpPr/>
          <p:nvPr/>
        </p:nvSpPr>
        <p:spPr>
          <a:xfrm>
            <a:off x="79721" y="6146016"/>
            <a:ext cx="2803011" cy="338554"/>
          </a:xfrm>
          <a:prstGeom prst="rect">
            <a:avLst/>
          </a:prstGeom>
        </p:spPr>
        <p:txBody>
          <a:bodyPr wrap="none">
            <a:spAutoFit/>
          </a:bodyPr>
          <a:lstStyle/>
          <a:p>
            <a:pPr algn="ctr"/>
            <a:r>
              <a:rPr lang="en-US" sz="1600" dirty="0"/>
              <a:t>Install solar panels on your roof</a:t>
            </a:r>
          </a:p>
        </p:txBody>
      </p:sp>
      <p:pic>
        <p:nvPicPr>
          <p:cNvPr id="26" name="Picture 25"/>
          <p:cNvPicPr>
            <a:picLocks noChangeAspect="1"/>
          </p:cNvPicPr>
          <p:nvPr/>
        </p:nvPicPr>
        <p:blipFill rotWithShape="1">
          <a:blip r:embed="rId3"/>
          <a:srcRect b="10049"/>
          <a:stretch/>
        </p:blipFill>
        <p:spPr>
          <a:xfrm>
            <a:off x="910971" y="4156245"/>
            <a:ext cx="489075" cy="625988"/>
          </a:xfrm>
          <a:prstGeom prst="rect">
            <a:avLst/>
          </a:prstGeom>
        </p:spPr>
      </p:pic>
      <p:sp>
        <p:nvSpPr>
          <p:cNvPr id="28" name="Rectangle 27"/>
          <p:cNvSpPr/>
          <p:nvPr/>
        </p:nvSpPr>
        <p:spPr>
          <a:xfrm>
            <a:off x="3370730" y="990854"/>
            <a:ext cx="1533961" cy="882021"/>
          </a:xfrm>
          <a:prstGeom prst="rect">
            <a:avLst/>
          </a:prstGeom>
          <a:ln w="3175" cmpd="sng"/>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30" name="Rectangle 29"/>
          <p:cNvSpPr/>
          <p:nvPr/>
        </p:nvSpPr>
        <p:spPr>
          <a:xfrm>
            <a:off x="3370730" y="2405923"/>
            <a:ext cx="1533961" cy="882021"/>
          </a:xfrm>
          <a:prstGeom prst="rect">
            <a:avLst/>
          </a:prstGeom>
          <a:ln w="3175" cmpd="sng"/>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pic>
        <p:nvPicPr>
          <p:cNvPr id="32" name="Picture 31"/>
          <p:cNvPicPr>
            <a:picLocks noChangeAspect="1"/>
          </p:cNvPicPr>
          <p:nvPr/>
        </p:nvPicPr>
        <p:blipFill rotWithShape="1">
          <a:blip r:embed="rId3"/>
          <a:srcRect b="10049"/>
          <a:stretch/>
        </p:blipFill>
        <p:spPr>
          <a:xfrm>
            <a:off x="3884763" y="4879825"/>
            <a:ext cx="489075" cy="625988"/>
          </a:xfrm>
          <a:prstGeom prst="rect">
            <a:avLst/>
          </a:prstGeom>
        </p:spPr>
      </p:pic>
      <p:sp>
        <p:nvSpPr>
          <p:cNvPr id="33" name="Rectangle 32"/>
          <p:cNvSpPr/>
          <p:nvPr/>
        </p:nvSpPr>
        <p:spPr>
          <a:xfrm>
            <a:off x="3370730" y="4033592"/>
            <a:ext cx="1533961" cy="882021"/>
          </a:xfrm>
          <a:prstGeom prst="rect">
            <a:avLst/>
          </a:prstGeom>
          <a:ln w="3175" cmpd="sng"/>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34" name="Rectangle 33"/>
          <p:cNvSpPr/>
          <p:nvPr/>
        </p:nvSpPr>
        <p:spPr>
          <a:xfrm>
            <a:off x="3370730" y="5448662"/>
            <a:ext cx="1533961" cy="882021"/>
          </a:xfrm>
          <a:prstGeom prst="rect">
            <a:avLst/>
          </a:prstGeom>
          <a:ln w="3175" cmpd="sng"/>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pic>
        <p:nvPicPr>
          <p:cNvPr id="35" name="Picture 34"/>
          <p:cNvPicPr>
            <a:picLocks noChangeAspect="1"/>
          </p:cNvPicPr>
          <p:nvPr/>
        </p:nvPicPr>
        <p:blipFill rotWithShape="1">
          <a:blip r:embed="rId3"/>
          <a:srcRect b="10049"/>
          <a:stretch/>
        </p:blipFill>
        <p:spPr>
          <a:xfrm>
            <a:off x="6534331" y="3209698"/>
            <a:ext cx="489075" cy="625988"/>
          </a:xfrm>
          <a:prstGeom prst="rect">
            <a:avLst/>
          </a:prstGeom>
        </p:spPr>
      </p:pic>
      <p:sp>
        <p:nvSpPr>
          <p:cNvPr id="36" name="Rectangle 35"/>
          <p:cNvSpPr/>
          <p:nvPr/>
        </p:nvSpPr>
        <p:spPr>
          <a:xfrm>
            <a:off x="6020298" y="2363466"/>
            <a:ext cx="1533961" cy="882021"/>
          </a:xfrm>
          <a:prstGeom prst="rect">
            <a:avLst/>
          </a:prstGeom>
          <a:ln w="3175" cmpd="sng"/>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37" name="Rectangle 36"/>
          <p:cNvSpPr/>
          <p:nvPr/>
        </p:nvSpPr>
        <p:spPr>
          <a:xfrm>
            <a:off x="6020298" y="3778535"/>
            <a:ext cx="1533961" cy="882021"/>
          </a:xfrm>
          <a:prstGeom prst="rect">
            <a:avLst/>
          </a:prstGeom>
          <a:ln w="3175" cmpd="sng"/>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pic>
        <p:nvPicPr>
          <p:cNvPr id="38" name="Picture 37"/>
          <p:cNvPicPr>
            <a:picLocks noChangeAspect="1"/>
          </p:cNvPicPr>
          <p:nvPr/>
        </p:nvPicPr>
        <p:blipFill>
          <a:blip r:embed="rId4"/>
          <a:stretch>
            <a:fillRect/>
          </a:stretch>
        </p:blipFill>
        <p:spPr>
          <a:xfrm>
            <a:off x="8485594" y="1680413"/>
            <a:ext cx="3353263" cy="4465604"/>
          </a:xfrm>
          <a:prstGeom prst="rect">
            <a:avLst/>
          </a:prstGeom>
        </p:spPr>
      </p:pic>
      <p:sp>
        <p:nvSpPr>
          <p:cNvPr id="39" name="Right Arrow 38"/>
          <p:cNvSpPr/>
          <p:nvPr/>
        </p:nvSpPr>
        <p:spPr>
          <a:xfrm>
            <a:off x="2312432" y="1239091"/>
            <a:ext cx="1139513" cy="32802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0" name="Right Arrow 39"/>
          <p:cNvSpPr/>
          <p:nvPr/>
        </p:nvSpPr>
        <p:spPr>
          <a:xfrm>
            <a:off x="2312432" y="2690198"/>
            <a:ext cx="1139513" cy="32802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1" name="Right Arrow 40"/>
          <p:cNvSpPr/>
          <p:nvPr/>
        </p:nvSpPr>
        <p:spPr>
          <a:xfrm>
            <a:off x="2316416" y="4304874"/>
            <a:ext cx="1139513" cy="32802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2" name="Right Arrow 41"/>
          <p:cNvSpPr/>
          <p:nvPr/>
        </p:nvSpPr>
        <p:spPr>
          <a:xfrm>
            <a:off x="2316416" y="5755981"/>
            <a:ext cx="1139513" cy="32802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3" name="Right Arrow 42"/>
          <p:cNvSpPr/>
          <p:nvPr/>
        </p:nvSpPr>
        <p:spPr>
          <a:xfrm rot="19931988">
            <a:off x="4870053" y="4844365"/>
            <a:ext cx="1139513" cy="32802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4" name="Right Arrow 43"/>
          <p:cNvSpPr/>
          <p:nvPr/>
        </p:nvSpPr>
        <p:spPr>
          <a:xfrm rot="1073051">
            <a:off x="4857949" y="2018094"/>
            <a:ext cx="1139513" cy="32802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5" name="Right Arrow 44"/>
          <p:cNvSpPr/>
          <p:nvPr/>
        </p:nvSpPr>
        <p:spPr>
          <a:xfrm>
            <a:off x="7618009" y="3398975"/>
            <a:ext cx="1139513" cy="32802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76781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4BE264-AA1B-D84D-AF11-768B9AE38AF6}"/>
              </a:ext>
            </a:extLst>
          </p:cNvPr>
          <p:cNvPicPr>
            <a:picLocks noChangeAspect="1"/>
          </p:cNvPicPr>
          <p:nvPr/>
        </p:nvPicPr>
        <p:blipFill>
          <a:blip r:embed="rId2"/>
          <a:stretch>
            <a:fillRect/>
          </a:stretch>
        </p:blipFill>
        <p:spPr>
          <a:xfrm>
            <a:off x="7720296" y="191094"/>
            <a:ext cx="3420816" cy="3420816"/>
          </a:xfrm>
          <a:prstGeom prst="rect">
            <a:avLst/>
          </a:prstGeom>
        </p:spPr>
      </p:pic>
      <p:sp>
        <p:nvSpPr>
          <p:cNvPr id="3" name="TextBox 2">
            <a:extLst>
              <a:ext uri="{FF2B5EF4-FFF2-40B4-BE49-F238E27FC236}">
                <a16:creationId xmlns:a16="http://schemas.microsoft.com/office/drawing/2014/main" id="{BC99ED11-8109-9F4F-A1B2-216CDE6CE8CD}"/>
              </a:ext>
            </a:extLst>
          </p:cNvPr>
          <p:cNvSpPr txBox="1"/>
          <p:nvPr/>
        </p:nvSpPr>
        <p:spPr>
          <a:xfrm>
            <a:off x="422031" y="457200"/>
            <a:ext cx="6459416" cy="6740307"/>
          </a:xfrm>
          <a:prstGeom prst="rect">
            <a:avLst/>
          </a:prstGeom>
          <a:noFill/>
        </p:spPr>
        <p:txBody>
          <a:bodyPr wrap="square" rtlCol="0">
            <a:spAutoFit/>
          </a:bodyPr>
          <a:lstStyle/>
          <a:p>
            <a:r>
              <a:rPr lang="en-US" sz="2800" dirty="0">
                <a:latin typeface="dearJoe 5 CASUAL PRO" panose="02000000000000000000" pitchFamily="2" charset="0"/>
              </a:rPr>
              <a:t>What: </a:t>
            </a:r>
            <a:r>
              <a:rPr lang="en-US" sz="3600" dirty="0"/>
              <a:t>How can we be more responsible in our consumption and production?</a:t>
            </a:r>
          </a:p>
          <a:p>
            <a:endParaRPr lang="en-US" sz="2800" dirty="0">
              <a:latin typeface="dearJoe 5 CASUAL PRO" panose="02000000000000000000" pitchFamily="2" charset="0"/>
            </a:endParaRPr>
          </a:p>
          <a:p>
            <a:r>
              <a:rPr lang="en-US" sz="2800" dirty="0">
                <a:latin typeface="dearJoe 5 CASUAL PRO" panose="02000000000000000000" pitchFamily="2" charset="0"/>
              </a:rPr>
              <a:t>Why: </a:t>
            </a:r>
            <a:r>
              <a:rPr lang="en-US" sz="2800" dirty="0"/>
              <a:t>To understand how we could conserve our resources for the future</a:t>
            </a:r>
          </a:p>
          <a:p>
            <a:endParaRPr lang="en-US" sz="2800" dirty="0">
              <a:latin typeface="dearJoe 5 CASUAL PRO" panose="02000000000000000000" pitchFamily="2" charset="0"/>
            </a:endParaRPr>
          </a:p>
          <a:p>
            <a:r>
              <a:rPr lang="en-US" sz="2800" dirty="0">
                <a:latin typeface="dearJoe 5 CASUAL PRO" panose="02000000000000000000" pitchFamily="2" charset="0"/>
              </a:rPr>
              <a:t>How: </a:t>
            </a:r>
            <a:r>
              <a:rPr lang="en-US" sz="2800" dirty="0"/>
              <a:t>To research a variety of ways in which we can be more sustainable with our consumption practices and learning about how production can be made more sustainable through the circular economy</a:t>
            </a:r>
          </a:p>
          <a:p>
            <a:endParaRPr lang="en-US" sz="3600" dirty="0"/>
          </a:p>
          <a:p>
            <a:endParaRPr lang="en-US" sz="3600" dirty="0"/>
          </a:p>
        </p:txBody>
      </p:sp>
      <p:pic>
        <p:nvPicPr>
          <p:cNvPr id="4" name="Picture 3">
            <a:extLst>
              <a:ext uri="{FF2B5EF4-FFF2-40B4-BE49-F238E27FC236}">
                <a16:creationId xmlns:a16="http://schemas.microsoft.com/office/drawing/2014/main" id="{595117FE-2FE1-034E-AA10-4AA548B7FB76}"/>
              </a:ext>
            </a:extLst>
          </p:cNvPr>
          <p:cNvPicPr>
            <a:picLocks noChangeAspect="1"/>
          </p:cNvPicPr>
          <p:nvPr/>
        </p:nvPicPr>
        <p:blipFill>
          <a:blip r:embed="rId3"/>
          <a:stretch>
            <a:fillRect/>
          </a:stretch>
        </p:blipFill>
        <p:spPr>
          <a:xfrm>
            <a:off x="7989440" y="3774623"/>
            <a:ext cx="3191252" cy="3083377"/>
          </a:xfrm>
          <a:prstGeom prst="rect">
            <a:avLst/>
          </a:prstGeom>
        </p:spPr>
      </p:pic>
    </p:spTree>
    <p:extLst>
      <p:ext uri="{BB962C8B-B14F-4D97-AF65-F5344CB8AC3E}">
        <p14:creationId xmlns:p14="http://schemas.microsoft.com/office/powerpoint/2010/main" val="206317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0" y="18825"/>
            <a:ext cx="12192000" cy="399529"/>
          </a:xfrm>
          <a:solidFill>
            <a:schemeClr val="accent3">
              <a:lumMod val="60000"/>
              <a:lumOff val="40000"/>
            </a:schemeClr>
          </a:solidFill>
          <a:ln w="28575" cmpd="sng">
            <a:solidFill>
              <a:srgbClr val="000000"/>
            </a:solidFill>
          </a:ln>
        </p:spPr>
        <p:txBody>
          <a:bodyPr>
            <a:noAutofit/>
          </a:bodyPr>
          <a:lstStyle/>
          <a:p>
            <a:pPr algn="l"/>
            <a:r>
              <a:rPr lang="en-US" sz="2400" b="1" dirty="0"/>
              <a:t>Which is the most important method of sustainable consumption?</a:t>
            </a:r>
            <a:endParaRPr lang="en-US" sz="1600" b="1" u="sng" dirty="0"/>
          </a:p>
        </p:txBody>
      </p:sp>
      <p:sp>
        <p:nvSpPr>
          <p:cNvPr id="14" name="TextBox 13"/>
          <p:cNvSpPr txBox="1"/>
          <p:nvPr/>
        </p:nvSpPr>
        <p:spPr>
          <a:xfrm>
            <a:off x="8757522" y="869759"/>
            <a:ext cx="3617756" cy="420564"/>
          </a:xfrm>
          <a:prstGeom prst="rect">
            <a:avLst/>
          </a:prstGeom>
          <a:noFill/>
        </p:spPr>
        <p:txBody>
          <a:bodyPr wrap="square" rtlCol="0">
            <a:spAutoFit/>
          </a:bodyPr>
          <a:lstStyle/>
          <a:p>
            <a:r>
              <a:rPr lang="en-US" sz="2133" b="1" dirty="0"/>
              <a:t>AND THE WINNER IS…</a:t>
            </a:r>
          </a:p>
        </p:txBody>
      </p:sp>
      <p:pic>
        <p:nvPicPr>
          <p:cNvPr id="38" name="Picture 37"/>
          <p:cNvPicPr>
            <a:picLocks noChangeAspect="1"/>
          </p:cNvPicPr>
          <p:nvPr/>
        </p:nvPicPr>
        <p:blipFill>
          <a:blip r:embed="rId3"/>
          <a:stretch>
            <a:fillRect/>
          </a:stretch>
        </p:blipFill>
        <p:spPr>
          <a:xfrm>
            <a:off x="8485594" y="1680413"/>
            <a:ext cx="3353263" cy="4465604"/>
          </a:xfrm>
          <a:prstGeom prst="rect">
            <a:avLst/>
          </a:prstGeom>
        </p:spPr>
      </p:pic>
      <p:sp>
        <p:nvSpPr>
          <p:cNvPr id="2" name="TextBox 1"/>
          <p:cNvSpPr txBox="1"/>
          <p:nvPr/>
        </p:nvSpPr>
        <p:spPr>
          <a:xfrm>
            <a:off x="318745" y="869759"/>
            <a:ext cx="7649883" cy="3046988"/>
          </a:xfrm>
          <a:prstGeom prst="rect">
            <a:avLst/>
          </a:prstGeom>
          <a:noFill/>
        </p:spPr>
        <p:txBody>
          <a:bodyPr wrap="square" rtlCol="0">
            <a:spAutoFit/>
          </a:bodyPr>
          <a:lstStyle/>
          <a:p>
            <a:r>
              <a:rPr lang="en-US" sz="3200" b="1" dirty="0">
                <a:solidFill>
                  <a:srgbClr val="008000"/>
                </a:solidFill>
              </a:rPr>
              <a:t>Task: </a:t>
            </a:r>
            <a:r>
              <a:rPr lang="en-US" sz="3200" dirty="0"/>
              <a:t>Using your chosen winner, answer this exam-style question in your book:</a:t>
            </a:r>
          </a:p>
          <a:p>
            <a:endParaRPr lang="en-US" sz="3200" dirty="0"/>
          </a:p>
          <a:p>
            <a:r>
              <a:rPr lang="en-US" sz="3200" dirty="0"/>
              <a:t>Justify </a:t>
            </a:r>
            <a:r>
              <a:rPr lang="en-US" sz="3200" b="1" dirty="0"/>
              <a:t>one method</a:t>
            </a:r>
            <a:r>
              <a:rPr lang="en-US" sz="3200" dirty="0"/>
              <a:t> of sustainable management of consumption. (6 marks)</a:t>
            </a:r>
          </a:p>
          <a:p>
            <a:endParaRPr lang="en-US" sz="3200" dirty="0"/>
          </a:p>
        </p:txBody>
      </p:sp>
      <p:sp>
        <p:nvSpPr>
          <p:cNvPr id="3" name="Rounded Rectangle 2"/>
          <p:cNvSpPr/>
          <p:nvPr/>
        </p:nvSpPr>
        <p:spPr>
          <a:xfrm>
            <a:off x="318746" y="3947525"/>
            <a:ext cx="6972549" cy="24473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i="1" dirty="0">
                <a:solidFill>
                  <a:schemeClr val="tx1"/>
                </a:solidFill>
              </a:rPr>
              <a:t>TOP TIP</a:t>
            </a:r>
          </a:p>
          <a:p>
            <a:pPr algn="ctr"/>
            <a:r>
              <a:rPr lang="en-US" sz="2400" dirty="0">
                <a:solidFill>
                  <a:schemeClr val="tx1"/>
                </a:solidFill>
              </a:rPr>
              <a:t>Think about the discussion you had with your partner when deciding who the winner of each round was going to be. Use those same arguments in your writing.</a:t>
            </a: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5426" y1="26667" x2="45426" y2="26667"/>
                        <a14:foregroundMark x1="48896" y1="45476" x2="48896" y2="45476"/>
                        <a14:foregroundMark x1="46688" y1="43095" x2="46688" y2="43095"/>
                        <a14:foregroundMark x1="52366" y1="43571" x2="51104" y2="44762"/>
                      </a14:backgroundRemoval>
                    </a14:imgEffect>
                  </a14:imgLayer>
                </a14:imgProps>
              </a:ext>
            </a:extLst>
          </a:blip>
          <a:stretch>
            <a:fillRect/>
          </a:stretch>
        </p:blipFill>
        <p:spPr>
          <a:xfrm rot="21305559">
            <a:off x="-134977" y="3548906"/>
            <a:ext cx="1206089" cy="1597972"/>
          </a:xfrm>
          <a:prstGeom prst="rect">
            <a:avLst/>
          </a:prstGeom>
        </p:spPr>
      </p:pic>
    </p:spTree>
    <p:extLst>
      <p:ext uri="{BB962C8B-B14F-4D97-AF65-F5344CB8AC3E}">
        <p14:creationId xmlns:p14="http://schemas.microsoft.com/office/powerpoint/2010/main" val="3934603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28150" y="2295408"/>
            <a:ext cx="6491111" cy="1446550"/>
          </a:xfrm>
          <a:prstGeom prst="rect">
            <a:avLst/>
          </a:prstGeom>
          <a:noFill/>
        </p:spPr>
        <p:txBody>
          <a:bodyPr wrap="square" rtlCol="0">
            <a:spAutoFit/>
          </a:bodyPr>
          <a:lstStyle/>
          <a:p>
            <a:pPr algn="ctr"/>
            <a:r>
              <a:rPr lang="en-US" sz="8800" b="1" dirty="0"/>
              <a:t>Resources</a:t>
            </a:r>
          </a:p>
        </p:txBody>
      </p:sp>
    </p:spTree>
    <p:extLst>
      <p:ext uri="{BB962C8B-B14F-4D97-AF65-F5344CB8AC3E}">
        <p14:creationId xmlns:p14="http://schemas.microsoft.com/office/powerpoint/2010/main" val="3446491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Reverse vending machines</a:t>
            </a:r>
          </a:p>
        </p:txBody>
      </p:sp>
      <p:pic>
        <p:nvPicPr>
          <p:cNvPr id="3" name="Picture 2"/>
          <p:cNvPicPr>
            <a:picLocks noChangeAspect="1"/>
          </p:cNvPicPr>
          <p:nvPr/>
        </p:nvPicPr>
        <p:blipFill>
          <a:blip r:embed="rId2"/>
          <a:stretch>
            <a:fillRect/>
          </a:stretch>
        </p:blipFill>
        <p:spPr>
          <a:xfrm>
            <a:off x="609602" y="1769559"/>
            <a:ext cx="4297724" cy="3223295"/>
          </a:xfrm>
          <a:prstGeom prst="rect">
            <a:avLst/>
          </a:prstGeom>
        </p:spPr>
      </p:pic>
      <p:sp>
        <p:nvSpPr>
          <p:cNvPr id="5" name="TextBox 4"/>
          <p:cNvSpPr txBox="1"/>
          <p:nvPr/>
        </p:nvSpPr>
        <p:spPr>
          <a:xfrm>
            <a:off x="5175143" y="1417640"/>
            <a:ext cx="6640559" cy="5262979"/>
          </a:xfrm>
          <a:prstGeom prst="rect">
            <a:avLst/>
          </a:prstGeom>
          <a:noFill/>
        </p:spPr>
        <p:txBody>
          <a:bodyPr wrap="square" rtlCol="0">
            <a:spAutoFit/>
          </a:bodyPr>
          <a:lstStyle/>
          <a:p>
            <a:r>
              <a:rPr lang="en-US" sz="2400" i="1" dirty="0"/>
              <a:t>What is a reverse vending machine?</a:t>
            </a:r>
          </a:p>
          <a:p>
            <a:r>
              <a:rPr lang="en-US" sz="2400" dirty="0"/>
              <a:t>A machine that accepts used beverage containers and returns money to the user. The containers are then sorted by the machine to be recycled. There are over 100,000 reverse vending machines installed throughout the globe.</a:t>
            </a:r>
          </a:p>
          <a:p>
            <a:endParaRPr lang="en-US" sz="2400" dirty="0"/>
          </a:p>
          <a:p>
            <a:r>
              <a:rPr lang="en-US" sz="2400" i="1" dirty="0"/>
              <a:t>How do reverse vending machines affect our consumption habits?</a:t>
            </a:r>
            <a:endParaRPr lang="en-US" sz="2400" dirty="0"/>
          </a:p>
          <a:p>
            <a:r>
              <a:rPr lang="en-US" sz="2400" dirty="0"/>
              <a:t>Since there is a financial incentive to recycle their waste, people are more likely to do so. This means that the number of recycled goods increases while the number of goods that end up in landfill sites decreases.</a:t>
            </a:r>
          </a:p>
        </p:txBody>
      </p:sp>
    </p:spTree>
    <p:extLst>
      <p:ext uri="{BB962C8B-B14F-4D97-AF65-F5344CB8AC3E}">
        <p14:creationId xmlns:p14="http://schemas.microsoft.com/office/powerpoint/2010/main" val="3078917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Zero-waste shops</a:t>
            </a:r>
          </a:p>
        </p:txBody>
      </p:sp>
      <p:pic>
        <p:nvPicPr>
          <p:cNvPr id="3" name="Picture 2"/>
          <p:cNvPicPr>
            <a:picLocks noChangeAspect="1"/>
          </p:cNvPicPr>
          <p:nvPr/>
        </p:nvPicPr>
        <p:blipFill>
          <a:blip r:embed="rId2"/>
          <a:stretch>
            <a:fillRect/>
          </a:stretch>
        </p:blipFill>
        <p:spPr>
          <a:xfrm>
            <a:off x="1311394" y="1417639"/>
            <a:ext cx="2206977" cy="2301861"/>
          </a:xfrm>
          <a:prstGeom prst="rect">
            <a:avLst/>
          </a:prstGeom>
        </p:spPr>
      </p:pic>
      <p:sp>
        <p:nvSpPr>
          <p:cNvPr id="4" name="TextBox 3"/>
          <p:cNvSpPr txBox="1"/>
          <p:nvPr/>
        </p:nvSpPr>
        <p:spPr>
          <a:xfrm>
            <a:off x="4261215" y="1636117"/>
            <a:ext cx="7708331" cy="4524315"/>
          </a:xfrm>
          <a:prstGeom prst="rect">
            <a:avLst/>
          </a:prstGeom>
          <a:noFill/>
        </p:spPr>
        <p:txBody>
          <a:bodyPr wrap="square" rtlCol="0">
            <a:spAutoFit/>
          </a:bodyPr>
          <a:lstStyle/>
          <a:p>
            <a:r>
              <a:rPr lang="en-US" sz="2400" i="1" dirty="0"/>
              <a:t>What is a zero-waste shop?</a:t>
            </a:r>
          </a:p>
          <a:p>
            <a:r>
              <a:rPr lang="en-US" sz="2400" dirty="0"/>
              <a:t>Packaging-free refill shops where the shopper brings their own containers and fills them up with goods while in the shop. There is one in Tooting Market called BYO.</a:t>
            </a:r>
          </a:p>
          <a:p>
            <a:endParaRPr lang="en-US" sz="2400" dirty="0"/>
          </a:p>
          <a:p>
            <a:r>
              <a:rPr lang="en-US" sz="2400" i="1" dirty="0"/>
              <a:t>How does a zero-waste shop affect our consumption habits?</a:t>
            </a:r>
            <a:endParaRPr lang="en-US" sz="2400" dirty="0"/>
          </a:p>
          <a:p>
            <a:r>
              <a:rPr lang="en-US" sz="2400" dirty="0"/>
              <a:t>Much of what we buy in supermarkets comes packaged in non-recyclable plastic, which immediately gets thrown away after one use. This shop encourages people to reuse existing packaging. It is also a more time-consuming, less convenient process, which encourages consumers to think more about what they are buying.</a:t>
            </a:r>
          </a:p>
        </p:txBody>
      </p:sp>
      <p:pic>
        <p:nvPicPr>
          <p:cNvPr id="5" name="Picture 4"/>
          <p:cNvPicPr>
            <a:picLocks noChangeAspect="1"/>
          </p:cNvPicPr>
          <p:nvPr/>
        </p:nvPicPr>
        <p:blipFill>
          <a:blip r:embed="rId3"/>
          <a:stretch>
            <a:fillRect/>
          </a:stretch>
        </p:blipFill>
        <p:spPr>
          <a:xfrm>
            <a:off x="322562" y="3913663"/>
            <a:ext cx="3651615" cy="2737375"/>
          </a:xfrm>
          <a:prstGeom prst="rect">
            <a:avLst/>
          </a:prstGeom>
        </p:spPr>
      </p:pic>
    </p:spTree>
    <p:extLst>
      <p:ext uri="{BB962C8B-B14F-4D97-AF65-F5344CB8AC3E}">
        <p14:creationId xmlns:p14="http://schemas.microsoft.com/office/powerpoint/2010/main" val="3256276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err="1"/>
              <a:t>Ecobricks</a:t>
            </a:r>
            <a:endParaRPr lang="en-US" b="1" u="sng" dirty="0"/>
          </a:p>
        </p:txBody>
      </p:sp>
      <p:pic>
        <p:nvPicPr>
          <p:cNvPr id="4" name="Picture 3"/>
          <p:cNvPicPr>
            <a:picLocks noChangeAspect="1"/>
          </p:cNvPicPr>
          <p:nvPr/>
        </p:nvPicPr>
        <p:blipFill>
          <a:blip r:embed="rId2"/>
          <a:stretch>
            <a:fillRect/>
          </a:stretch>
        </p:blipFill>
        <p:spPr>
          <a:xfrm>
            <a:off x="812799" y="2175245"/>
            <a:ext cx="4959127" cy="3469199"/>
          </a:xfrm>
          <a:prstGeom prst="rect">
            <a:avLst/>
          </a:prstGeom>
        </p:spPr>
      </p:pic>
      <p:sp>
        <p:nvSpPr>
          <p:cNvPr id="5" name="TextBox 4"/>
          <p:cNvSpPr txBox="1"/>
          <p:nvPr/>
        </p:nvSpPr>
        <p:spPr>
          <a:xfrm>
            <a:off x="5926667" y="1417639"/>
            <a:ext cx="5889035" cy="4893647"/>
          </a:xfrm>
          <a:prstGeom prst="rect">
            <a:avLst/>
          </a:prstGeom>
          <a:noFill/>
        </p:spPr>
        <p:txBody>
          <a:bodyPr wrap="square" rtlCol="0">
            <a:spAutoFit/>
          </a:bodyPr>
          <a:lstStyle/>
          <a:p>
            <a:r>
              <a:rPr lang="en-US" sz="2400" i="1" dirty="0"/>
              <a:t>What is </a:t>
            </a:r>
            <a:r>
              <a:rPr lang="en-US" sz="2400" i="1" dirty="0" err="1"/>
              <a:t>Ecobricks</a:t>
            </a:r>
            <a:r>
              <a:rPr lang="en-US" sz="2400" i="1" dirty="0"/>
              <a:t>?</a:t>
            </a:r>
          </a:p>
          <a:p>
            <a:r>
              <a:rPr lang="en-US" sz="2400" dirty="0" err="1"/>
              <a:t>Ecobricks</a:t>
            </a:r>
            <a:r>
              <a:rPr lang="en-US" sz="2400" dirty="0"/>
              <a:t> are reusable building blocks created by packing clean and dry used plastic into a plastic bottle. They can be used to make furniture, garden spaces, even full-scale buildings!</a:t>
            </a:r>
          </a:p>
          <a:p>
            <a:endParaRPr lang="en-US" sz="2400" dirty="0"/>
          </a:p>
          <a:p>
            <a:r>
              <a:rPr lang="en-US" sz="2400" i="1" dirty="0"/>
              <a:t>How does using </a:t>
            </a:r>
            <a:r>
              <a:rPr lang="en-US" sz="2400" i="1" dirty="0" err="1"/>
              <a:t>Ecobricks</a:t>
            </a:r>
            <a:r>
              <a:rPr lang="en-US" sz="2400" i="1" dirty="0"/>
              <a:t> affect our consumption habits?</a:t>
            </a:r>
            <a:endParaRPr lang="en-US" sz="2400" dirty="0"/>
          </a:p>
          <a:p>
            <a:r>
              <a:rPr lang="en-US" sz="2400" dirty="0" err="1"/>
              <a:t>Ecobricks</a:t>
            </a:r>
            <a:r>
              <a:rPr lang="en-US" sz="2400" dirty="0"/>
              <a:t> give value to what was once value-less. They enable plastic to be kept out of the environment and create a reusable block that gives plastic waste a new lease of life.</a:t>
            </a:r>
          </a:p>
        </p:txBody>
      </p:sp>
    </p:spTree>
    <p:extLst>
      <p:ext uri="{BB962C8B-B14F-4D97-AF65-F5344CB8AC3E}">
        <p14:creationId xmlns:p14="http://schemas.microsoft.com/office/powerpoint/2010/main" val="716875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Change one habit per month</a:t>
            </a:r>
          </a:p>
        </p:txBody>
      </p:sp>
      <p:pic>
        <p:nvPicPr>
          <p:cNvPr id="5" name="Picture 4" descr="Screen Shot 2019-01-06 at 22.03.22.png"/>
          <p:cNvPicPr>
            <a:picLocks noChangeAspect="1"/>
          </p:cNvPicPr>
          <p:nvPr/>
        </p:nvPicPr>
        <p:blipFill rotWithShape="1">
          <a:blip r:embed="rId2">
            <a:extLst>
              <a:ext uri="{28A0092B-C50C-407E-A947-70E740481C1C}">
                <a14:useLocalDpi xmlns:a14="http://schemas.microsoft.com/office/drawing/2010/main" val="0"/>
              </a:ext>
            </a:extLst>
          </a:blip>
          <a:srcRect l="26149" t="17284" r="41186" b="25651"/>
          <a:stretch/>
        </p:blipFill>
        <p:spPr>
          <a:xfrm>
            <a:off x="609601" y="1558604"/>
            <a:ext cx="4365036" cy="4766027"/>
          </a:xfrm>
          <a:prstGeom prst="rect">
            <a:avLst/>
          </a:prstGeom>
        </p:spPr>
      </p:pic>
      <p:sp>
        <p:nvSpPr>
          <p:cNvPr id="4" name="TextBox 3"/>
          <p:cNvSpPr txBox="1"/>
          <p:nvPr/>
        </p:nvSpPr>
        <p:spPr>
          <a:xfrm>
            <a:off x="4974637" y="1417640"/>
            <a:ext cx="6841065" cy="5262979"/>
          </a:xfrm>
          <a:prstGeom prst="rect">
            <a:avLst/>
          </a:prstGeom>
          <a:noFill/>
        </p:spPr>
        <p:txBody>
          <a:bodyPr wrap="square" rtlCol="0">
            <a:spAutoFit/>
          </a:bodyPr>
          <a:lstStyle/>
          <a:p>
            <a:r>
              <a:rPr lang="en-US" sz="2400" i="1" dirty="0"/>
              <a:t>What do we mean by ‘habits’?</a:t>
            </a:r>
          </a:p>
          <a:p>
            <a:r>
              <a:rPr lang="en-US" sz="2400" dirty="0"/>
              <a:t>The things you do every day that involve consumption. This could be getting a coffee, buying a newspaper, ordering something on Amazon; the list goes on!</a:t>
            </a:r>
          </a:p>
          <a:p>
            <a:endParaRPr lang="en-US" sz="2400" dirty="0"/>
          </a:p>
          <a:p>
            <a:r>
              <a:rPr lang="en-US" sz="2400" i="1" dirty="0"/>
              <a:t>How does changing one habit per month affect our consumption habits?</a:t>
            </a:r>
            <a:endParaRPr lang="en-US" sz="2400" dirty="0"/>
          </a:p>
          <a:p>
            <a:r>
              <a:rPr lang="en-US" sz="2400" dirty="0"/>
              <a:t>Like going on a diet, if people try to change parts of their life all in one go and too quickly, they will often fail. However, making one change to your consumption habits per month means that you only have to focus on making one change at a time. See the list on the left as an example.</a:t>
            </a:r>
          </a:p>
        </p:txBody>
      </p:sp>
    </p:spTree>
    <p:extLst>
      <p:ext uri="{BB962C8B-B14F-4D97-AF65-F5344CB8AC3E}">
        <p14:creationId xmlns:p14="http://schemas.microsoft.com/office/powerpoint/2010/main" val="2851062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Stop flying</a:t>
            </a:r>
          </a:p>
        </p:txBody>
      </p:sp>
      <p:pic>
        <p:nvPicPr>
          <p:cNvPr id="4" name="Picture 3"/>
          <p:cNvPicPr>
            <a:picLocks noChangeAspect="1"/>
          </p:cNvPicPr>
          <p:nvPr/>
        </p:nvPicPr>
        <p:blipFill>
          <a:blip r:embed="rId2"/>
          <a:stretch>
            <a:fillRect/>
          </a:stretch>
        </p:blipFill>
        <p:spPr>
          <a:xfrm>
            <a:off x="170011" y="2513659"/>
            <a:ext cx="4092743" cy="2302933"/>
          </a:xfrm>
          <a:prstGeom prst="rect">
            <a:avLst/>
          </a:prstGeom>
        </p:spPr>
      </p:pic>
      <p:sp>
        <p:nvSpPr>
          <p:cNvPr id="5" name="TextBox 4"/>
          <p:cNvSpPr txBox="1"/>
          <p:nvPr/>
        </p:nvSpPr>
        <p:spPr>
          <a:xfrm>
            <a:off x="4590815" y="1712149"/>
            <a:ext cx="7224887" cy="4524315"/>
          </a:xfrm>
          <a:prstGeom prst="rect">
            <a:avLst/>
          </a:prstGeom>
          <a:noFill/>
        </p:spPr>
        <p:txBody>
          <a:bodyPr wrap="square" rtlCol="0">
            <a:spAutoFit/>
          </a:bodyPr>
          <a:lstStyle/>
          <a:p>
            <a:r>
              <a:rPr lang="en-US" sz="2400" i="1" dirty="0"/>
              <a:t>What kind of flying are we talking about?</a:t>
            </a:r>
          </a:p>
          <a:p>
            <a:r>
              <a:rPr lang="en-US" sz="2400" dirty="0"/>
              <a:t>Aircraft, </a:t>
            </a:r>
            <a:r>
              <a:rPr lang="en-US" sz="2400" dirty="0" err="1"/>
              <a:t>aeroplanes</a:t>
            </a:r>
            <a:r>
              <a:rPr lang="en-US" sz="2400" dirty="0"/>
              <a:t> and helicopters. Basically, any way that humans can get around the world in the air.</a:t>
            </a:r>
          </a:p>
          <a:p>
            <a:endParaRPr lang="en-US" sz="2400" dirty="0"/>
          </a:p>
          <a:p>
            <a:r>
              <a:rPr lang="en-US" sz="2400" i="1" dirty="0"/>
              <a:t>How does stopping flying by </a:t>
            </a:r>
            <a:r>
              <a:rPr lang="en-US" sz="2400" i="1" dirty="0" err="1"/>
              <a:t>aeroplane</a:t>
            </a:r>
            <a:r>
              <a:rPr lang="en-US" sz="2400" i="1" dirty="0"/>
              <a:t> affect our consumption habits?</a:t>
            </a:r>
            <a:endParaRPr lang="en-US" sz="2400" dirty="0"/>
          </a:p>
          <a:p>
            <a:r>
              <a:rPr lang="en-US" sz="2400" dirty="0" err="1"/>
              <a:t>Aeroplanes</a:t>
            </a:r>
            <a:r>
              <a:rPr lang="en-US" sz="2400" dirty="0"/>
              <a:t> are major emitters of greenhouse gases. If no one set foot on a plane again, it would undoubtedly make a difference to the rate of human-caused enhancement of climate change. One flight from New York to LA generates about 65 </a:t>
            </a:r>
            <a:r>
              <a:rPr lang="en-US" sz="2400" dirty="0" err="1"/>
              <a:t>tonnes</a:t>
            </a:r>
            <a:r>
              <a:rPr lang="en-US" sz="2400" dirty="0"/>
              <a:t> of carbon dioxide.</a:t>
            </a:r>
          </a:p>
          <a:p>
            <a:endParaRPr lang="en-US" sz="2400" b="1" dirty="0"/>
          </a:p>
        </p:txBody>
      </p:sp>
    </p:spTree>
    <p:extLst>
      <p:ext uri="{BB962C8B-B14F-4D97-AF65-F5344CB8AC3E}">
        <p14:creationId xmlns:p14="http://schemas.microsoft.com/office/powerpoint/2010/main" val="4192334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Become a vegan</a:t>
            </a:r>
          </a:p>
        </p:txBody>
      </p:sp>
      <p:pic>
        <p:nvPicPr>
          <p:cNvPr id="5" name="Picture 4"/>
          <p:cNvPicPr>
            <a:picLocks noChangeAspect="1"/>
          </p:cNvPicPr>
          <p:nvPr/>
        </p:nvPicPr>
        <p:blipFill>
          <a:blip r:embed="rId2"/>
          <a:stretch>
            <a:fillRect/>
          </a:stretch>
        </p:blipFill>
        <p:spPr>
          <a:xfrm>
            <a:off x="463716" y="2314223"/>
            <a:ext cx="4095112" cy="2302836"/>
          </a:xfrm>
          <a:prstGeom prst="rect">
            <a:avLst/>
          </a:prstGeom>
        </p:spPr>
      </p:pic>
      <p:sp>
        <p:nvSpPr>
          <p:cNvPr id="6" name="TextBox 5"/>
          <p:cNvSpPr txBox="1"/>
          <p:nvPr/>
        </p:nvSpPr>
        <p:spPr>
          <a:xfrm>
            <a:off x="4741335" y="1417639"/>
            <a:ext cx="7074368" cy="5262403"/>
          </a:xfrm>
          <a:prstGeom prst="rect">
            <a:avLst/>
          </a:prstGeom>
          <a:noFill/>
        </p:spPr>
        <p:txBody>
          <a:bodyPr wrap="square" rtlCol="0">
            <a:spAutoFit/>
          </a:bodyPr>
          <a:lstStyle/>
          <a:p>
            <a:r>
              <a:rPr lang="en-US" sz="2400" i="1" dirty="0"/>
              <a:t>What is a ‘vegan’?</a:t>
            </a:r>
          </a:p>
          <a:p>
            <a:r>
              <a:rPr lang="en-US" sz="2400" dirty="0"/>
              <a:t>A vegan is somebody that does not consume animal products. This can include not eating, wearing or using anything that is made with or by an animal.</a:t>
            </a:r>
          </a:p>
          <a:p>
            <a:endParaRPr lang="en-US" sz="2400" dirty="0"/>
          </a:p>
          <a:p>
            <a:r>
              <a:rPr lang="en-US" sz="2400" i="1" dirty="0"/>
              <a:t>How does veganism affect our consumption habits?</a:t>
            </a:r>
          </a:p>
          <a:p>
            <a:r>
              <a:rPr lang="en-US" sz="2133" dirty="0"/>
              <a:t>Researchers at the University of Oxford stated that eating a vegan diet could be the “single biggest way” to reduce your environmental impact on earth. This is because the meat industry is a huge emitter of carbon dioxide. The emissions created to produce one burger is equivalent to driving your car 320 miles. It also takes 2,400 gallons of water to produce a single pound of meat! </a:t>
            </a:r>
          </a:p>
          <a:p>
            <a:r>
              <a:rPr lang="en-US" sz="2133" dirty="0"/>
              <a:t>Many vegans also avoid consumption of animal products because many of these industries exploit the animals.</a:t>
            </a:r>
          </a:p>
        </p:txBody>
      </p:sp>
    </p:spTree>
    <p:extLst>
      <p:ext uri="{BB962C8B-B14F-4D97-AF65-F5344CB8AC3E}">
        <p14:creationId xmlns:p14="http://schemas.microsoft.com/office/powerpoint/2010/main" val="1398942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Try </a:t>
            </a:r>
            <a:r>
              <a:rPr lang="en-US" b="1" u="sng" dirty="0" err="1"/>
              <a:t>upcycling</a:t>
            </a:r>
            <a:endParaRPr lang="en-US" b="1" u="sng" dirty="0"/>
          </a:p>
        </p:txBody>
      </p:sp>
      <p:pic>
        <p:nvPicPr>
          <p:cNvPr id="4" name="Picture 3"/>
          <p:cNvPicPr>
            <a:picLocks noChangeAspect="1"/>
          </p:cNvPicPr>
          <p:nvPr/>
        </p:nvPicPr>
        <p:blipFill>
          <a:blip r:embed="rId2"/>
          <a:stretch>
            <a:fillRect/>
          </a:stretch>
        </p:blipFill>
        <p:spPr>
          <a:xfrm>
            <a:off x="421415" y="2238964"/>
            <a:ext cx="4957728" cy="2784592"/>
          </a:xfrm>
          <a:prstGeom prst="rect">
            <a:avLst/>
          </a:prstGeom>
        </p:spPr>
      </p:pic>
      <p:sp>
        <p:nvSpPr>
          <p:cNvPr id="6" name="TextBox 5"/>
          <p:cNvSpPr txBox="1"/>
          <p:nvPr/>
        </p:nvSpPr>
        <p:spPr>
          <a:xfrm>
            <a:off x="5625631" y="1712149"/>
            <a:ext cx="6566371" cy="4524315"/>
          </a:xfrm>
          <a:prstGeom prst="rect">
            <a:avLst/>
          </a:prstGeom>
          <a:noFill/>
        </p:spPr>
        <p:txBody>
          <a:bodyPr wrap="square" rtlCol="0">
            <a:spAutoFit/>
          </a:bodyPr>
          <a:lstStyle/>
          <a:p>
            <a:r>
              <a:rPr lang="en-US" sz="2400" i="1" dirty="0"/>
              <a:t>What is </a:t>
            </a:r>
            <a:r>
              <a:rPr lang="en-US" sz="2400" i="1" dirty="0" err="1"/>
              <a:t>upcycling</a:t>
            </a:r>
            <a:r>
              <a:rPr lang="en-US" sz="2400" i="1" dirty="0"/>
              <a:t>?</a:t>
            </a:r>
          </a:p>
          <a:p>
            <a:r>
              <a:rPr lang="en-US" sz="2400" dirty="0"/>
              <a:t>Also known as creative reuse, </a:t>
            </a:r>
            <a:r>
              <a:rPr lang="en-US" sz="2400" dirty="0" err="1"/>
              <a:t>upcycling</a:t>
            </a:r>
            <a:r>
              <a:rPr lang="en-US" sz="2400" dirty="0"/>
              <a:t> is the process of transforming unwanted or waste materials into new products of better quality or for better environmental value. </a:t>
            </a:r>
          </a:p>
          <a:p>
            <a:endParaRPr lang="en-US" sz="2400" dirty="0"/>
          </a:p>
          <a:p>
            <a:r>
              <a:rPr lang="en-US" sz="2400" i="1" dirty="0"/>
              <a:t>How does </a:t>
            </a:r>
            <a:r>
              <a:rPr lang="en-US" sz="2400" i="1" dirty="0" err="1"/>
              <a:t>upcycling</a:t>
            </a:r>
            <a:r>
              <a:rPr lang="en-US" sz="2400" i="1" dirty="0"/>
              <a:t> affect our consumption habits?</a:t>
            </a:r>
            <a:endParaRPr lang="en-US" sz="2400" dirty="0"/>
          </a:p>
          <a:p>
            <a:r>
              <a:rPr lang="en-US" sz="2400" dirty="0"/>
              <a:t>By reusing waste without destroying it, our total volume of waste is reduced. It also reduces the need for production using new or raw materials, meaning a reduction in air pollution, water pollution and greenhouse gas emissions. </a:t>
            </a:r>
            <a:endParaRPr lang="en-US" sz="2400" b="1" dirty="0"/>
          </a:p>
        </p:txBody>
      </p:sp>
    </p:spTree>
    <p:extLst>
      <p:ext uri="{BB962C8B-B14F-4D97-AF65-F5344CB8AC3E}">
        <p14:creationId xmlns:p14="http://schemas.microsoft.com/office/powerpoint/2010/main" val="334729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Install solar panels on your roof</a:t>
            </a:r>
          </a:p>
        </p:txBody>
      </p:sp>
      <p:pic>
        <p:nvPicPr>
          <p:cNvPr id="5" name="Picture 4"/>
          <p:cNvPicPr>
            <a:picLocks noChangeAspect="1"/>
          </p:cNvPicPr>
          <p:nvPr/>
        </p:nvPicPr>
        <p:blipFill>
          <a:blip r:embed="rId2"/>
          <a:stretch>
            <a:fillRect/>
          </a:stretch>
        </p:blipFill>
        <p:spPr>
          <a:xfrm>
            <a:off x="609599" y="2238965"/>
            <a:ext cx="4823156" cy="3217332"/>
          </a:xfrm>
          <a:prstGeom prst="rect">
            <a:avLst/>
          </a:prstGeom>
        </p:spPr>
      </p:pic>
      <p:sp>
        <p:nvSpPr>
          <p:cNvPr id="3" name="TextBox 2"/>
          <p:cNvSpPr txBox="1"/>
          <p:nvPr/>
        </p:nvSpPr>
        <p:spPr>
          <a:xfrm>
            <a:off x="5625629" y="1712149"/>
            <a:ext cx="6190073" cy="4524315"/>
          </a:xfrm>
          <a:prstGeom prst="rect">
            <a:avLst/>
          </a:prstGeom>
          <a:noFill/>
        </p:spPr>
        <p:txBody>
          <a:bodyPr wrap="square" rtlCol="0">
            <a:spAutoFit/>
          </a:bodyPr>
          <a:lstStyle/>
          <a:p>
            <a:r>
              <a:rPr lang="en-US" sz="2400" i="1" dirty="0"/>
              <a:t>What are solar panels?</a:t>
            </a:r>
          </a:p>
          <a:p>
            <a:r>
              <a:rPr lang="en-US" sz="2400" dirty="0"/>
              <a:t>Photovoltaic (PV) slabs which can be put on your roof to absorb sunlight as a source of energy to generate electricity. </a:t>
            </a:r>
          </a:p>
          <a:p>
            <a:endParaRPr lang="en-US" sz="2400" dirty="0"/>
          </a:p>
          <a:p>
            <a:r>
              <a:rPr lang="en-US" sz="2400" i="1" dirty="0"/>
              <a:t>How do solar panels affect our consumption habits?</a:t>
            </a:r>
            <a:endParaRPr lang="en-US" sz="2400" dirty="0"/>
          </a:p>
          <a:p>
            <a:r>
              <a:rPr lang="en-US" sz="2400" dirty="0"/>
              <a:t>Using solar panels means that you reduce the amount of energy you consume from the grid. This reduces the amount of pollutants being released every day, since energy from the grid has been sourced from </a:t>
            </a:r>
            <a:r>
              <a:rPr lang="en-US" sz="2400" b="1" dirty="0"/>
              <a:t>non-renewable sources</a:t>
            </a:r>
          </a:p>
        </p:txBody>
      </p:sp>
    </p:spTree>
    <p:extLst>
      <p:ext uri="{BB962C8B-B14F-4D97-AF65-F5344CB8AC3E}">
        <p14:creationId xmlns:p14="http://schemas.microsoft.com/office/powerpoint/2010/main" val="2209329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033308" y="6374392"/>
            <a:ext cx="483609" cy="483609"/>
          </a:xfrm>
          <a:prstGeom prst="rect">
            <a:avLst/>
          </a:prstGeom>
        </p:spPr>
      </p:pic>
      <p:sp>
        <p:nvSpPr>
          <p:cNvPr id="5" name="TextBox 4"/>
          <p:cNvSpPr txBox="1"/>
          <p:nvPr/>
        </p:nvSpPr>
        <p:spPr>
          <a:xfrm>
            <a:off x="1673714" y="736244"/>
            <a:ext cx="4272875" cy="5032146"/>
          </a:xfrm>
          <a:prstGeom prst="rect">
            <a:avLst/>
          </a:prstGeom>
          <a:noFill/>
        </p:spPr>
        <p:txBody>
          <a:bodyPr wrap="square" rtlCol="0">
            <a:spAutoFit/>
          </a:bodyPr>
          <a:lstStyle/>
          <a:p>
            <a:r>
              <a:rPr lang="en-US" sz="2500" b="1" dirty="0">
                <a:solidFill>
                  <a:srgbClr val="008000"/>
                </a:solidFill>
              </a:rPr>
              <a:t>Task: </a:t>
            </a:r>
            <a:r>
              <a:rPr lang="en-US" sz="2500" dirty="0">
                <a:solidFill>
                  <a:srgbClr val="000000"/>
                </a:solidFill>
              </a:rPr>
              <a:t>Fill in your ‘goods wheel’ with items that you use on a normal school day.</a:t>
            </a:r>
          </a:p>
          <a:p>
            <a:endParaRPr lang="en-US" sz="2500" dirty="0">
              <a:solidFill>
                <a:srgbClr val="000000"/>
              </a:solidFill>
            </a:endParaRPr>
          </a:p>
          <a:p>
            <a:r>
              <a:rPr lang="en-US" sz="2500" b="1" dirty="0">
                <a:solidFill>
                  <a:srgbClr val="000000"/>
                </a:solidFill>
              </a:rPr>
              <a:t>Then: </a:t>
            </a:r>
            <a:r>
              <a:rPr lang="en-US" sz="2500" dirty="0">
                <a:solidFill>
                  <a:srgbClr val="000000"/>
                </a:solidFill>
              </a:rPr>
              <a:t>Categorise these items into items that you only use once and then throw away and items that you can reuse.</a:t>
            </a:r>
          </a:p>
          <a:p>
            <a:endParaRPr lang="en-US" sz="2500" dirty="0">
              <a:solidFill>
                <a:srgbClr val="000000"/>
              </a:solidFill>
            </a:endParaRPr>
          </a:p>
          <a:p>
            <a:r>
              <a:rPr lang="en-US" sz="2400" i="1" dirty="0">
                <a:solidFill>
                  <a:srgbClr val="000000"/>
                </a:solidFill>
              </a:rPr>
              <a:t>BONUS: </a:t>
            </a:r>
            <a:r>
              <a:rPr lang="en-US" sz="2400" dirty="0">
                <a:solidFill>
                  <a:srgbClr val="000000"/>
                </a:solidFill>
              </a:rPr>
              <a:t>Can you think of any items that you throw away after one use but that you </a:t>
            </a:r>
            <a:r>
              <a:rPr lang="en-US" sz="2400" b="1" i="1" dirty="0">
                <a:solidFill>
                  <a:srgbClr val="000000"/>
                </a:solidFill>
              </a:rPr>
              <a:t>could</a:t>
            </a:r>
            <a:r>
              <a:rPr lang="en-US" sz="2400" dirty="0">
                <a:solidFill>
                  <a:srgbClr val="000000"/>
                </a:solidFill>
              </a:rPr>
              <a:t> replace with one you reuse?</a:t>
            </a:r>
            <a:endParaRPr lang="en-US" sz="2400" b="1" dirty="0">
              <a:solidFill>
                <a:srgbClr val="008000"/>
              </a:solidFill>
            </a:endParaRPr>
          </a:p>
        </p:txBody>
      </p:sp>
      <p:sp>
        <p:nvSpPr>
          <p:cNvPr id="7" name="TextBox 6"/>
          <p:cNvSpPr txBox="1"/>
          <p:nvPr/>
        </p:nvSpPr>
        <p:spPr>
          <a:xfrm>
            <a:off x="1524000" y="5903894"/>
            <a:ext cx="9144000" cy="954107"/>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Challenge: </a:t>
            </a:r>
            <a:r>
              <a:rPr lang="en-US" sz="2800" dirty="0"/>
              <a:t>Can you categorise these into products that you could source from the USA and those that you couldn’t?</a:t>
            </a:r>
          </a:p>
        </p:txBody>
      </p:sp>
      <p:sp>
        <p:nvSpPr>
          <p:cNvPr id="9" name="Title 1"/>
          <p:cNvSpPr>
            <a:spLocks noGrp="1"/>
          </p:cNvSpPr>
          <p:nvPr>
            <p:ph type="ctrTitle"/>
          </p:nvPr>
        </p:nvSpPr>
        <p:spPr>
          <a:xfrm>
            <a:off x="613475" y="96824"/>
            <a:ext cx="9144000" cy="583540"/>
          </a:xfrm>
          <a:solidFill>
            <a:srgbClr val="00B0F0"/>
          </a:solidFill>
          <a:ln w="28575" cmpd="sng">
            <a:solidFill>
              <a:srgbClr val="000000"/>
            </a:solidFill>
          </a:ln>
        </p:spPr>
        <p:txBody>
          <a:bodyPr>
            <a:normAutofit fontScale="90000"/>
          </a:bodyPr>
          <a:lstStyle/>
          <a:p>
            <a:pPr algn="l"/>
            <a:r>
              <a:rPr lang="en-US" sz="3600" b="1" dirty="0"/>
              <a:t>What goods do you use every day?</a:t>
            </a:r>
            <a:endParaRPr lang="en-US" sz="2700" b="1" u="sng" dirty="0"/>
          </a:p>
        </p:txBody>
      </p:sp>
      <p:grpSp>
        <p:nvGrpSpPr>
          <p:cNvPr id="6" name="Group 5"/>
          <p:cNvGrpSpPr/>
          <p:nvPr/>
        </p:nvGrpSpPr>
        <p:grpSpPr>
          <a:xfrm>
            <a:off x="6116429" y="900557"/>
            <a:ext cx="4265750" cy="4340077"/>
            <a:chOff x="1100666" y="112889"/>
            <a:chExt cx="7013223" cy="6646333"/>
          </a:xfrm>
        </p:grpSpPr>
        <p:sp>
          <p:nvSpPr>
            <p:cNvPr id="10" name="Oval 9"/>
            <p:cNvSpPr/>
            <p:nvPr/>
          </p:nvSpPr>
          <p:spPr>
            <a:xfrm>
              <a:off x="1100666" y="112889"/>
              <a:ext cx="7013223" cy="664633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50"/>
            </a:p>
          </p:txBody>
        </p:sp>
        <p:sp>
          <p:nvSpPr>
            <p:cNvPr id="11" name="Oval 10"/>
            <p:cNvSpPr/>
            <p:nvPr/>
          </p:nvSpPr>
          <p:spPr>
            <a:xfrm>
              <a:off x="3965222" y="2779889"/>
              <a:ext cx="1284111" cy="131233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t>Goods Wheel</a:t>
              </a:r>
            </a:p>
          </p:txBody>
        </p:sp>
        <p:cxnSp>
          <p:nvCxnSpPr>
            <p:cNvPr id="12" name="Straight Connector 11"/>
            <p:cNvCxnSpPr>
              <a:endCxn id="10" idx="0"/>
            </p:cNvCxnSpPr>
            <p:nvPr/>
          </p:nvCxnSpPr>
          <p:spPr>
            <a:xfrm flipH="1" flipV="1">
              <a:off x="4607278" y="112889"/>
              <a:ext cx="7056" cy="266700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flipH="1" flipV="1">
              <a:off x="4632679" y="4092222"/>
              <a:ext cx="7056" cy="266700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a:stCxn id="10" idx="5"/>
              <a:endCxn id="11" idx="5"/>
            </p:cNvCxnSpPr>
            <p:nvPr/>
          </p:nvCxnSpPr>
          <p:spPr>
            <a:xfrm flipH="1" flipV="1">
              <a:off x="5061279" y="3900035"/>
              <a:ext cx="2025547" cy="1885854"/>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p:cNvCxnSpPr>
              <a:stCxn id="11" idx="1"/>
              <a:endCxn id="10" idx="1"/>
            </p:cNvCxnSpPr>
            <p:nvPr/>
          </p:nvCxnSpPr>
          <p:spPr>
            <a:xfrm flipH="1" flipV="1">
              <a:off x="2127729" y="1086222"/>
              <a:ext cx="2025547" cy="1885854"/>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a:stCxn id="10" idx="3"/>
              <a:endCxn id="11" idx="3"/>
            </p:cNvCxnSpPr>
            <p:nvPr/>
          </p:nvCxnSpPr>
          <p:spPr>
            <a:xfrm flipV="1">
              <a:off x="2127729" y="3900035"/>
              <a:ext cx="2025547" cy="1885854"/>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a:stCxn id="11" idx="7"/>
              <a:endCxn id="10" idx="7"/>
            </p:cNvCxnSpPr>
            <p:nvPr/>
          </p:nvCxnSpPr>
          <p:spPr>
            <a:xfrm flipV="1">
              <a:off x="5061279" y="1086222"/>
              <a:ext cx="2025547" cy="1885854"/>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a:stCxn id="10" idx="2"/>
              <a:endCxn id="11" idx="2"/>
            </p:cNvCxnSpPr>
            <p:nvPr/>
          </p:nvCxnSpPr>
          <p:spPr>
            <a:xfrm>
              <a:off x="1100666" y="3436056"/>
              <a:ext cx="2864556" cy="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a:stCxn id="11" idx="6"/>
              <a:endCxn id="10" idx="6"/>
            </p:cNvCxnSpPr>
            <p:nvPr/>
          </p:nvCxnSpPr>
          <p:spPr>
            <a:xfrm>
              <a:off x="5249333" y="3436056"/>
              <a:ext cx="2864556" cy="0"/>
            </a:xfrm>
            <a:prstGeom prst="line">
              <a:avLst/>
            </a:prstGeom>
          </p:spPr>
          <p:style>
            <a:lnRef idx="2">
              <a:schemeClr val="dk1"/>
            </a:lnRef>
            <a:fillRef idx="0">
              <a:schemeClr val="dk1"/>
            </a:fillRef>
            <a:effectRef idx="1">
              <a:schemeClr val="dk1"/>
            </a:effectRef>
            <a:fontRef idx="minor">
              <a:schemeClr val="tx1"/>
            </a:fontRef>
          </p:style>
        </p:cxnSp>
        <p:sp>
          <p:nvSpPr>
            <p:cNvPr id="20" name="Oval 19"/>
            <p:cNvSpPr/>
            <p:nvPr/>
          </p:nvSpPr>
          <p:spPr>
            <a:xfrm>
              <a:off x="1354667" y="366889"/>
              <a:ext cx="6519334" cy="6129357"/>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1050"/>
            </a:p>
          </p:txBody>
        </p:sp>
        <p:sp>
          <p:nvSpPr>
            <p:cNvPr id="21" name="TextBox 20"/>
            <p:cNvSpPr txBox="1"/>
            <p:nvPr/>
          </p:nvSpPr>
          <p:spPr>
            <a:xfrm rot="20285060">
              <a:off x="2878867" y="257760"/>
              <a:ext cx="1103253" cy="353493"/>
            </a:xfrm>
            <a:prstGeom prst="rect">
              <a:avLst/>
            </a:prstGeom>
            <a:noFill/>
          </p:spPr>
          <p:txBody>
            <a:bodyPr wrap="square" rtlCol="0">
              <a:spAutoFit/>
            </a:bodyPr>
            <a:lstStyle/>
            <a:p>
              <a:r>
                <a:rPr lang="en-US" sz="900" dirty="0">
                  <a:latin typeface="Gill Sans MT"/>
                  <a:cs typeface="Gill Sans MT"/>
                </a:rPr>
                <a:t>Toiletries</a:t>
              </a:r>
            </a:p>
          </p:txBody>
        </p:sp>
        <p:sp>
          <p:nvSpPr>
            <p:cNvPr id="22" name="TextBox 21"/>
            <p:cNvSpPr txBox="1"/>
            <p:nvPr/>
          </p:nvSpPr>
          <p:spPr>
            <a:xfrm rot="20285060">
              <a:off x="5605384" y="6125251"/>
              <a:ext cx="940151" cy="353493"/>
            </a:xfrm>
            <a:prstGeom prst="rect">
              <a:avLst/>
            </a:prstGeom>
            <a:noFill/>
          </p:spPr>
          <p:txBody>
            <a:bodyPr wrap="square" rtlCol="0">
              <a:spAutoFit/>
            </a:bodyPr>
            <a:lstStyle/>
            <a:p>
              <a:r>
                <a:rPr lang="en-US" sz="900" dirty="0">
                  <a:latin typeface="Gill Sans MT"/>
                  <a:cs typeface="Gill Sans MT"/>
                </a:rPr>
                <a:t>Clothes</a:t>
              </a:r>
            </a:p>
          </p:txBody>
        </p:sp>
        <p:sp>
          <p:nvSpPr>
            <p:cNvPr id="23" name="TextBox 22"/>
            <p:cNvSpPr txBox="1"/>
            <p:nvPr/>
          </p:nvSpPr>
          <p:spPr>
            <a:xfrm rot="4058196">
              <a:off x="7127572" y="2349472"/>
              <a:ext cx="1492858" cy="379506"/>
            </a:xfrm>
            <a:prstGeom prst="rect">
              <a:avLst/>
            </a:prstGeom>
            <a:noFill/>
          </p:spPr>
          <p:txBody>
            <a:bodyPr wrap="square" rtlCol="0">
              <a:spAutoFit/>
            </a:bodyPr>
            <a:lstStyle/>
            <a:p>
              <a:r>
                <a:rPr lang="en-US" sz="900" dirty="0">
                  <a:latin typeface="Gill Sans MT"/>
                  <a:cs typeface="Gill Sans MT"/>
                </a:rPr>
                <a:t>Fresh food</a:t>
              </a:r>
            </a:p>
          </p:txBody>
        </p:sp>
        <p:sp>
          <p:nvSpPr>
            <p:cNvPr id="24" name="TextBox 23"/>
            <p:cNvSpPr txBox="1"/>
            <p:nvPr/>
          </p:nvSpPr>
          <p:spPr>
            <a:xfrm rot="1177426">
              <a:off x="5311755" y="374269"/>
              <a:ext cx="1556851" cy="353493"/>
            </a:xfrm>
            <a:prstGeom prst="rect">
              <a:avLst/>
            </a:prstGeom>
            <a:noFill/>
          </p:spPr>
          <p:txBody>
            <a:bodyPr wrap="square" rtlCol="0">
              <a:spAutoFit/>
            </a:bodyPr>
            <a:lstStyle/>
            <a:p>
              <a:r>
                <a:rPr lang="en-US" sz="900" dirty="0">
                  <a:latin typeface="Gill Sans MT"/>
                  <a:cs typeface="Gill Sans MT"/>
                </a:rPr>
                <a:t>Digital devices</a:t>
              </a:r>
            </a:p>
          </p:txBody>
        </p:sp>
        <p:sp>
          <p:nvSpPr>
            <p:cNvPr id="25" name="TextBox 24"/>
            <p:cNvSpPr txBox="1"/>
            <p:nvPr/>
          </p:nvSpPr>
          <p:spPr>
            <a:xfrm rot="3758714">
              <a:off x="877535" y="4736552"/>
              <a:ext cx="1556851" cy="379506"/>
            </a:xfrm>
            <a:prstGeom prst="rect">
              <a:avLst/>
            </a:prstGeom>
            <a:noFill/>
          </p:spPr>
          <p:txBody>
            <a:bodyPr wrap="square" rtlCol="0">
              <a:spAutoFit/>
            </a:bodyPr>
            <a:lstStyle/>
            <a:p>
              <a:r>
                <a:rPr lang="en-US" sz="900" dirty="0">
                  <a:latin typeface="Gill Sans MT"/>
                  <a:cs typeface="Gill Sans MT"/>
                </a:rPr>
                <a:t>Machines</a:t>
              </a:r>
            </a:p>
          </p:txBody>
        </p:sp>
        <p:sp>
          <p:nvSpPr>
            <p:cNvPr id="26" name="TextBox 25"/>
            <p:cNvSpPr txBox="1"/>
            <p:nvPr/>
          </p:nvSpPr>
          <p:spPr>
            <a:xfrm rot="17612655">
              <a:off x="1141089" y="1961120"/>
              <a:ext cx="752388" cy="379506"/>
            </a:xfrm>
            <a:prstGeom prst="rect">
              <a:avLst/>
            </a:prstGeom>
            <a:noFill/>
          </p:spPr>
          <p:txBody>
            <a:bodyPr wrap="square" rtlCol="0">
              <a:spAutoFit/>
            </a:bodyPr>
            <a:lstStyle/>
            <a:p>
              <a:r>
                <a:rPr lang="en-US" sz="900" dirty="0">
                  <a:latin typeface="Gill Sans MT"/>
                  <a:cs typeface="Gill Sans MT"/>
                </a:rPr>
                <a:t>Drink</a:t>
              </a:r>
            </a:p>
          </p:txBody>
        </p:sp>
        <p:sp>
          <p:nvSpPr>
            <p:cNvPr id="27" name="TextBox 26"/>
            <p:cNvSpPr txBox="1"/>
            <p:nvPr/>
          </p:nvSpPr>
          <p:spPr>
            <a:xfrm rot="17526967">
              <a:off x="6923003" y="4037275"/>
              <a:ext cx="1901997" cy="379506"/>
            </a:xfrm>
            <a:prstGeom prst="rect">
              <a:avLst/>
            </a:prstGeom>
            <a:noFill/>
          </p:spPr>
          <p:txBody>
            <a:bodyPr wrap="square" rtlCol="0">
              <a:spAutoFit/>
            </a:bodyPr>
            <a:lstStyle/>
            <a:p>
              <a:r>
                <a:rPr lang="en-US" sz="900" dirty="0">
                  <a:latin typeface="Gill Sans MT"/>
                  <a:cs typeface="Gill Sans MT"/>
                </a:rPr>
                <a:t>Packaged food</a:t>
              </a:r>
            </a:p>
          </p:txBody>
        </p:sp>
        <p:sp>
          <p:nvSpPr>
            <p:cNvPr id="28" name="TextBox 27"/>
            <p:cNvSpPr txBox="1"/>
            <p:nvPr/>
          </p:nvSpPr>
          <p:spPr>
            <a:xfrm rot="1196084">
              <a:off x="2714509" y="6156162"/>
              <a:ext cx="1114798" cy="353493"/>
            </a:xfrm>
            <a:prstGeom prst="rect">
              <a:avLst/>
            </a:prstGeom>
            <a:noFill/>
          </p:spPr>
          <p:txBody>
            <a:bodyPr wrap="square" rtlCol="0">
              <a:spAutoFit/>
            </a:bodyPr>
            <a:lstStyle/>
            <a:p>
              <a:r>
                <a:rPr lang="en-US" sz="900" dirty="0">
                  <a:latin typeface="Gill Sans MT"/>
                  <a:cs typeface="Gill Sans MT"/>
                </a:rPr>
                <a:t>Furniture</a:t>
              </a:r>
            </a:p>
          </p:txBody>
        </p:sp>
      </p:grpSp>
    </p:spTree>
    <p:extLst>
      <p:ext uri="{BB962C8B-B14F-4D97-AF65-F5344CB8AC3E}">
        <p14:creationId xmlns:p14="http://schemas.microsoft.com/office/powerpoint/2010/main" val="1833752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622" y="687479"/>
            <a:ext cx="7393156" cy="5838393"/>
          </a:xfrm>
          <a:prstGeom prst="rect">
            <a:avLst/>
          </a:prstGeom>
          <a:noFill/>
        </p:spPr>
        <p:txBody>
          <a:bodyPr wrap="square" rtlCol="0">
            <a:spAutoFit/>
          </a:bodyPr>
          <a:lstStyle/>
          <a:p>
            <a:pPr algn="ctr"/>
            <a:r>
              <a:rPr lang="en-US" sz="2667" b="1" u="sng" dirty="0"/>
              <a:t>Make your own plastic footprint!</a:t>
            </a:r>
          </a:p>
          <a:p>
            <a:pPr algn="ctr"/>
            <a:endParaRPr lang="en-US" sz="2667" dirty="0"/>
          </a:p>
          <a:p>
            <a:pPr algn="ctr"/>
            <a:r>
              <a:rPr lang="en-US" sz="2667" dirty="0"/>
              <a:t>We have explored what a carbon footprint is. Now you must create your own plastic footprint. </a:t>
            </a:r>
          </a:p>
          <a:p>
            <a:pPr algn="ctr"/>
            <a:endParaRPr lang="en-US" sz="2667" dirty="0"/>
          </a:p>
          <a:p>
            <a:pPr marL="609585" indent="-609585">
              <a:buAutoNum type="arabicPeriod"/>
            </a:pPr>
            <a:r>
              <a:rPr lang="en-US" sz="2667" dirty="0"/>
              <a:t>Save all the throwaway plastic items that you use in one week. These items will be used to create your plastic footprint. </a:t>
            </a:r>
            <a:r>
              <a:rPr lang="en-US" sz="2667" b="1" i="1" dirty="0"/>
              <a:t>Only use items that you would use already – do not go out and buy anything to complete this project.</a:t>
            </a:r>
            <a:r>
              <a:rPr lang="en-US" sz="2667" dirty="0"/>
              <a:t> </a:t>
            </a:r>
          </a:p>
          <a:p>
            <a:pPr marL="609585" indent="-609585">
              <a:buAutoNum type="arabicPeriod"/>
            </a:pPr>
            <a:r>
              <a:rPr lang="en-US" sz="2667" dirty="0"/>
              <a:t>Draw around your foot onto a piece of (old and used!) card. Something like a cereal box would be good. Cut out the footprint.</a:t>
            </a:r>
          </a:p>
          <a:p>
            <a:pPr marL="609585" indent="-609585">
              <a:buAutoNum type="arabicPeriod"/>
            </a:pPr>
            <a:r>
              <a:rPr lang="en-US" sz="2667" dirty="0"/>
              <a:t>Stick your plastic on to your footprint. Voila! </a:t>
            </a:r>
          </a:p>
        </p:txBody>
      </p:sp>
      <p:sp>
        <p:nvSpPr>
          <p:cNvPr id="9" name="Title 1"/>
          <p:cNvSpPr>
            <a:spLocks noGrp="1"/>
          </p:cNvSpPr>
          <p:nvPr>
            <p:ph type="ctrTitle"/>
          </p:nvPr>
        </p:nvSpPr>
        <p:spPr>
          <a:xfrm>
            <a:off x="0" y="18826"/>
            <a:ext cx="12192000" cy="668653"/>
          </a:xfrm>
          <a:solidFill>
            <a:schemeClr val="accent3">
              <a:lumMod val="60000"/>
              <a:lumOff val="40000"/>
            </a:schemeClr>
          </a:solidFill>
          <a:ln w="28575" cmpd="sng">
            <a:solidFill>
              <a:srgbClr val="000000"/>
            </a:solidFill>
          </a:ln>
        </p:spPr>
        <p:txBody>
          <a:bodyPr>
            <a:noAutofit/>
          </a:bodyPr>
          <a:lstStyle/>
          <a:p>
            <a:pPr algn="l"/>
            <a:r>
              <a:rPr lang="en-US" sz="3200" b="1" dirty="0"/>
              <a:t>Homework</a:t>
            </a:r>
            <a:endParaRPr lang="en-US" sz="2000" b="1" u="sng" dirty="0"/>
          </a:p>
        </p:txBody>
      </p:sp>
      <p:pic>
        <p:nvPicPr>
          <p:cNvPr id="4" name="Picture 3" descr="Screen Shot 2019-01-06 at 20.24.47.png"/>
          <p:cNvPicPr>
            <a:picLocks noChangeAspect="1"/>
          </p:cNvPicPr>
          <p:nvPr/>
        </p:nvPicPr>
        <p:blipFill rotWithShape="1">
          <a:blip r:embed="rId2">
            <a:extLst>
              <a:ext uri="{28A0092B-C50C-407E-A947-70E740481C1C}">
                <a14:useLocalDpi xmlns:a14="http://schemas.microsoft.com/office/drawing/2010/main" val="0"/>
              </a:ext>
            </a:extLst>
          </a:blip>
          <a:srcRect l="20905" t="16547" r="49542" b="19895"/>
          <a:stretch/>
        </p:blipFill>
        <p:spPr>
          <a:xfrm>
            <a:off x="7443778" y="687478"/>
            <a:ext cx="4590588" cy="6170521"/>
          </a:xfrm>
          <a:prstGeom prst="rect">
            <a:avLst/>
          </a:prstGeom>
        </p:spPr>
      </p:pic>
    </p:spTree>
    <p:extLst>
      <p:ext uri="{BB962C8B-B14F-4D97-AF65-F5344CB8AC3E}">
        <p14:creationId xmlns:p14="http://schemas.microsoft.com/office/powerpoint/2010/main" val="124335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1" y="21368"/>
            <a:ext cx="7908863" cy="1216664"/>
          </a:xfrm>
          <a:solidFill>
            <a:schemeClr val="accent3">
              <a:lumMod val="60000"/>
              <a:lumOff val="40000"/>
            </a:schemeClr>
          </a:solidFill>
          <a:ln w="28575" cmpd="sng">
            <a:solidFill>
              <a:srgbClr val="000000"/>
            </a:solidFill>
          </a:ln>
        </p:spPr>
        <p:txBody>
          <a:bodyPr>
            <a:noAutofit/>
          </a:bodyPr>
          <a:lstStyle/>
          <a:p>
            <a:pPr algn="l"/>
            <a:r>
              <a:rPr lang="en-US" sz="3200" b="1" u="sng" dirty="0"/>
              <a:t>Title: What is the Circular Economy?</a:t>
            </a:r>
            <a:br>
              <a:rPr lang="en-US" sz="3200" b="1" u="sng" dirty="0"/>
            </a:br>
            <a:r>
              <a:rPr lang="en-US" sz="2400" dirty="0"/>
              <a:t>L/O: To define types of economies and explain benefits of a circular economy</a:t>
            </a:r>
            <a:endParaRPr lang="en-US" sz="1867" dirty="0"/>
          </a:p>
        </p:txBody>
      </p:sp>
      <p:pic>
        <p:nvPicPr>
          <p:cNvPr id="29" name="Picture 28"/>
          <p:cNvPicPr>
            <a:picLocks noChangeAspect="1"/>
          </p:cNvPicPr>
          <p:nvPr/>
        </p:nvPicPr>
        <p:blipFill>
          <a:blip r:embed="rId2"/>
          <a:stretch>
            <a:fillRect/>
          </a:stretch>
        </p:blipFill>
        <p:spPr>
          <a:xfrm>
            <a:off x="7570197" y="-149774"/>
            <a:ext cx="4621804" cy="4465571"/>
          </a:xfrm>
          <a:prstGeom prst="rect">
            <a:avLst/>
          </a:prstGeom>
        </p:spPr>
      </p:pic>
      <p:pic>
        <p:nvPicPr>
          <p:cNvPr id="32" name="Picture 31"/>
          <p:cNvPicPr>
            <a:picLocks noChangeAspect="1"/>
          </p:cNvPicPr>
          <p:nvPr/>
        </p:nvPicPr>
        <p:blipFill>
          <a:blip r:embed="rId3"/>
          <a:stretch>
            <a:fillRect/>
          </a:stretch>
        </p:blipFill>
        <p:spPr>
          <a:xfrm>
            <a:off x="5955417" y="3929806"/>
            <a:ext cx="4642860" cy="2089287"/>
          </a:xfrm>
          <a:prstGeom prst="rect">
            <a:avLst/>
          </a:prstGeom>
        </p:spPr>
      </p:pic>
      <p:sp>
        <p:nvSpPr>
          <p:cNvPr id="33" name="TextBox 32"/>
          <p:cNvSpPr txBox="1"/>
          <p:nvPr/>
        </p:nvSpPr>
        <p:spPr>
          <a:xfrm>
            <a:off x="219139" y="1238033"/>
            <a:ext cx="7351056" cy="3046988"/>
          </a:xfrm>
          <a:prstGeom prst="rect">
            <a:avLst/>
          </a:prstGeom>
          <a:noFill/>
        </p:spPr>
        <p:txBody>
          <a:bodyPr wrap="square" rtlCol="0">
            <a:spAutoFit/>
          </a:bodyPr>
          <a:lstStyle/>
          <a:p>
            <a:r>
              <a:rPr lang="en-US" sz="3200" dirty="0">
                <a:latin typeface="Calibri"/>
                <a:cs typeface="Calibri"/>
              </a:rPr>
              <a:t>Welcome to the future, where your phone can fix its own smashed screen and concrete repairs its own cracks.</a:t>
            </a:r>
          </a:p>
          <a:p>
            <a:endParaRPr lang="en-US" sz="3200" dirty="0">
              <a:latin typeface="Calibri"/>
              <a:cs typeface="Calibri"/>
            </a:endParaRPr>
          </a:p>
          <a:p>
            <a:r>
              <a:rPr lang="en-US" sz="3200" dirty="0">
                <a:latin typeface="Calibri"/>
                <a:cs typeface="Calibri"/>
              </a:rPr>
              <a:t>These are just two examples of something known as the ‘circular economy’. </a:t>
            </a:r>
          </a:p>
        </p:txBody>
      </p:sp>
      <p:sp>
        <p:nvSpPr>
          <p:cNvPr id="34" name="Rectangle 33"/>
          <p:cNvSpPr/>
          <p:nvPr/>
        </p:nvSpPr>
        <p:spPr>
          <a:xfrm>
            <a:off x="0" y="6189090"/>
            <a:ext cx="12192000" cy="584775"/>
          </a:xfrm>
          <a:prstGeom prst="rect">
            <a:avLst/>
          </a:prstGeom>
        </p:spPr>
        <p:txBody>
          <a:bodyPr wrap="square">
            <a:spAutoFit/>
          </a:bodyPr>
          <a:lstStyle/>
          <a:p>
            <a:r>
              <a:rPr lang="en-US" sz="1600" dirty="0">
                <a:hlinkClick r:id="rId4"/>
              </a:rPr>
              <a:t>https://www.theguardian.com/sustainable-business/2017/aug/30/phone-fix-its-own-smashed-screen-self-healing-materials-motorola-samsung</a:t>
            </a:r>
            <a:endParaRPr lang="en-US" sz="1600" dirty="0"/>
          </a:p>
          <a:p>
            <a:endParaRPr lang="en-US" sz="1600" dirty="0"/>
          </a:p>
        </p:txBody>
      </p:sp>
      <p:sp>
        <p:nvSpPr>
          <p:cNvPr id="35" name="Rectangle 34"/>
          <p:cNvSpPr/>
          <p:nvPr/>
        </p:nvSpPr>
        <p:spPr>
          <a:xfrm>
            <a:off x="0" y="6419922"/>
            <a:ext cx="12192000" cy="584775"/>
          </a:xfrm>
          <a:prstGeom prst="rect">
            <a:avLst/>
          </a:prstGeom>
        </p:spPr>
        <p:txBody>
          <a:bodyPr wrap="square">
            <a:spAutoFit/>
          </a:bodyPr>
          <a:lstStyle/>
          <a:p>
            <a:r>
              <a:rPr lang="en-US" sz="1600" dirty="0">
                <a:hlinkClick r:id="rId5"/>
              </a:rPr>
              <a:t>https://www.theguardian.com/sustainable-business/2015/jun/29/the-self-healing-concrete-that-can-fix-its-own-cracks</a:t>
            </a:r>
            <a:endParaRPr lang="en-US" sz="1600" dirty="0"/>
          </a:p>
          <a:p>
            <a:endParaRPr lang="en-US" sz="1600" dirty="0"/>
          </a:p>
        </p:txBody>
      </p:sp>
      <p:pic>
        <p:nvPicPr>
          <p:cNvPr id="36" name="Picture 35"/>
          <p:cNvPicPr>
            <a:picLocks noChangeAspect="1"/>
          </p:cNvPicPr>
          <p:nvPr/>
        </p:nvPicPr>
        <p:blipFill>
          <a:blip r:embed="rId6"/>
          <a:stretch>
            <a:fillRect/>
          </a:stretch>
        </p:blipFill>
        <p:spPr>
          <a:xfrm>
            <a:off x="1912474" y="4315798"/>
            <a:ext cx="3406588" cy="1703295"/>
          </a:xfrm>
          <a:prstGeom prst="rect">
            <a:avLst/>
          </a:prstGeom>
        </p:spPr>
      </p:pic>
    </p:spTree>
    <p:extLst>
      <p:ext uri="{BB962C8B-B14F-4D97-AF65-F5344CB8AC3E}">
        <p14:creationId xmlns:p14="http://schemas.microsoft.com/office/powerpoint/2010/main" val="1583750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064718" y="716276"/>
            <a:ext cx="3720695" cy="1674313"/>
          </a:xfrm>
          <a:prstGeom prst="rect">
            <a:avLst/>
          </a:prstGeom>
        </p:spPr>
      </p:pic>
      <p:sp>
        <p:nvSpPr>
          <p:cNvPr id="9" name="Title 1"/>
          <p:cNvSpPr>
            <a:spLocks noGrp="1"/>
          </p:cNvSpPr>
          <p:nvPr>
            <p:ph type="ctrTitle"/>
          </p:nvPr>
        </p:nvSpPr>
        <p:spPr>
          <a:xfrm>
            <a:off x="0" y="21369"/>
            <a:ext cx="12192000" cy="583540"/>
          </a:xfrm>
          <a:solidFill>
            <a:schemeClr val="accent3">
              <a:lumMod val="60000"/>
              <a:lumOff val="40000"/>
            </a:schemeClr>
          </a:solidFill>
          <a:ln w="28575" cmpd="sng">
            <a:solidFill>
              <a:srgbClr val="000000"/>
            </a:solidFill>
          </a:ln>
        </p:spPr>
        <p:txBody>
          <a:bodyPr>
            <a:normAutofit fontScale="90000"/>
          </a:bodyPr>
          <a:lstStyle/>
          <a:p>
            <a:pPr algn="l"/>
            <a:r>
              <a:rPr lang="en-US" sz="4800" b="1" dirty="0"/>
              <a:t>The Circular Economy</a:t>
            </a:r>
            <a:endParaRPr lang="en-US" sz="3600" b="1" u="sng" dirty="0"/>
          </a:p>
        </p:txBody>
      </p:sp>
      <p:sp>
        <p:nvSpPr>
          <p:cNvPr id="4" name="Rectangle 3"/>
          <p:cNvSpPr/>
          <p:nvPr/>
        </p:nvSpPr>
        <p:spPr>
          <a:xfrm>
            <a:off x="363078" y="883371"/>
            <a:ext cx="4758501" cy="5016758"/>
          </a:xfrm>
          <a:prstGeom prst="rect">
            <a:avLst/>
          </a:prstGeom>
        </p:spPr>
        <p:txBody>
          <a:bodyPr wrap="square">
            <a:spAutoFit/>
          </a:bodyPr>
          <a:lstStyle/>
          <a:p>
            <a:r>
              <a:rPr lang="en-US" sz="3200" b="1" dirty="0">
                <a:solidFill>
                  <a:srgbClr val="008000"/>
                </a:solidFill>
              </a:rPr>
              <a:t>Task: </a:t>
            </a:r>
            <a:r>
              <a:rPr lang="en-US" sz="3200" dirty="0"/>
              <a:t>Use ideas we have discussed in previous lessons, these images and the video to suggest what you think the </a:t>
            </a:r>
            <a:r>
              <a:rPr lang="en-US" sz="3200" b="1" dirty="0"/>
              <a:t>circular economy </a:t>
            </a:r>
            <a:r>
              <a:rPr lang="en-US" sz="3200" dirty="0"/>
              <a:t>is.</a:t>
            </a:r>
          </a:p>
          <a:p>
            <a:endParaRPr lang="en-US" sz="3200" dirty="0"/>
          </a:p>
          <a:p>
            <a:r>
              <a:rPr lang="en-US" sz="3200" i="1" dirty="0"/>
              <a:t>I think that the circular economy aims to …  this means that …</a:t>
            </a:r>
          </a:p>
        </p:txBody>
      </p:sp>
      <p:pic>
        <p:nvPicPr>
          <p:cNvPr id="29" name="Picture 28"/>
          <p:cNvPicPr>
            <a:picLocks noChangeAspect="1"/>
          </p:cNvPicPr>
          <p:nvPr/>
        </p:nvPicPr>
        <p:blipFill>
          <a:blip r:embed="rId4"/>
          <a:stretch>
            <a:fillRect/>
          </a:stretch>
        </p:blipFill>
        <p:spPr>
          <a:xfrm>
            <a:off x="7571932" y="2213579"/>
            <a:ext cx="4759520" cy="4644421"/>
          </a:xfrm>
          <a:prstGeom prst="rect">
            <a:avLst/>
          </a:prstGeom>
        </p:spPr>
      </p:pic>
      <p:sp>
        <p:nvSpPr>
          <p:cNvPr id="30" name="Rectangle 29"/>
          <p:cNvSpPr/>
          <p:nvPr/>
        </p:nvSpPr>
        <p:spPr>
          <a:xfrm>
            <a:off x="-15952" y="6255934"/>
            <a:ext cx="11108295" cy="830997"/>
          </a:xfrm>
          <a:prstGeom prst="rect">
            <a:avLst/>
          </a:prstGeom>
        </p:spPr>
        <p:txBody>
          <a:bodyPr wrap="square">
            <a:spAutoFit/>
          </a:bodyPr>
          <a:lstStyle/>
          <a:p>
            <a:r>
              <a:rPr lang="en-US" sz="2400" dirty="0">
                <a:hlinkClick r:id="rId5"/>
              </a:rPr>
              <a:t>https://www.youtube.com/watch?time_continue=125&amp;v=zCRKvDyyHmI</a:t>
            </a:r>
            <a:endParaRPr lang="en-US" sz="2400" dirty="0"/>
          </a:p>
          <a:p>
            <a:endParaRPr lang="en-US" sz="2400" dirty="0"/>
          </a:p>
        </p:txBody>
      </p:sp>
      <p:pic>
        <p:nvPicPr>
          <p:cNvPr id="8" name="Picture 7"/>
          <p:cNvPicPr>
            <a:picLocks noChangeAspect="1"/>
          </p:cNvPicPr>
          <p:nvPr/>
        </p:nvPicPr>
        <p:blipFill>
          <a:blip r:embed="rId6"/>
          <a:stretch>
            <a:fillRect/>
          </a:stretch>
        </p:blipFill>
        <p:spPr>
          <a:xfrm>
            <a:off x="8785413" y="687294"/>
            <a:ext cx="3406588" cy="1703295"/>
          </a:xfrm>
          <a:prstGeom prst="rect">
            <a:avLst/>
          </a:prstGeom>
        </p:spPr>
      </p:pic>
    </p:spTree>
    <p:extLst>
      <p:ext uri="{BB962C8B-B14F-4D97-AF65-F5344CB8AC3E}">
        <p14:creationId xmlns:p14="http://schemas.microsoft.com/office/powerpoint/2010/main" val="591784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e-thinking Progress: The Circular Economy">
            <a:hlinkClick r:id="" action="ppaction://media"/>
            <a:extLst>
              <a:ext uri="{FF2B5EF4-FFF2-40B4-BE49-F238E27FC236}">
                <a16:creationId xmlns:a16="http://schemas.microsoft.com/office/drawing/2014/main" id="{5044CDFE-2C3D-44D8-BA15-C5F0C0562785}"/>
              </a:ext>
            </a:extLst>
          </p:cNvPr>
          <p:cNvPicPr>
            <a:picLocks noGrp="1" noRot="1" noChangeAspect="1"/>
          </p:cNvPicPr>
          <p:nvPr>
            <p:ph idx="1"/>
            <a:videoFile r:link="rId1"/>
          </p:nvPr>
        </p:nvPicPr>
        <p:blipFill>
          <a:blip r:embed="rId4"/>
          <a:stretch>
            <a:fillRect/>
          </a:stretch>
        </p:blipFill>
        <p:spPr>
          <a:xfrm>
            <a:off x="410782" y="152400"/>
            <a:ext cx="11370436" cy="6297681"/>
          </a:xfrm>
          <a:prstGeom prst="rect">
            <a:avLst/>
          </a:prstGeom>
        </p:spPr>
      </p:pic>
    </p:spTree>
    <p:extLst>
      <p:ext uri="{BB962C8B-B14F-4D97-AF65-F5344CB8AC3E}">
        <p14:creationId xmlns:p14="http://schemas.microsoft.com/office/powerpoint/2010/main" val="1981296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0" y="21369"/>
            <a:ext cx="12192000" cy="583540"/>
          </a:xfrm>
          <a:solidFill>
            <a:schemeClr val="accent3">
              <a:lumMod val="60000"/>
              <a:lumOff val="40000"/>
            </a:schemeClr>
          </a:solidFill>
          <a:ln w="28575" cmpd="sng">
            <a:solidFill>
              <a:srgbClr val="000000"/>
            </a:solidFill>
          </a:ln>
        </p:spPr>
        <p:txBody>
          <a:bodyPr>
            <a:normAutofit fontScale="90000"/>
          </a:bodyPr>
          <a:lstStyle/>
          <a:p>
            <a:pPr algn="l"/>
            <a:r>
              <a:rPr lang="en-US" sz="4800" b="1" dirty="0"/>
              <a:t>The Circular Economy</a:t>
            </a:r>
            <a:endParaRPr lang="en-US" sz="3600" b="1" u="sng" dirty="0"/>
          </a:p>
        </p:txBody>
      </p:sp>
      <p:sp>
        <p:nvSpPr>
          <p:cNvPr id="31" name="Rectangle 30"/>
          <p:cNvSpPr/>
          <p:nvPr/>
        </p:nvSpPr>
        <p:spPr>
          <a:xfrm>
            <a:off x="5121579" y="731495"/>
            <a:ext cx="6882260" cy="257305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a:t>A </a:t>
            </a:r>
            <a:r>
              <a:rPr lang="en-US" sz="3200" b="1" dirty="0"/>
              <a:t>circular economy </a:t>
            </a:r>
            <a:r>
              <a:rPr lang="en-US" sz="3200" dirty="0"/>
              <a:t>aims to </a:t>
            </a:r>
            <a:r>
              <a:rPr lang="en-US" sz="3200" u="sng" dirty="0"/>
              <a:t>design out waste</a:t>
            </a:r>
            <a:r>
              <a:rPr lang="en-US" sz="3200" dirty="0"/>
              <a:t>. This means that waste does not exist: the end-of-life concept is replaced with restoration.</a:t>
            </a:r>
          </a:p>
        </p:txBody>
      </p:sp>
      <p:sp>
        <p:nvSpPr>
          <p:cNvPr id="12" name="Rectangle 11"/>
          <p:cNvSpPr/>
          <p:nvPr/>
        </p:nvSpPr>
        <p:spPr>
          <a:xfrm>
            <a:off x="363078" y="883370"/>
            <a:ext cx="4758501" cy="1815690"/>
          </a:xfrm>
          <a:prstGeom prst="rect">
            <a:avLst/>
          </a:prstGeom>
        </p:spPr>
        <p:txBody>
          <a:bodyPr wrap="square">
            <a:spAutoFit/>
          </a:bodyPr>
          <a:lstStyle/>
          <a:p>
            <a:r>
              <a:rPr lang="en-US" sz="3733" b="1" dirty="0">
                <a:solidFill>
                  <a:srgbClr val="008000"/>
                </a:solidFill>
              </a:rPr>
              <a:t>Task: </a:t>
            </a:r>
            <a:r>
              <a:rPr lang="en-US" sz="3733" dirty="0"/>
              <a:t>Use the definition on the right to improve your definition.</a:t>
            </a:r>
            <a:endParaRPr lang="en-US" sz="3733" i="1" dirty="0"/>
          </a:p>
        </p:txBody>
      </p:sp>
      <p:sp>
        <p:nvSpPr>
          <p:cNvPr id="4" name="TextBox 3"/>
          <p:cNvSpPr txBox="1"/>
          <p:nvPr/>
        </p:nvSpPr>
        <p:spPr>
          <a:xfrm>
            <a:off x="7142553" y="3411387"/>
            <a:ext cx="4225312" cy="584775"/>
          </a:xfrm>
          <a:prstGeom prst="rect">
            <a:avLst/>
          </a:prstGeom>
          <a:solidFill>
            <a:srgbClr val="7B1DA4"/>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3200" dirty="0">
                <a:solidFill>
                  <a:schemeClr val="bg1"/>
                </a:solidFill>
              </a:rPr>
              <a:t>Raw materials</a:t>
            </a:r>
          </a:p>
        </p:txBody>
      </p:sp>
      <p:sp>
        <p:nvSpPr>
          <p:cNvPr id="13" name="TextBox 12"/>
          <p:cNvSpPr txBox="1"/>
          <p:nvPr/>
        </p:nvSpPr>
        <p:spPr>
          <a:xfrm>
            <a:off x="7146339" y="4095702"/>
            <a:ext cx="4225312" cy="584775"/>
          </a:xfrm>
          <a:prstGeom prst="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3200" dirty="0">
                <a:solidFill>
                  <a:schemeClr val="bg1"/>
                </a:solidFill>
              </a:rPr>
              <a:t>Production</a:t>
            </a:r>
          </a:p>
        </p:txBody>
      </p:sp>
      <p:sp>
        <p:nvSpPr>
          <p:cNvPr id="14" name="TextBox 13"/>
          <p:cNvSpPr txBox="1"/>
          <p:nvPr/>
        </p:nvSpPr>
        <p:spPr>
          <a:xfrm>
            <a:off x="7142553" y="4796371"/>
            <a:ext cx="4225312" cy="584775"/>
          </a:xfrm>
          <a:prstGeom prst="rect">
            <a:avLst/>
          </a:prstGeom>
          <a:solidFill>
            <a:srgbClr val="3366FF"/>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3200" dirty="0">
                <a:solidFill>
                  <a:schemeClr val="bg1"/>
                </a:solidFill>
              </a:rPr>
              <a:t>Use</a:t>
            </a:r>
          </a:p>
        </p:txBody>
      </p:sp>
      <p:sp>
        <p:nvSpPr>
          <p:cNvPr id="15" name="TextBox 14"/>
          <p:cNvSpPr txBox="1"/>
          <p:nvPr/>
        </p:nvSpPr>
        <p:spPr>
          <a:xfrm>
            <a:off x="7146339" y="5486865"/>
            <a:ext cx="4225312" cy="584775"/>
          </a:xfrm>
          <a:prstGeom prst="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3200" dirty="0">
                <a:solidFill>
                  <a:schemeClr val="bg1"/>
                </a:solidFill>
              </a:rPr>
              <a:t>Non-recyclable waste</a:t>
            </a:r>
          </a:p>
        </p:txBody>
      </p:sp>
      <p:sp>
        <p:nvSpPr>
          <p:cNvPr id="16" name="TextBox 15"/>
          <p:cNvSpPr txBox="1"/>
          <p:nvPr/>
        </p:nvSpPr>
        <p:spPr>
          <a:xfrm>
            <a:off x="7146339" y="6163647"/>
            <a:ext cx="4225312" cy="584775"/>
          </a:xfrm>
          <a:prstGeom prst="rect">
            <a:avLst/>
          </a:prstGeom>
          <a:solidFill>
            <a:srgbClr val="7BC11F"/>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3200" dirty="0">
                <a:solidFill>
                  <a:schemeClr val="bg1"/>
                </a:solidFill>
              </a:rPr>
              <a:t>Recycling</a:t>
            </a:r>
          </a:p>
        </p:txBody>
      </p:sp>
      <p:sp>
        <p:nvSpPr>
          <p:cNvPr id="5" name="TextBox 4"/>
          <p:cNvSpPr txBox="1"/>
          <p:nvPr/>
        </p:nvSpPr>
        <p:spPr>
          <a:xfrm>
            <a:off x="363078" y="3658008"/>
            <a:ext cx="4324565" cy="2554545"/>
          </a:xfrm>
          <a:prstGeom prst="rect">
            <a:avLst/>
          </a:prstGeom>
          <a:noFill/>
        </p:spPr>
        <p:txBody>
          <a:bodyPr wrap="square" rtlCol="0">
            <a:spAutoFit/>
          </a:bodyPr>
          <a:lstStyle/>
          <a:p>
            <a:pPr algn="ctr"/>
            <a:r>
              <a:rPr lang="en-US" sz="3200" dirty="0"/>
              <a:t>These are all the parts of the economy. </a:t>
            </a:r>
            <a:r>
              <a:rPr lang="en-US" sz="3200" b="1" dirty="0"/>
              <a:t>Currently, we don</a:t>
            </a:r>
            <a:r>
              <a:rPr lang="fr-FR" sz="3200" b="1" dirty="0"/>
              <a:t>’</a:t>
            </a:r>
            <a:r>
              <a:rPr lang="en-US" sz="3200" b="1" dirty="0"/>
              <a:t>t have a circular economy.</a:t>
            </a:r>
          </a:p>
          <a:p>
            <a:pPr algn="ctr"/>
            <a:r>
              <a:rPr lang="en-US" sz="3200" i="1" dirty="0"/>
              <a:t>Why not?</a:t>
            </a:r>
            <a:r>
              <a:rPr lang="en-US" sz="3200" b="1" dirty="0"/>
              <a:t> </a:t>
            </a:r>
          </a:p>
        </p:txBody>
      </p:sp>
      <p:pic>
        <p:nvPicPr>
          <p:cNvPr id="18" name="Picture 17"/>
          <p:cNvPicPr>
            <a:picLocks noChangeAspect="1"/>
          </p:cNvPicPr>
          <p:nvPr/>
        </p:nvPicPr>
        <p:blipFill>
          <a:blip r:embed="rId2"/>
          <a:stretch>
            <a:fillRect/>
          </a:stretch>
        </p:blipFill>
        <p:spPr>
          <a:xfrm rot="19368966">
            <a:off x="4474947" y="5277354"/>
            <a:ext cx="2454619" cy="1530505"/>
          </a:xfrm>
          <a:prstGeom prst="rect">
            <a:avLst/>
          </a:prstGeom>
        </p:spPr>
      </p:pic>
    </p:spTree>
    <p:extLst>
      <p:ext uri="{BB962C8B-B14F-4D97-AF65-F5344CB8AC3E}">
        <p14:creationId xmlns:p14="http://schemas.microsoft.com/office/powerpoint/2010/main" val="97493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5" grpId="0" animBg="1"/>
      <p:bldP spid="16"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AD875E-5BE5-4F2F-9489-70A60EC767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263" y="108382"/>
            <a:ext cx="11115474" cy="4008806"/>
          </a:xfrm>
          <a:prstGeom prst="rect">
            <a:avLst/>
          </a:prstGeom>
        </p:spPr>
      </p:pic>
      <p:sp>
        <p:nvSpPr>
          <p:cNvPr id="2" name="Title 1">
            <a:extLst>
              <a:ext uri="{FF2B5EF4-FFF2-40B4-BE49-F238E27FC236}">
                <a16:creationId xmlns:a16="http://schemas.microsoft.com/office/drawing/2014/main" id="{40D68D4B-9AB4-4B98-8774-546CDC1F9EC6}"/>
              </a:ext>
            </a:extLst>
          </p:cNvPr>
          <p:cNvSpPr>
            <a:spLocks noGrp="1"/>
          </p:cNvSpPr>
          <p:nvPr>
            <p:ph type="title"/>
          </p:nvPr>
        </p:nvSpPr>
        <p:spPr>
          <a:xfrm>
            <a:off x="796905" y="4553248"/>
            <a:ext cx="2966902" cy="1509931"/>
          </a:xfrm>
        </p:spPr>
        <p:txBody>
          <a:bodyPr>
            <a:normAutofit fontScale="90000"/>
          </a:bodyPr>
          <a:lstStyle/>
          <a:p>
            <a:r>
              <a:rPr lang="en-GB" sz="4000" b="1" dirty="0">
                <a:solidFill>
                  <a:srgbClr val="000000"/>
                </a:solidFill>
              </a:rPr>
              <a:t>What is a circular economy?</a:t>
            </a:r>
          </a:p>
        </p:txBody>
      </p:sp>
      <p:sp>
        <p:nvSpPr>
          <p:cNvPr id="7" name="Content Placeholder 6">
            <a:extLst>
              <a:ext uri="{FF2B5EF4-FFF2-40B4-BE49-F238E27FC236}">
                <a16:creationId xmlns:a16="http://schemas.microsoft.com/office/drawing/2014/main" id="{25AB525B-2E67-49FB-A56B-40F95BD09F0B}"/>
              </a:ext>
            </a:extLst>
          </p:cNvPr>
          <p:cNvSpPr>
            <a:spLocks noGrp="1"/>
          </p:cNvSpPr>
          <p:nvPr>
            <p:ph idx="1"/>
          </p:nvPr>
        </p:nvSpPr>
        <p:spPr>
          <a:xfrm>
            <a:off x="3432195" y="4225570"/>
            <a:ext cx="7303538" cy="2198581"/>
          </a:xfrm>
        </p:spPr>
        <p:txBody>
          <a:bodyPr anchor="ctr">
            <a:normAutofit lnSpcReduction="10000"/>
          </a:bodyPr>
          <a:lstStyle/>
          <a:p>
            <a:pPr marL="0" indent="0">
              <a:buNone/>
            </a:pPr>
            <a:r>
              <a:rPr lang="en-GB" sz="2400" dirty="0">
                <a:solidFill>
                  <a:srgbClr val="000000"/>
                </a:solidFill>
              </a:rPr>
              <a:t>A circular economy is an substitute to a </a:t>
            </a:r>
            <a:r>
              <a:rPr lang="en-GB" sz="2400" b="1" dirty="0">
                <a:solidFill>
                  <a:srgbClr val="000000"/>
                </a:solidFill>
              </a:rPr>
              <a:t>linear economy, </a:t>
            </a:r>
            <a:r>
              <a:rPr lang="en-GB" sz="2400" dirty="0">
                <a:solidFill>
                  <a:srgbClr val="000000"/>
                </a:solidFill>
              </a:rPr>
              <a:t>we can keep using our resources within our system for as long as possible. </a:t>
            </a:r>
          </a:p>
          <a:p>
            <a:r>
              <a:rPr lang="en-GB" sz="2400" dirty="0">
                <a:solidFill>
                  <a:srgbClr val="000000"/>
                </a:solidFill>
              </a:rPr>
              <a:t>Reuse as many times before disuse</a:t>
            </a:r>
          </a:p>
          <a:p>
            <a:r>
              <a:rPr lang="en-GB" sz="2400" dirty="0">
                <a:solidFill>
                  <a:srgbClr val="000000"/>
                </a:solidFill>
              </a:rPr>
              <a:t>Then recycle and regenerate products at the end of their life</a:t>
            </a:r>
          </a:p>
        </p:txBody>
      </p:sp>
    </p:spTree>
    <p:extLst>
      <p:ext uri="{BB962C8B-B14F-4D97-AF65-F5344CB8AC3E}">
        <p14:creationId xmlns:p14="http://schemas.microsoft.com/office/powerpoint/2010/main" val="620990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0" y="21369"/>
            <a:ext cx="12192000" cy="583540"/>
          </a:xfrm>
          <a:solidFill>
            <a:schemeClr val="accent3">
              <a:lumMod val="60000"/>
              <a:lumOff val="40000"/>
            </a:schemeClr>
          </a:solidFill>
          <a:ln w="28575" cmpd="sng">
            <a:solidFill>
              <a:srgbClr val="000000"/>
            </a:solidFill>
          </a:ln>
        </p:spPr>
        <p:txBody>
          <a:bodyPr>
            <a:normAutofit fontScale="90000"/>
          </a:bodyPr>
          <a:lstStyle/>
          <a:p>
            <a:pPr algn="l"/>
            <a:r>
              <a:rPr lang="en-US" sz="4800" b="1" dirty="0"/>
              <a:t>The Circular Economy</a:t>
            </a:r>
            <a:endParaRPr lang="en-US" sz="3600" b="1" u="sng" dirty="0"/>
          </a:p>
        </p:txBody>
      </p:sp>
      <p:pic>
        <p:nvPicPr>
          <p:cNvPr id="2" name="Picture 1"/>
          <p:cNvPicPr>
            <a:picLocks noChangeAspect="1"/>
          </p:cNvPicPr>
          <p:nvPr/>
        </p:nvPicPr>
        <p:blipFill rotWithShape="1">
          <a:blip r:embed="rId3"/>
          <a:srcRect t="21321" r="71611" b="23728"/>
          <a:stretch/>
        </p:blipFill>
        <p:spPr>
          <a:xfrm>
            <a:off x="2514971" y="604908"/>
            <a:ext cx="2650915" cy="3214112"/>
          </a:xfrm>
          <a:prstGeom prst="rect">
            <a:avLst/>
          </a:prstGeom>
          <a:ln>
            <a:solidFill>
              <a:srgbClr val="000000"/>
            </a:solidFill>
          </a:ln>
        </p:spPr>
      </p:pic>
      <p:sp>
        <p:nvSpPr>
          <p:cNvPr id="4" name="TextBox 3"/>
          <p:cNvSpPr txBox="1"/>
          <p:nvPr/>
        </p:nvSpPr>
        <p:spPr>
          <a:xfrm>
            <a:off x="348611" y="604908"/>
            <a:ext cx="2166359" cy="2554545"/>
          </a:xfrm>
          <a:prstGeom prst="rect">
            <a:avLst/>
          </a:prstGeom>
          <a:noFill/>
        </p:spPr>
        <p:txBody>
          <a:bodyPr wrap="square" rtlCol="0">
            <a:spAutoFit/>
          </a:bodyPr>
          <a:lstStyle/>
          <a:p>
            <a:pPr algn="r"/>
            <a:r>
              <a:rPr lang="en-US" sz="3200" dirty="0"/>
              <a:t>Our economy looks something like this…</a:t>
            </a:r>
          </a:p>
        </p:txBody>
      </p:sp>
      <p:sp>
        <p:nvSpPr>
          <p:cNvPr id="7" name="TextBox 6"/>
          <p:cNvSpPr txBox="1"/>
          <p:nvPr/>
        </p:nvSpPr>
        <p:spPr>
          <a:xfrm>
            <a:off x="6240741" y="604908"/>
            <a:ext cx="2166359" cy="1077218"/>
          </a:xfrm>
          <a:prstGeom prst="rect">
            <a:avLst/>
          </a:prstGeom>
          <a:noFill/>
        </p:spPr>
        <p:txBody>
          <a:bodyPr wrap="square" rtlCol="0">
            <a:spAutoFit/>
          </a:bodyPr>
          <a:lstStyle/>
          <a:p>
            <a:pPr algn="r"/>
            <a:r>
              <a:rPr lang="en-US" sz="3200" dirty="0"/>
              <a:t>Or, at its best, this…</a:t>
            </a:r>
          </a:p>
        </p:txBody>
      </p:sp>
      <p:pic>
        <p:nvPicPr>
          <p:cNvPr id="10" name="Picture 9"/>
          <p:cNvPicPr>
            <a:picLocks noChangeAspect="1"/>
          </p:cNvPicPr>
          <p:nvPr/>
        </p:nvPicPr>
        <p:blipFill rotWithShape="1">
          <a:blip r:embed="rId3"/>
          <a:srcRect l="28797" t="19293" r="40158" b="23728"/>
          <a:stretch/>
        </p:blipFill>
        <p:spPr>
          <a:xfrm>
            <a:off x="8407098" y="604908"/>
            <a:ext cx="2848372" cy="3214113"/>
          </a:xfrm>
          <a:prstGeom prst="rect">
            <a:avLst/>
          </a:prstGeom>
          <a:ln>
            <a:solidFill>
              <a:srgbClr val="000000"/>
            </a:solidFill>
          </a:ln>
        </p:spPr>
      </p:pic>
      <p:pic>
        <p:nvPicPr>
          <p:cNvPr id="11" name="Picture 10"/>
          <p:cNvPicPr>
            <a:picLocks noChangeAspect="1"/>
          </p:cNvPicPr>
          <p:nvPr/>
        </p:nvPicPr>
        <p:blipFill rotWithShape="1">
          <a:blip r:embed="rId3"/>
          <a:srcRect l="59229" t="23350" b="23728"/>
          <a:stretch/>
        </p:blipFill>
        <p:spPr>
          <a:xfrm>
            <a:off x="3500604" y="3819021"/>
            <a:ext cx="3495579" cy="3038979"/>
          </a:xfrm>
          <a:prstGeom prst="rect">
            <a:avLst/>
          </a:prstGeom>
          <a:ln>
            <a:solidFill>
              <a:srgbClr val="000000"/>
            </a:solidFill>
          </a:ln>
        </p:spPr>
      </p:pic>
      <p:sp>
        <p:nvSpPr>
          <p:cNvPr id="12" name="TextBox 11"/>
          <p:cNvSpPr txBox="1"/>
          <p:nvPr/>
        </p:nvSpPr>
        <p:spPr>
          <a:xfrm>
            <a:off x="-417874" y="4174638"/>
            <a:ext cx="3576363" cy="2718949"/>
          </a:xfrm>
          <a:prstGeom prst="rect">
            <a:avLst/>
          </a:prstGeom>
          <a:noFill/>
        </p:spPr>
        <p:txBody>
          <a:bodyPr wrap="square" rtlCol="0">
            <a:spAutoFit/>
          </a:bodyPr>
          <a:lstStyle/>
          <a:p>
            <a:pPr algn="r"/>
            <a:r>
              <a:rPr lang="en-US" sz="4267" dirty="0"/>
              <a:t>But what if it could look more like this…?</a:t>
            </a:r>
          </a:p>
        </p:txBody>
      </p:sp>
      <p:sp>
        <p:nvSpPr>
          <p:cNvPr id="13" name="Rectangle 12"/>
          <p:cNvSpPr/>
          <p:nvPr/>
        </p:nvSpPr>
        <p:spPr>
          <a:xfrm>
            <a:off x="7587448" y="3901056"/>
            <a:ext cx="4604552" cy="282155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800000"/>
                </a:solidFill>
              </a:rPr>
              <a:t>REMINDER: </a:t>
            </a:r>
            <a:r>
              <a:rPr lang="en-US" sz="3200" dirty="0"/>
              <a:t>A </a:t>
            </a:r>
            <a:r>
              <a:rPr lang="en-US" sz="3200" b="1" dirty="0"/>
              <a:t>circular economy </a:t>
            </a:r>
            <a:r>
              <a:rPr lang="en-US" sz="3200" dirty="0"/>
              <a:t>aims to design out waste. This means that waste does not exist: the end-of-life concept is replaced with restoration.</a:t>
            </a:r>
          </a:p>
        </p:txBody>
      </p:sp>
    </p:spTree>
    <p:extLst>
      <p:ext uri="{BB962C8B-B14F-4D97-AF65-F5344CB8AC3E}">
        <p14:creationId xmlns:p14="http://schemas.microsoft.com/office/powerpoint/2010/main" val="44697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21999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B3DC1-2470-4537-9788-4FC985913422}"/>
              </a:ext>
            </a:extLst>
          </p:cNvPr>
          <p:cNvSpPr>
            <a:spLocks noGrp="1"/>
          </p:cNvSpPr>
          <p:nvPr>
            <p:ph type="title"/>
          </p:nvPr>
        </p:nvSpPr>
        <p:spPr>
          <a:xfrm>
            <a:off x="645161" y="266334"/>
            <a:ext cx="3363974" cy="1607060"/>
          </a:xfrm>
          <a:noFill/>
          <a:ln w="19050">
            <a:solidFill>
              <a:schemeClr val="tx1"/>
            </a:solidFill>
          </a:ln>
        </p:spPr>
        <p:txBody>
          <a:bodyPr wrap="square" anchor="ctr">
            <a:normAutofit/>
          </a:bodyPr>
          <a:lstStyle/>
          <a:p>
            <a:pPr algn="ctr"/>
            <a:r>
              <a:rPr lang="en-GB" sz="2800" b="1" dirty="0">
                <a:latin typeface="+mn-lt"/>
              </a:rPr>
              <a:t>How did we previously manage waste?</a:t>
            </a:r>
          </a:p>
        </p:txBody>
      </p:sp>
      <p:sp>
        <p:nvSpPr>
          <p:cNvPr id="9" name="Content Placeholder 8">
            <a:extLst>
              <a:ext uri="{FF2B5EF4-FFF2-40B4-BE49-F238E27FC236}">
                <a16:creationId xmlns:a16="http://schemas.microsoft.com/office/drawing/2014/main" id="{90DC623D-F363-460D-8647-E2640B849ED0}"/>
              </a:ext>
            </a:extLst>
          </p:cNvPr>
          <p:cNvSpPr>
            <a:spLocks noGrp="1"/>
          </p:cNvSpPr>
          <p:nvPr>
            <p:ph idx="1"/>
          </p:nvPr>
        </p:nvSpPr>
        <p:spPr>
          <a:xfrm>
            <a:off x="241300" y="2205778"/>
            <a:ext cx="4152900" cy="4499822"/>
          </a:xfrm>
        </p:spPr>
        <p:txBody>
          <a:bodyPr>
            <a:normAutofit fontScale="92500"/>
          </a:bodyPr>
          <a:lstStyle/>
          <a:p>
            <a:pPr>
              <a:buFont typeface="Courier New" panose="02070309020205020404" pitchFamily="49" charset="0"/>
              <a:buChar char="o"/>
            </a:pPr>
            <a:r>
              <a:rPr lang="en-US" sz="2400" dirty="0"/>
              <a:t>In nature there isn’t any waste, in fact, we are the first species to produce “waste” which the planet cannot process</a:t>
            </a:r>
          </a:p>
          <a:p>
            <a:pPr>
              <a:buFont typeface="Courier New" panose="02070309020205020404" pitchFamily="49" charset="0"/>
              <a:buChar char="o"/>
            </a:pPr>
            <a:r>
              <a:rPr lang="en-GB" sz="2400" dirty="0"/>
              <a:t>Just over 100 years ago materials and products became more abundant due to industrialisation that people didn’t think they needed to recycle</a:t>
            </a:r>
          </a:p>
          <a:p>
            <a:pPr>
              <a:buFont typeface="Courier New" panose="02070309020205020404" pitchFamily="49" charset="0"/>
              <a:buChar char="o"/>
            </a:pPr>
            <a:r>
              <a:rPr lang="en-GB" sz="2400" dirty="0"/>
              <a:t>This meant everything no longer wanted ended up in the bin</a:t>
            </a:r>
          </a:p>
          <a:p>
            <a:pPr>
              <a:buFont typeface="Courier New" panose="02070309020205020404" pitchFamily="49" charset="0"/>
              <a:buChar char="o"/>
            </a:pPr>
            <a:r>
              <a:rPr lang="en-GB" sz="2400" dirty="0"/>
              <a:t>This is called a </a:t>
            </a:r>
            <a:r>
              <a:rPr lang="en-GB" sz="2400" b="1" dirty="0"/>
              <a:t>linear economy</a:t>
            </a:r>
          </a:p>
          <a:p>
            <a:pPr marL="0" indent="0">
              <a:buNone/>
            </a:pPr>
            <a:endParaRPr lang="en-GB" sz="1600" b="1" dirty="0"/>
          </a:p>
          <a:p>
            <a:pPr marL="0" indent="0">
              <a:buNone/>
            </a:pPr>
            <a:endParaRPr lang="en-GB" sz="1600" dirty="0"/>
          </a:p>
        </p:txBody>
      </p:sp>
      <p:pic>
        <p:nvPicPr>
          <p:cNvPr id="5" name="Content Placeholder 4">
            <a:extLst>
              <a:ext uri="{FF2B5EF4-FFF2-40B4-BE49-F238E27FC236}">
                <a16:creationId xmlns:a16="http://schemas.microsoft.com/office/drawing/2014/main" id="{BBA7F33E-3B8F-42CA-AE4B-4F76729F69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29500" y="285567"/>
            <a:ext cx="2310761" cy="6098299"/>
          </a:xfrm>
          <a:prstGeom prst="rect">
            <a:avLst/>
          </a:prstGeom>
        </p:spPr>
      </p:pic>
    </p:spTree>
    <p:extLst>
      <p:ext uri="{BB962C8B-B14F-4D97-AF65-F5344CB8AC3E}">
        <p14:creationId xmlns:p14="http://schemas.microsoft.com/office/powerpoint/2010/main" val="2002567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B3DC1-2470-4537-9788-4FC985913422}"/>
              </a:ext>
            </a:extLst>
          </p:cNvPr>
          <p:cNvSpPr>
            <a:spLocks noGrp="1"/>
          </p:cNvSpPr>
          <p:nvPr>
            <p:ph type="title"/>
          </p:nvPr>
        </p:nvSpPr>
        <p:spPr>
          <a:xfrm>
            <a:off x="645161" y="259542"/>
            <a:ext cx="3363974" cy="1607060"/>
          </a:xfrm>
          <a:noFill/>
          <a:ln w="19050">
            <a:solidFill>
              <a:schemeClr val="tx1"/>
            </a:solidFill>
          </a:ln>
        </p:spPr>
        <p:txBody>
          <a:bodyPr wrap="square" anchor="ctr">
            <a:normAutofit/>
          </a:bodyPr>
          <a:lstStyle/>
          <a:p>
            <a:pPr algn="ctr"/>
            <a:r>
              <a:rPr lang="en-GB" sz="2800" b="1" dirty="0">
                <a:latin typeface="+mn-lt"/>
              </a:rPr>
              <a:t>How do we currently manage waste?</a:t>
            </a:r>
          </a:p>
        </p:txBody>
      </p:sp>
      <p:sp>
        <p:nvSpPr>
          <p:cNvPr id="9" name="Content Placeholder 8">
            <a:extLst>
              <a:ext uri="{FF2B5EF4-FFF2-40B4-BE49-F238E27FC236}">
                <a16:creationId xmlns:a16="http://schemas.microsoft.com/office/drawing/2014/main" id="{90DC623D-F363-460D-8647-E2640B849ED0}"/>
              </a:ext>
            </a:extLst>
          </p:cNvPr>
          <p:cNvSpPr>
            <a:spLocks noGrp="1"/>
          </p:cNvSpPr>
          <p:nvPr>
            <p:ph idx="1"/>
          </p:nvPr>
        </p:nvSpPr>
        <p:spPr>
          <a:xfrm>
            <a:off x="227074" y="1981200"/>
            <a:ext cx="4167126" cy="4876800"/>
          </a:xfrm>
        </p:spPr>
        <p:txBody>
          <a:bodyPr>
            <a:normAutofit/>
          </a:bodyPr>
          <a:lstStyle/>
          <a:p>
            <a:pPr>
              <a:buFont typeface="Courier New" panose="02070309020205020404" pitchFamily="49" charset="0"/>
              <a:buChar char="o"/>
            </a:pPr>
            <a:r>
              <a:rPr lang="en-GB" sz="2400" dirty="0"/>
              <a:t>It wasn’t until 1990 EU directives related to reducing our waste were introduced.</a:t>
            </a:r>
          </a:p>
          <a:p>
            <a:pPr>
              <a:buFont typeface="Courier New" panose="02070309020205020404" pitchFamily="49" charset="0"/>
              <a:buChar char="o"/>
            </a:pPr>
            <a:r>
              <a:rPr lang="en-GB" sz="2400" dirty="0"/>
              <a:t>UK recycling has increased since 1990:</a:t>
            </a:r>
          </a:p>
          <a:p>
            <a:pPr lvl="1">
              <a:buFont typeface="Courier New" panose="02070309020205020404" pitchFamily="49" charset="0"/>
              <a:buChar char="o"/>
            </a:pPr>
            <a:r>
              <a:rPr lang="en-GB" b="1" dirty="0"/>
              <a:t>2000</a:t>
            </a:r>
            <a:r>
              <a:rPr lang="en-GB" dirty="0"/>
              <a:t>: 13,000 tonnes of plastic bottles recycled </a:t>
            </a:r>
          </a:p>
          <a:p>
            <a:pPr lvl="1">
              <a:buFont typeface="Courier New" panose="02070309020205020404" pitchFamily="49" charset="0"/>
              <a:buChar char="o"/>
            </a:pPr>
            <a:r>
              <a:rPr lang="en-GB" b="1" dirty="0"/>
              <a:t>2018</a:t>
            </a:r>
            <a:r>
              <a:rPr lang="en-GB" dirty="0"/>
              <a:t>: 350,000 tonnes of plastic bottles recycled.</a:t>
            </a:r>
          </a:p>
          <a:p>
            <a:pPr>
              <a:buFont typeface="Courier New" panose="02070309020205020404" pitchFamily="49" charset="0"/>
              <a:buChar char="o"/>
            </a:pPr>
            <a:r>
              <a:rPr lang="en-GB" sz="2400" dirty="0"/>
              <a:t>We now live in a </a:t>
            </a:r>
            <a:r>
              <a:rPr lang="en-GB" sz="2400" b="1" dirty="0"/>
              <a:t>recycling economy</a:t>
            </a:r>
            <a:r>
              <a:rPr lang="en-GB" sz="2400" dirty="0"/>
              <a:t>- where less waste ends up in the bin.</a:t>
            </a:r>
          </a:p>
        </p:txBody>
      </p:sp>
      <p:pic>
        <p:nvPicPr>
          <p:cNvPr id="3" name="Picture 2">
            <a:extLst>
              <a:ext uri="{FF2B5EF4-FFF2-40B4-BE49-F238E27FC236}">
                <a16:creationId xmlns:a16="http://schemas.microsoft.com/office/drawing/2014/main" id="{C22E163A-A0FF-4C92-A576-C401621D6C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2740" y="231371"/>
            <a:ext cx="4657748" cy="6395258"/>
          </a:xfrm>
          <a:prstGeom prst="rect">
            <a:avLst/>
          </a:prstGeom>
        </p:spPr>
      </p:pic>
    </p:spTree>
    <p:extLst>
      <p:ext uri="{BB962C8B-B14F-4D97-AF65-F5344CB8AC3E}">
        <p14:creationId xmlns:p14="http://schemas.microsoft.com/office/powerpoint/2010/main" val="2467352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1930777" y="112890"/>
            <a:ext cx="7013223" cy="6646333"/>
            <a:chOff x="1100666" y="112889"/>
            <a:chExt cx="7013223" cy="6646333"/>
          </a:xfrm>
        </p:grpSpPr>
        <p:sp>
          <p:nvSpPr>
            <p:cNvPr id="2" name="Oval 1"/>
            <p:cNvSpPr/>
            <p:nvPr/>
          </p:nvSpPr>
          <p:spPr>
            <a:xfrm>
              <a:off x="1100666" y="112889"/>
              <a:ext cx="7013223" cy="664633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Oval 2"/>
            <p:cNvSpPr/>
            <p:nvPr/>
          </p:nvSpPr>
          <p:spPr>
            <a:xfrm>
              <a:off x="3965222" y="2779889"/>
              <a:ext cx="1284111" cy="131233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Goods Wheel</a:t>
              </a:r>
            </a:p>
          </p:txBody>
        </p:sp>
        <p:cxnSp>
          <p:nvCxnSpPr>
            <p:cNvPr id="5" name="Straight Connector 4"/>
            <p:cNvCxnSpPr>
              <a:endCxn id="2" idx="0"/>
            </p:cNvCxnSpPr>
            <p:nvPr/>
          </p:nvCxnSpPr>
          <p:spPr>
            <a:xfrm flipH="1" flipV="1">
              <a:off x="4607278" y="112889"/>
              <a:ext cx="7056" cy="2667000"/>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flipH="1" flipV="1">
              <a:off x="4632679" y="4092222"/>
              <a:ext cx="7056" cy="266700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p:cNvCxnSpPr>
              <a:stCxn id="2" idx="5"/>
              <a:endCxn id="3" idx="5"/>
            </p:cNvCxnSpPr>
            <p:nvPr/>
          </p:nvCxnSpPr>
          <p:spPr>
            <a:xfrm flipH="1" flipV="1">
              <a:off x="5061279" y="3900035"/>
              <a:ext cx="2025547" cy="1885854"/>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a:stCxn id="3" idx="1"/>
              <a:endCxn id="2" idx="1"/>
            </p:cNvCxnSpPr>
            <p:nvPr/>
          </p:nvCxnSpPr>
          <p:spPr>
            <a:xfrm flipH="1" flipV="1">
              <a:off x="2127729" y="1086222"/>
              <a:ext cx="2025547" cy="1885854"/>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a:stCxn id="2" idx="3"/>
              <a:endCxn id="3" idx="3"/>
            </p:cNvCxnSpPr>
            <p:nvPr/>
          </p:nvCxnSpPr>
          <p:spPr>
            <a:xfrm flipV="1">
              <a:off x="2127729" y="3900035"/>
              <a:ext cx="2025547" cy="1885854"/>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a:stCxn id="3" idx="7"/>
              <a:endCxn id="2" idx="7"/>
            </p:cNvCxnSpPr>
            <p:nvPr/>
          </p:nvCxnSpPr>
          <p:spPr>
            <a:xfrm flipV="1">
              <a:off x="5061279" y="1086222"/>
              <a:ext cx="2025547" cy="1885854"/>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a:stCxn id="2" idx="2"/>
              <a:endCxn id="3" idx="2"/>
            </p:cNvCxnSpPr>
            <p:nvPr/>
          </p:nvCxnSpPr>
          <p:spPr>
            <a:xfrm>
              <a:off x="1100666" y="3436056"/>
              <a:ext cx="2864556" cy="0"/>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p:cNvCxnSpPr>
              <a:stCxn id="3" idx="6"/>
              <a:endCxn id="2" idx="6"/>
            </p:cNvCxnSpPr>
            <p:nvPr/>
          </p:nvCxnSpPr>
          <p:spPr>
            <a:xfrm>
              <a:off x="5249333" y="3436056"/>
              <a:ext cx="2864556" cy="0"/>
            </a:xfrm>
            <a:prstGeom prst="line">
              <a:avLst/>
            </a:prstGeom>
          </p:spPr>
          <p:style>
            <a:lnRef idx="2">
              <a:schemeClr val="dk1"/>
            </a:lnRef>
            <a:fillRef idx="0">
              <a:schemeClr val="dk1"/>
            </a:fillRef>
            <a:effectRef idx="1">
              <a:schemeClr val="dk1"/>
            </a:effectRef>
            <a:fontRef idx="minor">
              <a:schemeClr val="tx1"/>
            </a:fontRef>
          </p:style>
        </p:cxnSp>
        <p:sp>
          <p:nvSpPr>
            <p:cNvPr id="31" name="Oval 30"/>
            <p:cNvSpPr/>
            <p:nvPr/>
          </p:nvSpPr>
          <p:spPr>
            <a:xfrm>
              <a:off x="1354667" y="366889"/>
              <a:ext cx="6519334" cy="6129357"/>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TextBox 31"/>
            <p:cNvSpPr txBox="1"/>
            <p:nvPr/>
          </p:nvSpPr>
          <p:spPr>
            <a:xfrm rot="20285060">
              <a:off x="2884761" y="308970"/>
              <a:ext cx="940151" cy="307777"/>
            </a:xfrm>
            <a:prstGeom prst="rect">
              <a:avLst/>
            </a:prstGeom>
            <a:noFill/>
          </p:spPr>
          <p:txBody>
            <a:bodyPr wrap="square" rtlCol="0">
              <a:spAutoFit/>
            </a:bodyPr>
            <a:lstStyle/>
            <a:p>
              <a:r>
                <a:rPr lang="en-US" sz="1400" dirty="0">
                  <a:latin typeface="Gill Sans MT"/>
                  <a:cs typeface="Gill Sans MT"/>
                </a:rPr>
                <a:t>Toiletries</a:t>
              </a:r>
            </a:p>
          </p:txBody>
        </p:sp>
        <p:sp>
          <p:nvSpPr>
            <p:cNvPr id="33" name="TextBox 32"/>
            <p:cNvSpPr txBox="1"/>
            <p:nvPr/>
          </p:nvSpPr>
          <p:spPr>
            <a:xfrm rot="20285060">
              <a:off x="5605384" y="6148111"/>
              <a:ext cx="940151" cy="307777"/>
            </a:xfrm>
            <a:prstGeom prst="rect">
              <a:avLst/>
            </a:prstGeom>
            <a:noFill/>
          </p:spPr>
          <p:txBody>
            <a:bodyPr wrap="square" rtlCol="0">
              <a:spAutoFit/>
            </a:bodyPr>
            <a:lstStyle/>
            <a:p>
              <a:r>
                <a:rPr lang="en-US" sz="1400" dirty="0">
                  <a:latin typeface="Gill Sans MT"/>
                  <a:cs typeface="Gill Sans MT"/>
                </a:rPr>
                <a:t>Clothes</a:t>
              </a:r>
            </a:p>
          </p:txBody>
        </p:sp>
        <p:sp>
          <p:nvSpPr>
            <p:cNvPr id="34" name="TextBox 33"/>
            <p:cNvSpPr txBox="1"/>
            <p:nvPr/>
          </p:nvSpPr>
          <p:spPr>
            <a:xfrm rot="4058196">
              <a:off x="7127571" y="2385337"/>
              <a:ext cx="1492858" cy="307777"/>
            </a:xfrm>
            <a:prstGeom prst="rect">
              <a:avLst/>
            </a:prstGeom>
            <a:noFill/>
          </p:spPr>
          <p:txBody>
            <a:bodyPr wrap="square" rtlCol="0">
              <a:spAutoFit/>
            </a:bodyPr>
            <a:lstStyle/>
            <a:p>
              <a:r>
                <a:rPr lang="en-US" sz="1400" dirty="0">
                  <a:latin typeface="Gill Sans MT"/>
                  <a:cs typeface="Gill Sans MT"/>
                </a:rPr>
                <a:t>Fresh food</a:t>
              </a:r>
            </a:p>
          </p:txBody>
        </p:sp>
        <p:sp>
          <p:nvSpPr>
            <p:cNvPr id="35" name="TextBox 34"/>
            <p:cNvSpPr txBox="1"/>
            <p:nvPr/>
          </p:nvSpPr>
          <p:spPr>
            <a:xfrm rot="1177426">
              <a:off x="5311754" y="397129"/>
              <a:ext cx="1556851" cy="307777"/>
            </a:xfrm>
            <a:prstGeom prst="rect">
              <a:avLst/>
            </a:prstGeom>
            <a:noFill/>
          </p:spPr>
          <p:txBody>
            <a:bodyPr wrap="square" rtlCol="0">
              <a:spAutoFit/>
            </a:bodyPr>
            <a:lstStyle/>
            <a:p>
              <a:r>
                <a:rPr lang="en-US" sz="1400" dirty="0">
                  <a:latin typeface="Gill Sans MT"/>
                  <a:cs typeface="Gill Sans MT"/>
                </a:rPr>
                <a:t>Digital devices</a:t>
              </a:r>
            </a:p>
          </p:txBody>
        </p:sp>
        <p:sp>
          <p:nvSpPr>
            <p:cNvPr id="36" name="TextBox 35"/>
            <p:cNvSpPr txBox="1"/>
            <p:nvPr/>
          </p:nvSpPr>
          <p:spPr>
            <a:xfrm rot="3758714">
              <a:off x="877535" y="4772418"/>
              <a:ext cx="1556851" cy="307777"/>
            </a:xfrm>
            <a:prstGeom prst="rect">
              <a:avLst/>
            </a:prstGeom>
            <a:noFill/>
          </p:spPr>
          <p:txBody>
            <a:bodyPr wrap="square" rtlCol="0">
              <a:spAutoFit/>
            </a:bodyPr>
            <a:lstStyle/>
            <a:p>
              <a:r>
                <a:rPr lang="en-US" sz="1400" dirty="0">
                  <a:latin typeface="Gill Sans MT"/>
                  <a:cs typeface="Gill Sans MT"/>
                </a:rPr>
                <a:t>Machines</a:t>
              </a:r>
            </a:p>
          </p:txBody>
        </p:sp>
        <p:sp>
          <p:nvSpPr>
            <p:cNvPr id="37" name="TextBox 36"/>
            <p:cNvSpPr txBox="1"/>
            <p:nvPr/>
          </p:nvSpPr>
          <p:spPr>
            <a:xfrm rot="17612655">
              <a:off x="1141089" y="1996986"/>
              <a:ext cx="752389" cy="307777"/>
            </a:xfrm>
            <a:prstGeom prst="rect">
              <a:avLst/>
            </a:prstGeom>
            <a:noFill/>
          </p:spPr>
          <p:txBody>
            <a:bodyPr wrap="square" rtlCol="0">
              <a:spAutoFit/>
            </a:bodyPr>
            <a:lstStyle/>
            <a:p>
              <a:r>
                <a:rPr lang="en-US" sz="1400" dirty="0">
                  <a:latin typeface="Gill Sans MT"/>
                  <a:cs typeface="Gill Sans MT"/>
                </a:rPr>
                <a:t>Drink</a:t>
              </a:r>
            </a:p>
          </p:txBody>
        </p:sp>
        <p:sp>
          <p:nvSpPr>
            <p:cNvPr id="38" name="TextBox 37"/>
            <p:cNvSpPr txBox="1"/>
            <p:nvPr/>
          </p:nvSpPr>
          <p:spPr>
            <a:xfrm rot="17526967">
              <a:off x="6923003" y="4073141"/>
              <a:ext cx="1901996" cy="307777"/>
            </a:xfrm>
            <a:prstGeom prst="rect">
              <a:avLst/>
            </a:prstGeom>
            <a:noFill/>
          </p:spPr>
          <p:txBody>
            <a:bodyPr wrap="square" rtlCol="0">
              <a:spAutoFit/>
            </a:bodyPr>
            <a:lstStyle/>
            <a:p>
              <a:r>
                <a:rPr lang="en-US" sz="1400" dirty="0">
                  <a:latin typeface="Gill Sans MT"/>
                  <a:cs typeface="Gill Sans MT"/>
                </a:rPr>
                <a:t>Packaged food</a:t>
              </a:r>
            </a:p>
          </p:txBody>
        </p:sp>
        <p:sp>
          <p:nvSpPr>
            <p:cNvPr id="45" name="TextBox 44"/>
            <p:cNvSpPr txBox="1"/>
            <p:nvPr/>
          </p:nvSpPr>
          <p:spPr>
            <a:xfrm rot="1196084">
              <a:off x="2883923" y="6206752"/>
              <a:ext cx="940151" cy="307777"/>
            </a:xfrm>
            <a:prstGeom prst="rect">
              <a:avLst/>
            </a:prstGeom>
            <a:noFill/>
          </p:spPr>
          <p:txBody>
            <a:bodyPr wrap="square" rtlCol="0">
              <a:spAutoFit/>
            </a:bodyPr>
            <a:lstStyle/>
            <a:p>
              <a:r>
                <a:rPr lang="en-US" sz="1400" dirty="0">
                  <a:latin typeface="Gill Sans MT"/>
                  <a:cs typeface="Gill Sans MT"/>
                </a:rPr>
                <a:t>Furniture</a:t>
              </a:r>
            </a:p>
          </p:txBody>
        </p:sp>
      </p:grpSp>
      <p:sp>
        <p:nvSpPr>
          <p:cNvPr id="47" name="Rectangle 46"/>
          <p:cNvSpPr/>
          <p:nvPr/>
        </p:nvSpPr>
        <p:spPr>
          <a:xfrm>
            <a:off x="8908584" y="87204"/>
            <a:ext cx="221537" cy="2105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8" name="TextBox 47"/>
          <p:cNvSpPr txBox="1"/>
          <p:nvPr/>
        </p:nvSpPr>
        <p:spPr>
          <a:xfrm>
            <a:off x="9167417" y="-2443"/>
            <a:ext cx="1463286" cy="738664"/>
          </a:xfrm>
          <a:prstGeom prst="rect">
            <a:avLst/>
          </a:prstGeom>
          <a:noFill/>
        </p:spPr>
        <p:txBody>
          <a:bodyPr wrap="square" rtlCol="0">
            <a:spAutoFit/>
          </a:bodyPr>
          <a:lstStyle/>
          <a:p>
            <a:r>
              <a:rPr lang="en-US" sz="1400" dirty="0"/>
              <a:t>Items that you use once and then throw away </a:t>
            </a:r>
          </a:p>
        </p:txBody>
      </p:sp>
      <p:sp>
        <p:nvSpPr>
          <p:cNvPr id="49" name="Rectangle 48"/>
          <p:cNvSpPr/>
          <p:nvPr/>
        </p:nvSpPr>
        <p:spPr>
          <a:xfrm>
            <a:off x="8908584" y="978268"/>
            <a:ext cx="221537" cy="2105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TextBox 49"/>
          <p:cNvSpPr txBox="1"/>
          <p:nvPr/>
        </p:nvSpPr>
        <p:spPr>
          <a:xfrm>
            <a:off x="9167417" y="888621"/>
            <a:ext cx="1463286" cy="523220"/>
          </a:xfrm>
          <a:prstGeom prst="rect">
            <a:avLst/>
          </a:prstGeom>
          <a:noFill/>
        </p:spPr>
        <p:txBody>
          <a:bodyPr wrap="square" rtlCol="0">
            <a:spAutoFit/>
          </a:bodyPr>
          <a:lstStyle/>
          <a:p>
            <a:r>
              <a:rPr lang="en-US" sz="1400" dirty="0"/>
              <a:t>Items that you can reuse</a:t>
            </a:r>
          </a:p>
        </p:txBody>
      </p:sp>
      <p:sp>
        <p:nvSpPr>
          <p:cNvPr id="51" name="Rectangle 50"/>
          <p:cNvSpPr/>
          <p:nvPr/>
        </p:nvSpPr>
        <p:spPr>
          <a:xfrm>
            <a:off x="8908584" y="1653888"/>
            <a:ext cx="221537" cy="2105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2" name="TextBox 51"/>
          <p:cNvSpPr txBox="1"/>
          <p:nvPr/>
        </p:nvSpPr>
        <p:spPr>
          <a:xfrm>
            <a:off x="9167417" y="1564242"/>
            <a:ext cx="1463286" cy="1384995"/>
          </a:xfrm>
          <a:prstGeom prst="rect">
            <a:avLst/>
          </a:prstGeom>
          <a:noFill/>
        </p:spPr>
        <p:txBody>
          <a:bodyPr wrap="square" rtlCol="0">
            <a:spAutoFit/>
          </a:bodyPr>
          <a:lstStyle/>
          <a:p>
            <a:r>
              <a:rPr lang="en-US" sz="1400" dirty="0"/>
              <a:t>Items that you throw away after one use but </a:t>
            </a:r>
            <a:r>
              <a:rPr lang="en-US" sz="1400" b="1" i="1" dirty="0"/>
              <a:t>could</a:t>
            </a:r>
            <a:r>
              <a:rPr lang="en-US" sz="1400" dirty="0"/>
              <a:t> replace with an item you could reuse</a:t>
            </a:r>
          </a:p>
        </p:txBody>
      </p:sp>
    </p:spTree>
    <p:extLst>
      <p:ext uri="{BB962C8B-B14F-4D97-AF65-F5344CB8AC3E}">
        <p14:creationId xmlns:p14="http://schemas.microsoft.com/office/powerpoint/2010/main" val="2833205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B3DC1-2470-4537-9788-4FC985913422}"/>
              </a:ext>
            </a:extLst>
          </p:cNvPr>
          <p:cNvSpPr>
            <a:spLocks noGrp="1"/>
          </p:cNvSpPr>
          <p:nvPr>
            <p:ph type="title"/>
          </p:nvPr>
        </p:nvSpPr>
        <p:spPr>
          <a:xfrm>
            <a:off x="645160" y="267791"/>
            <a:ext cx="3363974" cy="1607060"/>
          </a:xfrm>
          <a:noFill/>
          <a:ln w="19050">
            <a:solidFill>
              <a:schemeClr val="tx1"/>
            </a:solidFill>
          </a:ln>
        </p:spPr>
        <p:txBody>
          <a:bodyPr wrap="square" anchor="ctr">
            <a:normAutofit/>
          </a:bodyPr>
          <a:lstStyle/>
          <a:p>
            <a:pPr algn="ctr"/>
            <a:r>
              <a:rPr lang="en-GB" sz="2800" b="1" dirty="0">
                <a:latin typeface="+mn-lt"/>
              </a:rPr>
              <a:t>How is this changing?</a:t>
            </a:r>
          </a:p>
        </p:txBody>
      </p:sp>
      <p:sp>
        <p:nvSpPr>
          <p:cNvPr id="9" name="Content Placeholder 8">
            <a:extLst>
              <a:ext uri="{FF2B5EF4-FFF2-40B4-BE49-F238E27FC236}">
                <a16:creationId xmlns:a16="http://schemas.microsoft.com/office/drawing/2014/main" id="{90DC623D-F363-460D-8647-E2640B849ED0}"/>
              </a:ext>
            </a:extLst>
          </p:cNvPr>
          <p:cNvSpPr>
            <a:spLocks noGrp="1"/>
          </p:cNvSpPr>
          <p:nvPr>
            <p:ph idx="1"/>
          </p:nvPr>
        </p:nvSpPr>
        <p:spPr>
          <a:xfrm>
            <a:off x="190501" y="2269644"/>
            <a:ext cx="4127500" cy="4257063"/>
          </a:xfrm>
        </p:spPr>
        <p:txBody>
          <a:bodyPr>
            <a:normAutofit/>
          </a:bodyPr>
          <a:lstStyle/>
          <a:p>
            <a:pPr>
              <a:buFont typeface="Courier New" panose="02070309020205020404" pitchFamily="49" charset="0"/>
              <a:buChar char="o"/>
            </a:pPr>
            <a:r>
              <a:rPr lang="en-GB" sz="2400" dirty="0"/>
              <a:t>Many countries are working towards achieving a </a:t>
            </a:r>
            <a:r>
              <a:rPr lang="en-GB" sz="2400" b="1" dirty="0"/>
              <a:t>circular economy- </a:t>
            </a:r>
            <a:r>
              <a:rPr lang="en-GB" sz="2400" dirty="0"/>
              <a:t>where nothing ends up in the bin.</a:t>
            </a:r>
          </a:p>
          <a:p>
            <a:pPr>
              <a:buFont typeface="Courier New" panose="02070309020205020404" pitchFamily="49" charset="0"/>
              <a:buChar char="o"/>
            </a:pPr>
            <a:r>
              <a:rPr lang="en-GB" sz="2400" dirty="0"/>
              <a:t>Wales has committed to becoming a high recycling society by 2025 and </a:t>
            </a:r>
            <a:r>
              <a:rPr lang="en-GB" sz="2400" b="1" dirty="0"/>
              <a:t>circular</a:t>
            </a:r>
            <a:r>
              <a:rPr lang="en-GB" sz="2400" dirty="0"/>
              <a:t> by 2050.</a:t>
            </a:r>
          </a:p>
          <a:p>
            <a:pPr marL="0" indent="0">
              <a:buNone/>
            </a:pPr>
            <a:endParaRPr lang="en-GB" sz="2400" dirty="0"/>
          </a:p>
          <a:p>
            <a:pPr marL="0" indent="0">
              <a:buNone/>
            </a:pPr>
            <a:r>
              <a:rPr lang="en-GB" sz="2400" dirty="0"/>
              <a:t>Will other countries follow suit?</a:t>
            </a:r>
          </a:p>
          <a:p>
            <a:pPr marL="0" indent="0">
              <a:buNone/>
            </a:pPr>
            <a:endParaRPr lang="en-GB" sz="2400" dirty="0"/>
          </a:p>
        </p:txBody>
      </p:sp>
      <p:pic>
        <p:nvPicPr>
          <p:cNvPr id="3" name="Picture 2">
            <a:extLst>
              <a:ext uri="{FF2B5EF4-FFF2-40B4-BE49-F238E27FC236}">
                <a16:creationId xmlns:a16="http://schemas.microsoft.com/office/drawing/2014/main" id="{76774A10-1C64-4482-B818-1AA9D05DCE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0558" y="90786"/>
            <a:ext cx="4654295" cy="6397656"/>
          </a:xfrm>
          <a:prstGeom prst="rect">
            <a:avLst/>
          </a:prstGeom>
        </p:spPr>
      </p:pic>
      <p:pic>
        <p:nvPicPr>
          <p:cNvPr id="4" name="Picture 3">
            <a:extLst>
              <a:ext uri="{FF2B5EF4-FFF2-40B4-BE49-F238E27FC236}">
                <a16:creationId xmlns:a16="http://schemas.microsoft.com/office/drawing/2014/main" id="{DF93001A-D6A0-478A-A619-01E9C58D83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18223" y="90786"/>
            <a:ext cx="2292295" cy="6370872"/>
          </a:xfrm>
          <a:prstGeom prst="rect">
            <a:avLst/>
          </a:prstGeom>
        </p:spPr>
      </p:pic>
    </p:spTree>
    <p:extLst>
      <p:ext uri="{BB962C8B-B14F-4D97-AF65-F5344CB8AC3E}">
        <p14:creationId xmlns:p14="http://schemas.microsoft.com/office/powerpoint/2010/main" val="2398601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C52161-0B86-4174-816C-450D867068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40D68D4B-9AB4-4B98-8774-546CDC1F9EC6}"/>
              </a:ext>
            </a:extLst>
          </p:cNvPr>
          <p:cNvSpPr>
            <a:spLocks noGrp="1"/>
          </p:cNvSpPr>
          <p:nvPr>
            <p:ph type="title"/>
          </p:nvPr>
        </p:nvSpPr>
        <p:spPr>
          <a:xfrm>
            <a:off x="545493" y="558799"/>
            <a:ext cx="4292643" cy="1396999"/>
          </a:xfrm>
        </p:spPr>
        <p:txBody>
          <a:bodyPr>
            <a:normAutofit/>
          </a:bodyPr>
          <a:lstStyle/>
          <a:p>
            <a:r>
              <a:rPr lang="en-GB" sz="3200" b="1" dirty="0"/>
              <a:t>What are some benefits to a circular economy? </a:t>
            </a:r>
            <a:r>
              <a:rPr lang="en-GB" sz="2000" b="1" dirty="0"/>
              <a:t>(Discussion)</a:t>
            </a:r>
            <a:endParaRPr lang="en-GB" sz="3200" b="1" dirty="0"/>
          </a:p>
        </p:txBody>
      </p:sp>
      <p:sp>
        <p:nvSpPr>
          <p:cNvPr id="7" name="Content Placeholder 6">
            <a:extLst>
              <a:ext uri="{FF2B5EF4-FFF2-40B4-BE49-F238E27FC236}">
                <a16:creationId xmlns:a16="http://schemas.microsoft.com/office/drawing/2014/main" id="{25AB525B-2E67-49FB-A56B-40F95BD09F0B}"/>
              </a:ext>
            </a:extLst>
          </p:cNvPr>
          <p:cNvSpPr>
            <a:spLocks noGrp="1"/>
          </p:cNvSpPr>
          <p:nvPr>
            <p:ph idx="1"/>
          </p:nvPr>
        </p:nvSpPr>
        <p:spPr>
          <a:xfrm>
            <a:off x="545492" y="2127249"/>
            <a:ext cx="4292643" cy="260350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t">
            <a:noAutofit/>
          </a:bodyPr>
          <a:lstStyle/>
          <a:p>
            <a:r>
              <a:rPr lang="en-GB" sz="2000" dirty="0"/>
              <a:t>Reduces waste</a:t>
            </a:r>
          </a:p>
          <a:p>
            <a:r>
              <a:rPr lang="en-GB" sz="2000" dirty="0"/>
              <a:t>Uses less energy and resources</a:t>
            </a:r>
          </a:p>
          <a:p>
            <a:r>
              <a:rPr lang="en-GB" sz="2000" dirty="0"/>
              <a:t>Solution to the planet's resource shortage</a:t>
            </a:r>
          </a:p>
          <a:p>
            <a:r>
              <a:rPr lang="en-GB" sz="2000" dirty="0"/>
              <a:t>Reduces pollution to our environment </a:t>
            </a:r>
          </a:p>
        </p:txBody>
      </p:sp>
    </p:spTree>
    <p:extLst>
      <p:ext uri="{BB962C8B-B14F-4D97-AF65-F5344CB8AC3E}">
        <p14:creationId xmlns:p14="http://schemas.microsoft.com/office/powerpoint/2010/main" val="4012880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0" y="21369"/>
            <a:ext cx="12192000" cy="583540"/>
          </a:xfrm>
          <a:solidFill>
            <a:schemeClr val="accent3">
              <a:lumMod val="60000"/>
              <a:lumOff val="40000"/>
            </a:schemeClr>
          </a:solidFill>
          <a:ln w="28575" cmpd="sng">
            <a:solidFill>
              <a:srgbClr val="000000"/>
            </a:solidFill>
          </a:ln>
        </p:spPr>
        <p:txBody>
          <a:bodyPr>
            <a:normAutofit fontScale="90000"/>
          </a:bodyPr>
          <a:lstStyle/>
          <a:p>
            <a:pPr algn="l"/>
            <a:r>
              <a:rPr lang="en-US" sz="4800" b="1" dirty="0"/>
              <a:t>The Circular Economy</a:t>
            </a:r>
            <a:endParaRPr lang="en-US" sz="3600" b="1" u="sng" dirty="0"/>
          </a:p>
        </p:txBody>
      </p:sp>
      <p:pic>
        <p:nvPicPr>
          <p:cNvPr id="11" name="Picture 10"/>
          <p:cNvPicPr>
            <a:picLocks noChangeAspect="1"/>
          </p:cNvPicPr>
          <p:nvPr/>
        </p:nvPicPr>
        <p:blipFill rotWithShape="1">
          <a:blip r:embed="rId3"/>
          <a:srcRect l="59229" t="23350" b="23728"/>
          <a:stretch/>
        </p:blipFill>
        <p:spPr>
          <a:xfrm>
            <a:off x="294911" y="999256"/>
            <a:ext cx="6898731" cy="5858744"/>
          </a:xfrm>
          <a:prstGeom prst="rect">
            <a:avLst/>
          </a:prstGeom>
          <a:ln>
            <a:solidFill>
              <a:srgbClr val="000000"/>
            </a:solidFill>
          </a:ln>
        </p:spPr>
      </p:pic>
      <p:sp>
        <p:nvSpPr>
          <p:cNvPr id="3" name="Rectangle 2"/>
          <p:cNvSpPr/>
          <p:nvPr/>
        </p:nvSpPr>
        <p:spPr>
          <a:xfrm>
            <a:off x="7467551" y="648219"/>
            <a:ext cx="4998359" cy="1200329"/>
          </a:xfrm>
          <a:prstGeom prst="rect">
            <a:avLst/>
          </a:prstGeom>
        </p:spPr>
        <p:txBody>
          <a:bodyPr wrap="square">
            <a:spAutoFit/>
          </a:bodyPr>
          <a:lstStyle/>
          <a:p>
            <a:r>
              <a:rPr lang="en-US" sz="2400" dirty="0">
                <a:hlinkClick r:id="rId4"/>
              </a:rPr>
              <a:t>https://www.youtube.com/watch?time_continue=76&amp;v=9GorqroigqM</a:t>
            </a:r>
            <a:endParaRPr lang="en-US" sz="2400" dirty="0"/>
          </a:p>
          <a:p>
            <a:endParaRPr lang="en-US" sz="2400" dirty="0"/>
          </a:p>
        </p:txBody>
      </p:sp>
    </p:spTree>
    <p:extLst>
      <p:ext uri="{BB962C8B-B14F-4D97-AF65-F5344CB8AC3E}">
        <p14:creationId xmlns:p14="http://schemas.microsoft.com/office/powerpoint/2010/main" val="175589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1501" b="23728"/>
          <a:stretch/>
        </p:blipFill>
        <p:spPr>
          <a:xfrm>
            <a:off x="0" y="1"/>
            <a:ext cx="12192000" cy="3361307"/>
          </a:xfrm>
          <a:prstGeom prst="rect">
            <a:avLst/>
          </a:prstGeom>
          <a:ln>
            <a:solidFill>
              <a:srgbClr val="000000"/>
            </a:solidFill>
          </a:ln>
        </p:spPr>
      </p:pic>
      <p:pic>
        <p:nvPicPr>
          <p:cNvPr id="7" name="Picture 6"/>
          <p:cNvPicPr>
            <a:picLocks noChangeAspect="1"/>
          </p:cNvPicPr>
          <p:nvPr/>
        </p:nvPicPr>
        <p:blipFill rotWithShape="1">
          <a:blip r:embed="rId2"/>
          <a:srcRect t="21501" b="23728"/>
          <a:stretch/>
        </p:blipFill>
        <p:spPr>
          <a:xfrm>
            <a:off x="0" y="3529978"/>
            <a:ext cx="12192000" cy="3328023"/>
          </a:xfrm>
          <a:prstGeom prst="rect">
            <a:avLst/>
          </a:prstGeom>
          <a:ln>
            <a:solidFill>
              <a:srgbClr val="000000"/>
            </a:solidFill>
          </a:ln>
        </p:spPr>
      </p:pic>
    </p:spTree>
    <p:extLst>
      <p:ext uri="{BB962C8B-B14F-4D97-AF65-F5344CB8AC3E}">
        <p14:creationId xmlns:p14="http://schemas.microsoft.com/office/powerpoint/2010/main" val="2236642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0" y="-5367"/>
            <a:ext cx="12192000" cy="583540"/>
          </a:xfrm>
          <a:solidFill>
            <a:schemeClr val="accent3">
              <a:lumMod val="60000"/>
              <a:lumOff val="40000"/>
            </a:schemeClr>
          </a:solidFill>
          <a:ln w="28575" cmpd="sng">
            <a:solidFill>
              <a:srgbClr val="000000"/>
            </a:solidFill>
          </a:ln>
        </p:spPr>
        <p:txBody>
          <a:bodyPr>
            <a:normAutofit fontScale="90000"/>
          </a:bodyPr>
          <a:lstStyle/>
          <a:p>
            <a:pPr algn="l"/>
            <a:r>
              <a:rPr lang="en-US" sz="4800" b="1" dirty="0"/>
              <a:t>The story of stuff</a:t>
            </a:r>
            <a:endParaRPr lang="en-US" sz="3600" b="1" u="sng" dirty="0"/>
          </a:p>
        </p:txBody>
      </p:sp>
      <p:sp>
        <p:nvSpPr>
          <p:cNvPr id="2" name="TextBox 1"/>
          <p:cNvSpPr txBox="1"/>
          <p:nvPr/>
        </p:nvSpPr>
        <p:spPr>
          <a:xfrm>
            <a:off x="348609" y="840327"/>
            <a:ext cx="3152307" cy="1569660"/>
          </a:xfrm>
          <a:prstGeom prst="rect">
            <a:avLst/>
          </a:prstGeom>
          <a:noFill/>
        </p:spPr>
        <p:txBody>
          <a:bodyPr wrap="square" rtlCol="0">
            <a:spAutoFit/>
          </a:bodyPr>
          <a:lstStyle/>
          <a:p>
            <a:r>
              <a:rPr lang="en-US" sz="3200" dirty="0"/>
              <a:t>Let’s explore the linear economy a little more…</a:t>
            </a:r>
            <a:endParaRPr lang="en-US" sz="3200" i="1" dirty="0"/>
          </a:p>
        </p:txBody>
      </p:sp>
      <p:pic>
        <p:nvPicPr>
          <p:cNvPr id="3" name="Picture 2" descr="Screen Shot 2019-01-02 at 15.47.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0918" y="840327"/>
            <a:ext cx="5617881" cy="2633383"/>
          </a:xfrm>
          <a:prstGeom prst="rect">
            <a:avLst/>
          </a:prstGeom>
        </p:spPr>
      </p:pic>
      <p:pic>
        <p:nvPicPr>
          <p:cNvPr id="6" name="Picture 5" descr="Screen Shot 2019-01-02 at 15.48.14.png"/>
          <p:cNvPicPr>
            <a:picLocks noChangeAspect="1"/>
          </p:cNvPicPr>
          <p:nvPr/>
        </p:nvPicPr>
        <p:blipFill rotWithShape="1">
          <a:blip r:embed="rId4">
            <a:extLst>
              <a:ext uri="{28A0092B-C50C-407E-A947-70E740481C1C}">
                <a14:useLocalDpi xmlns:a14="http://schemas.microsoft.com/office/drawing/2010/main" val="0"/>
              </a:ext>
            </a:extLst>
          </a:blip>
          <a:srcRect l="35948" t="25686" r="34640" b="6340"/>
          <a:stretch/>
        </p:blipFill>
        <p:spPr>
          <a:xfrm rot="263666">
            <a:off x="8162526" y="323037"/>
            <a:ext cx="3823511" cy="4142135"/>
          </a:xfrm>
          <a:prstGeom prst="rect">
            <a:avLst/>
          </a:prstGeom>
        </p:spPr>
      </p:pic>
      <p:sp>
        <p:nvSpPr>
          <p:cNvPr id="7" name="TextBox 6"/>
          <p:cNvSpPr txBox="1"/>
          <p:nvPr/>
        </p:nvSpPr>
        <p:spPr>
          <a:xfrm>
            <a:off x="637491" y="3720354"/>
            <a:ext cx="7319067" cy="1569660"/>
          </a:xfrm>
          <a:prstGeom prst="rect">
            <a:avLst/>
          </a:prstGeom>
          <a:noFill/>
        </p:spPr>
        <p:txBody>
          <a:bodyPr wrap="square" rtlCol="0">
            <a:spAutoFit/>
          </a:bodyPr>
          <a:lstStyle/>
          <a:p>
            <a:r>
              <a:rPr lang="en-US" sz="3200" dirty="0"/>
              <a:t>As we watch the video, listen out for the answers that will help you to complete your sheet ‘The story of stuff questions’.</a:t>
            </a:r>
          </a:p>
        </p:txBody>
      </p:sp>
      <p:pic>
        <p:nvPicPr>
          <p:cNvPr id="10" name="Picture 9"/>
          <p:cNvPicPr>
            <a:picLocks noChangeAspect="1"/>
          </p:cNvPicPr>
          <p:nvPr/>
        </p:nvPicPr>
        <p:blipFill>
          <a:blip r:embed="rId5"/>
          <a:stretch>
            <a:fillRect/>
          </a:stretch>
        </p:blipFill>
        <p:spPr>
          <a:xfrm>
            <a:off x="11547190" y="5662088"/>
            <a:ext cx="644812" cy="648640"/>
          </a:xfrm>
          <a:prstGeom prst="rect">
            <a:avLst/>
          </a:prstGeom>
        </p:spPr>
      </p:pic>
      <p:sp>
        <p:nvSpPr>
          <p:cNvPr id="11" name="TextBox 10"/>
          <p:cNvSpPr txBox="1"/>
          <p:nvPr/>
        </p:nvSpPr>
        <p:spPr>
          <a:xfrm>
            <a:off x="1" y="5606579"/>
            <a:ext cx="12192001" cy="1241237"/>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733" b="1" dirty="0"/>
              <a:t>Challenge: </a:t>
            </a:r>
            <a:r>
              <a:rPr lang="en-US" sz="3733" dirty="0"/>
              <a:t>Can you link any of the themes in this video to anything we have studied before in geography?</a:t>
            </a:r>
          </a:p>
        </p:txBody>
      </p:sp>
    </p:spTree>
    <p:extLst>
      <p:ext uri="{BB962C8B-B14F-4D97-AF65-F5344CB8AC3E}">
        <p14:creationId xmlns:p14="http://schemas.microsoft.com/office/powerpoint/2010/main" val="29742961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833003" y="2565336"/>
            <a:ext cx="6358997" cy="4290088"/>
          </a:xfrm>
          <a:prstGeom prst="rect">
            <a:avLst/>
          </a:prstGeom>
        </p:spPr>
      </p:pic>
      <p:sp>
        <p:nvSpPr>
          <p:cNvPr id="9" name="Title 1"/>
          <p:cNvSpPr>
            <a:spLocks noGrp="1"/>
          </p:cNvSpPr>
          <p:nvPr>
            <p:ph type="ctrTitle"/>
          </p:nvPr>
        </p:nvSpPr>
        <p:spPr>
          <a:xfrm>
            <a:off x="0" y="-5368"/>
            <a:ext cx="12192000" cy="1459059"/>
          </a:xfrm>
          <a:solidFill>
            <a:schemeClr val="accent3">
              <a:lumMod val="60000"/>
              <a:lumOff val="40000"/>
            </a:schemeClr>
          </a:solidFill>
          <a:ln w="28575" cmpd="sng">
            <a:solidFill>
              <a:srgbClr val="000000"/>
            </a:solidFill>
          </a:ln>
        </p:spPr>
        <p:txBody>
          <a:bodyPr>
            <a:normAutofit/>
          </a:bodyPr>
          <a:lstStyle/>
          <a:p>
            <a:pPr algn="l"/>
            <a:r>
              <a:rPr lang="en-US" sz="4800" dirty="0"/>
              <a:t>Topic focus: </a:t>
            </a:r>
            <a:r>
              <a:rPr lang="en-US" sz="4800" b="1" dirty="0"/>
              <a:t>Blood, sweat &amp; tears: can we be more responsible consumers?</a:t>
            </a:r>
            <a:endParaRPr lang="en-US" sz="3600" b="1" u="sng" dirty="0"/>
          </a:p>
        </p:txBody>
      </p:sp>
      <p:sp>
        <p:nvSpPr>
          <p:cNvPr id="4" name="TextBox 3"/>
          <p:cNvSpPr txBox="1"/>
          <p:nvPr/>
        </p:nvSpPr>
        <p:spPr>
          <a:xfrm>
            <a:off x="444749" y="1641816"/>
            <a:ext cx="6722489" cy="3539046"/>
          </a:xfrm>
          <a:prstGeom prst="rect">
            <a:avLst/>
          </a:prstGeom>
          <a:noFill/>
        </p:spPr>
        <p:txBody>
          <a:bodyPr wrap="square" rtlCol="0">
            <a:spAutoFit/>
          </a:bodyPr>
          <a:lstStyle/>
          <a:p>
            <a:pPr algn="ctr"/>
            <a:r>
              <a:rPr lang="en-US" sz="3733" dirty="0"/>
              <a:t>Thinking back to our overall focus for this topic - write one sentence to summarise one thing you have learned from today that could help us to be </a:t>
            </a:r>
            <a:r>
              <a:rPr lang="en-US" sz="3733" b="1" dirty="0">
                <a:solidFill>
                  <a:srgbClr val="008000"/>
                </a:solidFill>
              </a:rPr>
              <a:t>more responsible consumers</a:t>
            </a:r>
            <a:r>
              <a:rPr lang="en-US" sz="3733" dirty="0"/>
              <a:t>.</a:t>
            </a:r>
          </a:p>
        </p:txBody>
      </p:sp>
    </p:spTree>
    <p:extLst>
      <p:ext uri="{BB962C8B-B14F-4D97-AF65-F5344CB8AC3E}">
        <p14:creationId xmlns:p14="http://schemas.microsoft.com/office/powerpoint/2010/main" val="3355473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0" y="21369"/>
            <a:ext cx="12192000" cy="583540"/>
          </a:xfrm>
          <a:solidFill>
            <a:schemeClr val="accent3">
              <a:lumMod val="60000"/>
              <a:lumOff val="40000"/>
            </a:schemeClr>
          </a:solidFill>
          <a:ln w="28575" cmpd="sng">
            <a:solidFill>
              <a:srgbClr val="000000"/>
            </a:solidFill>
          </a:ln>
        </p:spPr>
        <p:txBody>
          <a:bodyPr>
            <a:normAutofit fontScale="90000"/>
          </a:bodyPr>
          <a:lstStyle/>
          <a:p>
            <a:pPr algn="l"/>
            <a:r>
              <a:rPr lang="en-US" sz="4800" b="1" dirty="0"/>
              <a:t>The Circular Economy</a:t>
            </a:r>
            <a:endParaRPr lang="en-US" sz="3600" b="1" u="sng" dirty="0"/>
          </a:p>
        </p:txBody>
      </p:sp>
      <p:sp>
        <p:nvSpPr>
          <p:cNvPr id="3" name="Rectangle 2"/>
          <p:cNvSpPr/>
          <p:nvPr/>
        </p:nvSpPr>
        <p:spPr>
          <a:xfrm>
            <a:off x="288247" y="3979468"/>
            <a:ext cx="5265677" cy="1405256"/>
          </a:xfrm>
          <a:prstGeom prst="rect">
            <a:avLst/>
          </a:prstGeom>
        </p:spPr>
        <p:txBody>
          <a:bodyPr wrap="square">
            <a:spAutoFit/>
          </a:bodyPr>
          <a:lstStyle/>
          <a:p>
            <a:r>
              <a:rPr lang="en-US" sz="2133" dirty="0">
                <a:hlinkClick r:id="rId2"/>
              </a:rPr>
              <a:t>https://www.nationalgeographic.co.uk/environment-and-conservation/2018/06/why-our-throwaway-culture-has-end</a:t>
            </a:r>
            <a:endParaRPr lang="en-US" sz="2133" dirty="0"/>
          </a:p>
          <a:p>
            <a:endParaRPr lang="en-US" sz="2133" dirty="0"/>
          </a:p>
        </p:txBody>
      </p:sp>
      <p:sp>
        <p:nvSpPr>
          <p:cNvPr id="4" name="Rectangle 3"/>
          <p:cNvSpPr/>
          <p:nvPr/>
        </p:nvSpPr>
        <p:spPr>
          <a:xfrm>
            <a:off x="288249" y="941296"/>
            <a:ext cx="5469087" cy="2965364"/>
          </a:xfrm>
          <a:prstGeom prst="rect">
            <a:avLst/>
          </a:prstGeom>
        </p:spPr>
        <p:txBody>
          <a:bodyPr wrap="square">
            <a:spAutoFit/>
          </a:bodyPr>
          <a:lstStyle/>
          <a:p>
            <a:r>
              <a:rPr lang="en-US" sz="2667" dirty="0"/>
              <a:t>Further reading…</a:t>
            </a:r>
          </a:p>
          <a:p>
            <a:endParaRPr lang="en-US" sz="2667" dirty="0"/>
          </a:p>
          <a:p>
            <a:r>
              <a:rPr lang="en-US" sz="2667" dirty="0"/>
              <a:t>Dame Ellen MacArthur has launched a charity that works with business and education to encourage the movement towards a </a:t>
            </a:r>
            <a:r>
              <a:rPr lang="en-US" sz="2667" b="1" dirty="0"/>
              <a:t>circular economy</a:t>
            </a:r>
            <a:r>
              <a:rPr lang="en-US" sz="2667" dirty="0"/>
              <a:t>.</a:t>
            </a:r>
          </a:p>
        </p:txBody>
      </p:sp>
      <p:pic>
        <p:nvPicPr>
          <p:cNvPr id="2" name="Picture 1"/>
          <p:cNvPicPr>
            <a:picLocks noChangeAspect="1"/>
          </p:cNvPicPr>
          <p:nvPr/>
        </p:nvPicPr>
        <p:blipFill>
          <a:blip r:embed="rId3"/>
          <a:stretch>
            <a:fillRect/>
          </a:stretch>
        </p:blipFill>
        <p:spPr>
          <a:xfrm>
            <a:off x="6155766" y="836707"/>
            <a:ext cx="5197300" cy="5665663"/>
          </a:xfrm>
          <a:prstGeom prst="rect">
            <a:avLst/>
          </a:prstGeom>
        </p:spPr>
      </p:pic>
    </p:spTree>
    <p:extLst>
      <p:ext uri="{BB962C8B-B14F-4D97-AF65-F5344CB8AC3E}">
        <p14:creationId xmlns:p14="http://schemas.microsoft.com/office/powerpoint/2010/main" val="29986135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F5C5CA5-D422-A642-9B0A-7F0944ACC635}"/>
              </a:ext>
            </a:extLst>
          </p:cNvPr>
          <p:cNvPicPr>
            <a:picLocks noGrp="1" noChangeAspect="1"/>
          </p:cNvPicPr>
          <p:nvPr>
            <p:ph idx="4294967295"/>
          </p:nvPr>
        </p:nvPicPr>
        <p:blipFill>
          <a:blip r:embed="rId2"/>
          <a:stretch>
            <a:fillRect/>
          </a:stretch>
        </p:blipFill>
        <p:spPr>
          <a:xfrm>
            <a:off x="163631" y="2429523"/>
            <a:ext cx="1462941" cy="1617352"/>
          </a:xfrm>
        </p:spPr>
      </p:pic>
      <p:sp>
        <p:nvSpPr>
          <p:cNvPr id="4" name="Title 1">
            <a:extLst>
              <a:ext uri="{FF2B5EF4-FFF2-40B4-BE49-F238E27FC236}">
                <a16:creationId xmlns:a16="http://schemas.microsoft.com/office/drawing/2014/main" id="{6EE3C73C-8DD7-6945-AC97-18B883271E1C}"/>
              </a:ext>
            </a:extLst>
          </p:cNvPr>
          <p:cNvSpPr txBox="1">
            <a:spLocks/>
          </p:cNvSpPr>
          <p:nvPr/>
        </p:nvSpPr>
        <p:spPr>
          <a:xfrm>
            <a:off x="0" y="21369"/>
            <a:ext cx="12192000" cy="583540"/>
          </a:xfrm>
          <a:prstGeom prst="rect">
            <a:avLst/>
          </a:prstGeom>
          <a:solidFill>
            <a:schemeClr val="accent3">
              <a:lumMod val="60000"/>
              <a:lumOff val="40000"/>
            </a:schemeClr>
          </a:solidFill>
          <a:ln w="28575" cmpd="sng">
            <a:solidFill>
              <a:srgbClr val="000000"/>
            </a:solidFill>
          </a:ln>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t>Research task: The Circular Economy</a:t>
            </a:r>
            <a:endParaRPr lang="en-US" sz="3600" b="1" u="sng" dirty="0"/>
          </a:p>
        </p:txBody>
      </p:sp>
      <p:pic>
        <p:nvPicPr>
          <p:cNvPr id="5" name="Picture 4">
            <a:extLst>
              <a:ext uri="{FF2B5EF4-FFF2-40B4-BE49-F238E27FC236}">
                <a16:creationId xmlns:a16="http://schemas.microsoft.com/office/drawing/2014/main" id="{112D2BC5-FFBB-804A-94FB-B081B0908876}"/>
              </a:ext>
            </a:extLst>
          </p:cNvPr>
          <p:cNvPicPr>
            <a:picLocks noChangeAspect="1"/>
          </p:cNvPicPr>
          <p:nvPr/>
        </p:nvPicPr>
        <p:blipFill>
          <a:blip r:embed="rId3"/>
          <a:stretch>
            <a:fillRect/>
          </a:stretch>
        </p:blipFill>
        <p:spPr>
          <a:xfrm>
            <a:off x="8002890" y="179603"/>
            <a:ext cx="3191252" cy="3083377"/>
          </a:xfrm>
          <a:prstGeom prst="rect">
            <a:avLst/>
          </a:prstGeom>
        </p:spPr>
      </p:pic>
      <p:pic>
        <p:nvPicPr>
          <p:cNvPr id="6" name="Picture 5">
            <a:extLst>
              <a:ext uri="{FF2B5EF4-FFF2-40B4-BE49-F238E27FC236}">
                <a16:creationId xmlns:a16="http://schemas.microsoft.com/office/drawing/2014/main" id="{D499B5B1-DD03-FB47-826F-07352B077EA7}"/>
              </a:ext>
            </a:extLst>
          </p:cNvPr>
          <p:cNvPicPr>
            <a:picLocks noChangeAspect="1"/>
          </p:cNvPicPr>
          <p:nvPr/>
        </p:nvPicPr>
        <p:blipFill>
          <a:blip r:embed="rId4"/>
          <a:stretch>
            <a:fillRect/>
          </a:stretch>
        </p:blipFill>
        <p:spPr>
          <a:xfrm>
            <a:off x="124919" y="666969"/>
            <a:ext cx="2274277" cy="1295474"/>
          </a:xfrm>
          <a:prstGeom prst="rect">
            <a:avLst/>
          </a:prstGeom>
        </p:spPr>
      </p:pic>
      <p:sp>
        <p:nvSpPr>
          <p:cNvPr id="9" name="TextBox 8">
            <a:extLst>
              <a:ext uri="{FF2B5EF4-FFF2-40B4-BE49-F238E27FC236}">
                <a16:creationId xmlns:a16="http://schemas.microsoft.com/office/drawing/2014/main" id="{087F45A8-F6A2-D249-AD59-9DA9AAD91CC0}"/>
              </a:ext>
            </a:extLst>
          </p:cNvPr>
          <p:cNvSpPr txBox="1"/>
          <p:nvPr/>
        </p:nvSpPr>
        <p:spPr>
          <a:xfrm>
            <a:off x="198805" y="1989027"/>
            <a:ext cx="2124806" cy="369332"/>
          </a:xfrm>
          <a:prstGeom prst="rect">
            <a:avLst/>
          </a:prstGeom>
          <a:noFill/>
        </p:spPr>
        <p:txBody>
          <a:bodyPr wrap="square" rtlCol="0">
            <a:spAutoFit/>
          </a:bodyPr>
          <a:lstStyle/>
          <a:p>
            <a:r>
              <a:rPr lang="en-US" dirty="0" err="1"/>
              <a:t>Ooho</a:t>
            </a:r>
            <a:r>
              <a:rPr lang="en-US" dirty="0"/>
              <a:t> </a:t>
            </a:r>
          </a:p>
        </p:txBody>
      </p:sp>
      <p:sp>
        <p:nvSpPr>
          <p:cNvPr id="10" name="TextBox 9">
            <a:extLst>
              <a:ext uri="{FF2B5EF4-FFF2-40B4-BE49-F238E27FC236}">
                <a16:creationId xmlns:a16="http://schemas.microsoft.com/office/drawing/2014/main" id="{40FBD6A0-B893-5147-9D38-BEF8F2975235}"/>
              </a:ext>
            </a:extLst>
          </p:cNvPr>
          <p:cNvSpPr txBox="1"/>
          <p:nvPr/>
        </p:nvSpPr>
        <p:spPr>
          <a:xfrm>
            <a:off x="163631" y="4123327"/>
            <a:ext cx="2124806" cy="369332"/>
          </a:xfrm>
          <a:prstGeom prst="rect">
            <a:avLst/>
          </a:prstGeom>
          <a:noFill/>
        </p:spPr>
        <p:txBody>
          <a:bodyPr wrap="square" rtlCol="0">
            <a:spAutoFit/>
          </a:bodyPr>
          <a:lstStyle/>
          <a:p>
            <a:r>
              <a:rPr lang="en-US" dirty="0"/>
              <a:t>Nike grind </a:t>
            </a:r>
          </a:p>
        </p:txBody>
      </p:sp>
      <p:pic>
        <p:nvPicPr>
          <p:cNvPr id="12" name="Picture 11">
            <a:extLst>
              <a:ext uri="{FF2B5EF4-FFF2-40B4-BE49-F238E27FC236}">
                <a16:creationId xmlns:a16="http://schemas.microsoft.com/office/drawing/2014/main" id="{107C0FB5-DAE0-9B48-B43C-AE942860D012}"/>
              </a:ext>
            </a:extLst>
          </p:cNvPr>
          <p:cNvPicPr>
            <a:picLocks noChangeAspect="1"/>
          </p:cNvPicPr>
          <p:nvPr/>
        </p:nvPicPr>
        <p:blipFill>
          <a:blip r:embed="rId5"/>
          <a:stretch>
            <a:fillRect/>
          </a:stretch>
        </p:blipFill>
        <p:spPr>
          <a:xfrm>
            <a:off x="2593484" y="655086"/>
            <a:ext cx="2579077" cy="1848485"/>
          </a:xfrm>
          <a:prstGeom prst="rect">
            <a:avLst/>
          </a:prstGeom>
        </p:spPr>
      </p:pic>
      <p:sp>
        <p:nvSpPr>
          <p:cNvPr id="13" name="TextBox 12">
            <a:extLst>
              <a:ext uri="{FF2B5EF4-FFF2-40B4-BE49-F238E27FC236}">
                <a16:creationId xmlns:a16="http://schemas.microsoft.com/office/drawing/2014/main" id="{9FC88FAC-7860-8643-ABF8-9B3EEAB866B0}"/>
              </a:ext>
            </a:extLst>
          </p:cNvPr>
          <p:cNvSpPr txBox="1"/>
          <p:nvPr/>
        </p:nvSpPr>
        <p:spPr>
          <a:xfrm>
            <a:off x="2942980" y="2429523"/>
            <a:ext cx="2124806" cy="369332"/>
          </a:xfrm>
          <a:prstGeom prst="rect">
            <a:avLst/>
          </a:prstGeom>
          <a:noFill/>
        </p:spPr>
        <p:txBody>
          <a:bodyPr wrap="square" rtlCol="0">
            <a:spAutoFit/>
          </a:bodyPr>
          <a:lstStyle/>
          <a:p>
            <a:r>
              <a:rPr lang="en-US" dirty="0"/>
              <a:t>Ikea </a:t>
            </a:r>
          </a:p>
        </p:txBody>
      </p:sp>
      <p:pic>
        <p:nvPicPr>
          <p:cNvPr id="15" name="Picture 14">
            <a:extLst>
              <a:ext uri="{FF2B5EF4-FFF2-40B4-BE49-F238E27FC236}">
                <a16:creationId xmlns:a16="http://schemas.microsoft.com/office/drawing/2014/main" id="{BF371AE6-EF48-AF43-99A8-07931E50E179}"/>
              </a:ext>
            </a:extLst>
          </p:cNvPr>
          <p:cNvPicPr>
            <a:picLocks noChangeAspect="1"/>
          </p:cNvPicPr>
          <p:nvPr/>
        </p:nvPicPr>
        <p:blipFill>
          <a:blip r:embed="rId6"/>
          <a:stretch>
            <a:fillRect/>
          </a:stretch>
        </p:blipFill>
        <p:spPr>
          <a:xfrm>
            <a:off x="52871" y="4526372"/>
            <a:ext cx="2346325" cy="1832062"/>
          </a:xfrm>
          <a:prstGeom prst="rect">
            <a:avLst/>
          </a:prstGeom>
        </p:spPr>
      </p:pic>
      <p:sp>
        <p:nvSpPr>
          <p:cNvPr id="16" name="TextBox 15">
            <a:extLst>
              <a:ext uri="{FF2B5EF4-FFF2-40B4-BE49-F238E27FC236}">
                <a16:creationId xmlns:a16="http://schemas.microsoft.com/office/drawing/2014/main" id="{C6D62B9A-FAE9-0D46-BC76-D9454AAC7A4D}"/>
              </a:ext>
            </a:extLst>
          </p:cNvPr>
          <p:cNvSpPr txBox="1"/>
          <p:nvPr/>
        </p:nvSpPr>
        <p:spPr>
          <a:xfrm>
            <a:off x="1" y="6303312"/>
            <a:ext cx="2942980" cy="646331"/>
          </a:xfrm>
          <a:prstGeom prst="rect">
            <a:avLst/>
          </a:prstGeom>
          <a:noFill/>
        </p:spPr>
        <p:txBody>
          <a:bodyPr wrap="square" rtlCol="0">
            <a:spAutoFit/>
          </a:bodyPr>
          <a:lstStyle/>
          <a:p>
            <a:r>
              <a:rPr lang="en-US" dirty="0"/>
              <a:t>Adidas- </a:t>
            </a:r>
          </a:p>
          <a:p>
            <a:r>
              <a:rPr lang="en-US" dirty="0" err="1"/>
              <a:t>UltraBOOST</a:t>
            </a:r>
            <a:r>
              <a:rPr lang="en-US" dirty="0"/>
              <a:t> DNA LOOP  </a:t>
            </a:r>
          </a:p>
        </p:txBody>
      </p:sp>
      <p:pic>
        <p:nvPicPr>
          <p:cNvPr id="18" name="Picture 17">
            <a:extLst>
              <a:ext uri="{FF2B5EF4-FFF2-40B4-BE49-F238E27FC236}">
                <a16:creationId xmlns:a16="http://schemas.microsoft.com/office/drawing/2014/main" id="{986EB96A-CC2F-9A47-BCB9-AECCD9F5FA43}"/>
              </a:ext>
            </a:extLst>
          </p:cNvPr>
          <p:cNvPicPr>
            <a:picLocks noChangeAspect="1"/>
          </p:cNvPicPr>
          <p:nvPr/>
        </p:nvPicPr>
        <p:blipFill>
          <a:blip r:embed="rId7"/>
          <a:stretch>
            <a:fillRect/>
          </a:stretch>
        </p:blipFill>
        <p:spPr>
          <a:xfrm>
            <a:off x="2637933" y="2767550"/>
            <a:ext cx="2334357" cy="1604938"/>
          </a:xfrm>
          <a:prstGeom prst="rect">
            <a:avLst/>
          </a:prstGeom>
        </p:spPr>
      </p:pic>
      <p:sp>
        <p:nvSpPr>
          <p:cNvPr id="19" name="TextBox 18">
            <a:extLst>
              <a:ext uri="{FF2B5EF4-FFF2-40B4-BE49-F238E27FC236}">
                <a16:creationId xmlns:a16="http://schemas.microsoft.com/office/drawing/2014/main" id="{3BC5DF25-AD05-504F-9BF1-D2294DD5E4C7}"/>
              </a:ext>
            </a:extLst>
          </p:cNvPr>
          <p:cNvSpPr txBox="1"/>
          <p:nvPr/>
        </p:nvSpPr>
        <p:spPr>
          <a:xfrm>
            <a:off x="2470999" y="4434396"/>
            <a:ext cx="3166695" cy="646331"/>
          </a:xfrm>
          <a:prstGeom prst="rect">
            <a:avLst/>
          </a:prstGeom>
          <a:noFill/>
        </p:spPr>
        <p:txBody>
          <a:bodyPr wrap="square" rtlCol="0">
            <a:spAutoFit/>
          </a:bodyPr>
          <a:lstStyle/>
          <a:p>
            <a:r>
              <a:rPr lang="en-US" dirty="0"/>
              <a:t>Burger king- re useable packaging  </a:t>
            </a:r>
          </a:p>
        </p:txBody>
      </p:sp>
      <p:pic>
        <p:nvPicPr>
          <p:cNvPr id="21" name="Picture 20">
            <a:extLst>
              <a:ext uri="{FF2B5EF4-FFF2-40B4-BE49-F238E27FC236}">
                <a16:creationId xmlns:a16="http://schemas.microsoft.com/office/drawing/2014/main" id="{C6FD46C9-64EB-8043-82C9-D7FBEF943AA3}"/>
              </a:ext>
            </a:extLst>
          </p:cNvPr>
          <p:cNvPicPr>
            <a:picLocks noChangeAspect="1"/>
          </p:cNvPicPr>
          <p:nvPr/>
        </p:nvPicPr>
        <p:blipFill>
          <a:blip r:embed="rId8"/>
          <a:stretch>
            <a:fillRect/>
          </a:stretch>
        </p:blipFill>
        <p:spPr>
          <a:xfrm flipH="1">
            <a:off x="2593484" y="5142635"/>
            <a:ext cx="2165416" cy="1322082"/>
          </a:xfrm>
          <a:prstGeom prst="rect">
            <a:avLst/>
          </a:prstGeom>
        </p:spPr>
      </p:pic>
      <p:sp>
        <p:nvSpPr>
          <p:cNvPr id="22" name="TextBox 21">
            <a:extLst>
              <a:ext uri="{FF2B5EF4-FFF2-40B4-BE49-F238E27FC236}">
                <a16:creationId xmlns:a16="http://schemas.microsoft.com/office/drawing/2014/main" id="{26332918-187D-D848-A843-6F63CF0EB7CD}"/>
              </a:ext>
            </a:extLst>
          </p:cNvPr>
          <p:cNvSpPr txBox="1"/>
          <p:nvPr/>
        </p:nvSpPr>
        <p:spPr>
          <a:xfrm>
            <a:off x="2675786" y="6488335"/>
            <a:ext cx="2124806" cy="369332"/>
          </a:xfrm>
          <a:prstGeom prst="rect">
            <a:avLst/>
          </a:prstGeom>
          <a:noFill/>
        </p:spPr>
        <p:txBody>
          <a:bodyPr wrap="square" rtlCol="0">
            <a:spAutoFit/>
          </a:bodyPr>
          <a:lstStyle/>
          <a:p>
            <a:r>
              <a:rPr lang="en-US" dirty="0"/>
              <a:t>Apple </a:t>
            </a:r>
          </a:p>
        </p:txBody>
      </p:sp>
      <p:sp>
        <p:nvSpPr>
          <p:cNvPr id="23" name="TextBox 22">
            <a:extLst>
              <a:ext uri="{FF2B5EF4-FFF2-40B4-BE49-F238E27FC236}">
                <a16:creationId xmlns:a16="http://schemas.microsoft.com/office/drawing/2014/main" id="{1EACE211-F192-9A46-90BD-0234F333B6D8}"/>
              </a:ext>
            </a:extLst>
          </p:cNvPr>
          <p:cNvSpPr txBox="1"/>
          <p:nvPr/>
        </p:nvSpPr>
        <p:spPr>
          <a:xfrm>
            <a:off x="6554308" y="3595020"/>
            <a:ext cx="5017476" cy="2585323"/>
          </a:xfrm>
          <a:prstGeom prst="rect">
            <a:avLst/>
          </a:prstGeom>
          <a:solidFill>
            <a:schemeClr val="accent5">
              <a:lumMod val="40000"/>
              <a:lumOff val="60000"/>
            </a:schemeClr>
          </a:solidFill>
        </p:spPr>
        <p:txBody>
          <a:bodyPr wrap="square" rtlCol="0">
            <a:spAutoFit/>
          </a:bodyPr>
          <a:lstStyle/>
          <a:p>
            <a:r>
              <a:rPr lang="en-US" dirty="0"/>
              <a:t>Research at least one of these companies</a:t>
            </a:r>
          </a:p>
          <a:p>
            <a:endParaRPr lang="en-US" dirty="0"/>
          </a:p>
          <a:p>
            <a:pPr marL="342900" indent="-342900">
              <a:buAutoNum type="arabicPeriod"/>
            </a:pPr>
            <a:r>
              <a:rPr lang="en-US" dirty="0"/>
              <a:t>Write a description of what the company is doing to become more sustainable</a:t>
            </a:r>
          </a:p>
          <a:p>
            <a:pPr marL="342900" indent="-342900">
              <a:buAutoNum type="arabicPeriod"/>
            </a:pPr>
            <a:r>
              <a:rPr lang="en-US" dirty="0"/>
              <a:t>How do these policies reduce the amount of resources being used?</a:t>
            </a:r>
          </a:p>
          <a:p>
            <a:pPr marL="342900" indent="-342900">
              <a:buAutoNum type="arabicPeriod"/>
            </a:pPr>
            <a:r>
              <a:rPr lang="en-US" dirty="0"/>
              <a:t>How does this fit into the idea of the circular economy? </a:t>
            </a:r>
          </a:p>
          <a:p>
            <a:r>
              <a:rPr lang="en-US" dirty="0"/>
              <a:t> </a:t>
            </a:r>
          </a:p>
        </p:txBody>
      </p:sp>
    </p:spTree>
    <p:extLst>
      <p:ext uri="{BB962C8B-B14F-4D97-AF65-F5344CB8AC3E}">
        <p14:creationId xmlns:p14="http://schemas.microsoft.com/office/powerpoint/2010/main" val="2743188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740AC2-BA83-DF45-943D-270597464D18}"/>
              </a:ext>
            </a:extLst>
          </p:cNvPr>
          <p:cNvPicPr>
            <a:picLocks noChangeAspect="1"/>
          </p:cNvPicPr>
          <p:nvPr/>
        </p:nvPicPr>
        <p:blipFill>
          <a:blip r:embed="rId2"/>
          <a:stretch>
            <a:fillRect/>
          </a:stretch>
        </p:blipFill>
        <p:spPr>
          <a:xfrm>
            <a:off x="0" y="533541"/>
            <a:ext cx="7259455" cy="4355673"/>
          </a:xfrm>
          <a:prstGeom prst="rect">
            <a:avLst/>
          </a:prstGeom>
        </p:spPr>
      </p:pic>
      <p:sp>
        <p:nvSpPr>
          <p:cNvPr id="3" name="Rectangle 2">
            <a:extLst>
              <a:ext uri="{FF2B5EF4-FFF2-40B4-BE49-F238E27FC236}">
                <a16:creationId xmlns:a16="http://schemas.microsoft.com/office/drawing/2014/main" id="{844922F8-FC33-5143-8B1C-559BFB6D705F}"/>
              </a:ext>
            </a:extLst>
          </p:cNvPr>
          <p:cNvSpPr/>
          <p:nvPr/>
        </p:nvSpPr>
        <p:spPr>
          <a:xfrm>
            <a:off x="7410786" y="1732886"/>
            <a:ext cx="3022751" cy="646331"/>
          </a:xfrm>
          <a:prstGeom prst="rect">
            <a:avLst/>
          </a:prstGeom>
        </p:spPr>
        <p:txBody>
          <a:bodyPr wrap="none">
            <a:spAutoFit/>
          </a:bodyPr>
          <a:lstStyle/>
          <a:p>
            <a:r>
              <a:rPr lang="en-US" dirty="0">
                <a:hlinkClick r:id="rId3"/>
              </a:rPr>
              <a:t>https://sustainability.nike.com</a:t>
            </a:r>
            <a:endParaRPr lang="en-US" dirty="0"/>
          </a:p>
          <a:p>
            <a:endParaRPr lang="en-US" dirty="0"/>
          </a:p>
        </p:txBody>
      </p:sp>
      <p:pic>
        <p:nvPicPr>
          <p:cNvPr id="5" name="Content Placeholder 7">
            <a:extLst>
              <a:ext uri="{FF2B5EF4-FFF2-40B4-BE49-F238E27FC236}">
                <a16:creationId xmlns:a16="http://schemas.microsoft.com/office/drawing/2014/main" id="{081DF77C-9670-C34C-A6B5-FDFD06626F26}"/>
              </a:ext>
            </a:extLst>
          </p:cNvPr>
          <p:cNvPicPr>
            <a:picLocks noChangeAspect="1"/>
          </p:cNvPicPr>
          <p:nvPr/>
        </p:nvPicPr>
        <p:blipFill>
          <a:blip r:embed="rId4"/>
          <a:stretch>
            <a:fillRect/>
          </a:stretch>
        </p:blipFill>
        <p:spPr>
          <a:xfrm>
            <a:off x="461352" y="4105644"/>
            <a:ext cx="2277697" cy="2519363"/>
          </a:xfrm>
          <a:prstGeom prst="rect">
            <a:avLst/>
          </a:prstGeom>
        </p:spPr>
      </p:pic>
      <p:pic>
        <p:nvPicPr>
          <p:cNvPr id="6" name="Picture 5">
            <a:extLst>
              <a:ext uri="{FF2B5EF4-FFF2-40B4-BE49-F238E27FC236}">
                <a16:creationId xmlns:a16="http://schemas.microsoft.com/office/drawing/2014/main" id="{47FC2BDD-1A68-6341-8CD8-9767D8120FC4}"/>
              </a:ext>
            </a:extLst>
          </p:cNvPr>
          <p:cNvPicPr>
            <a:picLocks noChangeAspect="1"/>
          </p:cNvPicPr>
          <p:nvPr/>
        </p:nvPicPr>
        <p:blipFill>
          <a:blip r:embed="rId5"/>
          <a:stretch>
            <a:fillRect/>
          </a:stretch>
        </p:blipFill>
        <p:spPr>
          <a:xfrm>
            <a:off x="4562536" y="3389573"/>
            <a:ext cx="6588369" cy="3249213"/>
          </a:xfrm>
          <a:prstGeom prst="rect">
            <a:avLst/>
          </a:prstGeom>
        </p:spPr>
      </p:pic>
      <p:sp>
        <p:nvSpPr>
          <p:cNvPr id="7" name="Rectangle 6">
            <a:extLst>
              <a:ext uri="{FF2B5EF4-FFF2-40B4-BE49-F238E27FC236}">
                <a16:creationId xmlns:a16="http://schemas.microsoft.com/office/drawing/2014/main" id="{912BD8FB-BAE3-9A42-A48D-8DECFEA75D66}"/>
              </a:ext>
            </a:extLst>
          </p:cNvPr>
          <p:cNvSpPr/>
          <p:nvPr/>
        </p:nvSpPr>
        <p:spPr>
          <a:xfrm>
            <a:off x="7410786" y="541740"/>
            <a:ext cx="3022752" cy="923330"/>
          </a:xfrm>
          <a:prstGeom prst="rect">
            <a:avLst/>
          </a:prstGeom>
        </p:spPr>
        <p:txBody>
          <a:bodyPr wrap="square">
            <a:spAutoFit/>
          </a:bodyPr>
          <a:lstStyle/>
          <a:p>
            <a:r>
              <a:rPr lang="en-US" dirty="0">
                <a:hlinkClick r:id="rId6"/>
              </a:rPr>
              <a:t>https://www.youtube.com/watch?time_continue=105&amp;v=AaV9nGyY-9A</a:t>
            </a:r>
            <a:endParaRPr lang="en-US" dirty="0"/>
          </a:p>
        </p:txBody>
      </p:sp>
      <p:sp>
        <p:nvSpPr>
          <p:cNvPr id="8" name="TextBox 7">
            <a:extLst>
              <a:ext uri="{FF2B5EF4-FFF2-40B4-BE49-F238E27FC236}">
                <a16:creationId xmlns:a16="http://schemas.microsoft.com/office/drawing/2014/main" id="{C003AAF0-A1E1-3E49-8B6B-2C7602BB9A56}"/>
              </a:ext>
            </a:extLst>
          </p:cNvPr>
          <p:cNvSpPr txBox="1"/>
          <p:nvPr/>
        </p:nvSpPr>
        <p:spPr>
          <a:xfrm>
            <a:off x="140677" y="-1"/>
            <a:ext cx="2598372" cy="523220"/>
          </a:xfrm>
          <a:prstGeom prst="rect">
            <a:avLst/>
          </a:prstGeom>
          <a:noFill/>
        </p:spPr>
        <p:txBody>
          <a:bodyPr wrap="square" rtlCol="0">
            <a:spAutoFit/>
          </a:bodyPr>
          <a:lstStyle/>
          <a:p>
            <a:r>
              <a:rPr lang="en-US" sz="2800" dirty="0"/>
              <a:t>Nike Grind</a:t>
            </a:r>
          </a:p>
        </p:txBody>
      </p:sp>
    </p:spTree>
    <p:extLst>
      <p:ext uri="{BB962C8B-B14F-4D97-AF65-F5344CB8AC3E}">
        <p14:creationId xmlns:p14="http://schemas.microsoft.com/office/powerpoint/2010/main" val="26974032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D136FF-DBFA-8942-B3C1-8A527C5F4DEC}"/>
              </a:ext>
            </a:extLst>
          </p:cNvPr>
          <p:cNvPicPr>
            <a:picLocks noChangeAspect="1"/>
          </p:cNvPicPr>
          <p:nvPr/>
        </p:nvPicPr>
        <p:blipFill>
          <a:blip r:embed="rId3"/>
          <a:stretch>
            <a:fillRect/>
          </a:stretch>
        </p:blipFill>
        <p:spPr>
          <a:xfrm>
            <a:off x="2274277" y="0"/>
            <a:ext cx="9144000" cy="5208608"/>
          </a:xfrm>
          <a:prstGeom prst="rect">
            <a:avLst/>
          </a:prstGeom>
        </p:spPr>
      </p:pic>
      <p:sp>
        <p:nvSpPr>
          <p:cNvPr id="5" name="Content Placeholder 4">
            <a:extLst>
              <a:ext uri="{FF2B5EF4-FFF2-40B4-BE49-F238E27FC236}">
                <a16:creationId xmlns:a16="http://schemas.microsoft.com/office/drawing/2014/main" id="{E89F67FB-FAD0-FE4E-BF51-1ABE1C095D5F}"/>
              </a:ext>
            </a:extLst>
          </p:cNvPr>
          <p:cNvSpPr>
            <a:spLocks noGrp="1"/>
          </p:cNvSpPr>
          <p:nvPr>
            <p:ph idx="1"/>
          </p:nvPr>
        </p:nvSpPr>
        <p:spPr>
          <a:xfrm>
            <a:off x="1620444" y="5334001"/>
            <a:ext cx="8229600" cy="1386102"/>
          </a:xfrm>
        </p:spPr>
        <p:txBody>
          <a:bodyPr>
            <a:normAutofit fontScale="70000" lnSpcReduction="20000"/>
          </a:bodyPr>
          <a:lstStyle/>
          <a:p>
            <a:pPr marL="0" indent="0">
              <a:buNone/>
            </a:pPr>
            <a:r>
              <a:rPr lang="en-US" sz="2000" dirty="0">
                <a:hlinkClick r:id="rId4"/>
              </a:rPr>
              <a:t>the </a:t>
            </a:r>
            <a:r>
              <a:rPr lang="en-US" sz="2000" dirty="0" err="1">
                <a:hlinkClick r:id="rId4"/>
              </a:rPr>
              <a:t>ooho</a:t>
            </a:r>
            <a:r>
              <a:rPr lang="en-US" sz="2000" dirty="0">
                <a:hlinkClick r:id="rId4"/>
              </a:rPr>
              <a:t>! edible water bubble gets set to replace plastic bottles</a:t>
            </a:r>
            <a:endParaRPr lang="en-US" sz="2000" dirty="0">
              <a:hlinkClick r:id="" action="ppaction://noaction"/>
            </a:endParaRPr>
          </a:p>
          <a:p>
            <a:pPr marL="0" indent="0">
              <a:buNone/>
            </a:pPr>
            <a:r>
              <a:rPr lang="en-US" sz="2000" dirty="0">
                <a:hlinkClick r:id="" action="ppaction://noaction"/>
              </a:rPr>
              <a:t>Is This Edible Blob The New Water Bottle?</a:t>
            </a:r>
          </a:p>
          <a:p>
            <a:pPr marL="0" indent="0">
              <a:buNone/>
            </a:pPr>
            <a:r>
              <a:rPr lang="en-US" sz="2000" dirty="0">
                <a:hlinkClick r:id="" action="ppaction://noaction"/>
              </a:rPr>
              <a:t>This edible water bottle is how you will drink in the future</a:t>
            </a:r>
            <a:endParaRPr lang="en-US" sz="2000" dirty="0"/>
          </a:p>
          <a:p>
            <a:pPr marL="0" indent="0">
              <a:buNone/>
            </a:pPr>
            <a:r>
              <a:rPr lang="en-US" sz="2000" dirty="0">
                <a:hlinkClick r:id="rId5"/>
              </a:rPr>
              <a:t>Ooho</a:t>
            </a:r>
            <a:endParaRPr lang="en-US" sz="2000" dirty="0"/>
          </a:p>
          <a:p>
            <a:pPr marL="0" indent="0">
              <a:buNone/>
            </a:pPr>
            <a:r>
              <a:rPr lang="en-US" sz="2000" dirty="0">
                <a:hlinkClick r:id="rId6"/>
              </a:rPr>
              <a:t>These tiny edible water bottles are almost completely pointless</a:t>
            </a:r>
            <a:endParaRPr lang="en-US" sz="2000" dirty="0"/>
          </a:p>
          <a:p>
            <a:pPr marL="0" indent="0">
              <a:buNone/>
            </a:pPr>
            <a:endParaRPr lang="en-US" sz="2500" dirty="0"/>
          </a:p>
          <a:p>
            <a:pPr marL="0" indent="0">
              <a:buNone/>
            </a:pPr>
            <a:endParaRPr lang="en-US" sz="1600" dirty="0"/>
          </a:p>
        </p:txBody>
      </p:sp>
      <p:sp>
        <p:nvSpPr>
          <p:cNvPr id="3" name="TextBox 2">
            <a:extLst>
              <a:ext uri="{FF2B5EF4-FFF2-40B4-BE49-F238E27FC236}">
                <a16:creationId xmlns:a16="http://schemas.microsoft.com/office/drawing/2014/main" id="{4D254564-F211-BD41-A048-09D5590064A5}"/>
              </a:ext>
            </a:extLst>
          </p:cNvPr>
          <p:cNvSpPr txBox="1"/>
          <p:nvPr/>
        </p:nvSpPr>
        <p:spPr>
          <a:xfrm>
            <a:off x="293077" y="234462"/>
            <a:ext cx="1535723" cy="369332"/>
          </a:xfrm>
          <a:prstGeom prst="rect">
            <a:avLst/>
          </a:prstGeom>
          <a:noFill/>
        </p:spPr>
        <p:txBody>
          <a:bodyPr wrap="square" rtlCol="0">
            <a:spAutoFit/>
          </a:bodyPr>
          <a:lstStyle/>
          <a:p>
            <a:r>
              <a:rPr lang="en-US" dirty="0" err="1"/>
              <a:t>Ooho</a:t>
            </a:r>
            <a:endParaRPr lang="en-US" dirty="0"/>
          </a:p>
        </p:txBody>
      </p:sp>
    </p:spTree>
    <p:extLst>
      <p:ext uri="{BB962C8B-B14F-4D97-AF65-F5344CB8AC3E}">
        <p14:creationId xmlns:p14="http://schemas.microsoft.com/office/powerpoint/2010/main" val="2933831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ECB77-B275-4446-BB8A-775A0D8F6953}"/>
              </a:ext>
            </a:extLst>
          </p:cNvPr>
          <p:cNvSpPr>
            <a:spLocks noGrp="1"/>
          </p:cNvSpPr>
          <p:nvPr>
            <p:ph type="title"/>
          </p:nvPr>
        </p:nvSpPr>
        <p:spPr/>
        <p:txBody>
          <a:bodyPr/>
          <a:lstStyle/>
          <a:p>
            <a:r>
              <a:rPr lang="en-US" dirty="0">
                <a:latin typeface="dearJoe 5 CASUAL PRO" panose="02000000000000000000" pitchFamily="2" charset="0"/>
              </a:rPr>
              <a:t>Could you live a zero waste lifestyle? </a:t>
            </a:r>
          </a:p>
        </p:txBody>
      </p:sp>
      <p:pic>
        <p:nvPicPr>
          <p:cNvPr id="5" name="Content Placeholder 4">
            <a:extLst>
              <a:ext uri="{FF2B5EF4-FFF2-40B4-BE49-F238E27FC236}">
                <a16:creationId xmlns:a16="http://schemas.microsoft.com/office/drawing/2014/main" id="{718DC787-3E45-234C-BF85-8ED140B4A8BF}"/>
              </a:ext>
            </a:extLst>
          </p:cNvPr>
          <p:cNvPicPr>
            <a:picLocks noGrp="1" noChangeAspect="1"/>
          </p:cNvPicPr>
          <p:nvPr>
            <p:ph idx="1"/>
          </p:nvPr>
        </p:nvPicPr>
        <p:blipFill>
          <a:blip r:embed="rId2"/>
          <a:stretch>
            <a:fillRect/>
          </a:stretch>
        </p:blipFill>
        <p:spPr>
          <a:xfrm>
            <a:off x="1946032" y="1487792"/>
            <a:ext cx="7625301" cy="4351338"/>
          </a:xfrm>
        </p:spPr>
      </p:pic>
      <p:sp>
        <p:nvSpPr>
          <p:cNvPr id="6" name="Rectangle 5">
            <a:extLst>
              <a:ext uri="{FF2B5EF4-FFF2-40B4-BE49-F238E27FC236}">
                <a16:creationId xmlns:a16="http://schemas.microsoft.com/office/drawing/2014/main" id="{B5486A49-E9D2-4B49-B4F8-9E670C336AFA}"/>
              </a:ext>
            </a:extLst>
          </p:cNvPr>
          <p:cNvSpPr/>
          <p:nvPr/>
        </p:nvSpPr>
        <p:spPr>
          <a:xfrm>
            <a:off x="731998" y="6123543"/>
            <a:ext cx="5147819" cy="646331"/>
          </a:xfrm>
          <a:prstGeom prst="rect">
            <a:avLst/>
          </a:prstGeom>
        </p:spPr>
        <p:txBody>
          <a:bodyPr wrap="none">
            <a:spAutoFit/>
          </a:bodyPr>
          <a:lstStyle/>
          <a:p>
            <a:r>
              <a:rPr lang="en-US" dirty="0">
                <a:hlinkClick r:id="rId3"/>
              </a:rPr>
              <a:t>https://www.youtube.com/watch?v=nYDQcBQUDpw</a:t>
            </a:r>
            <a:endParaRPr lang="en-US" dirty="0"/>
          </a:p>
          <a:p>
            <a:endParaRPr lang="en-US" dirty="0"/>
          </a:p>
        </p:txBody>
      </p:sp>
    </p:spTree>
    <p:extLst>
      <p:ext uri="{BB962C8B-B14F-4D97-AF65-F5344CB8AC3E}">
        <p14:creationId xmlns:p14="http://schemas.microsoft.com/office/powerpoint/2010/main" val="37964174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15D6F-C29A-8D43-85CF-C1CA816AEFC2}"/>
              </a:ext>
            </a:extLst>
          </p:cNvPr>
          <p:cNvSpPr>
            <a:spLocks noGrp="1"/>
          </p:cNvSpPr>
          <p:nvPr>
            <p:ph type="title"/>
          </p:nvPr>
        </p:nvSpPr>
        <p:spPr>
          <a:xfrm>
            <a:off x="7233138" y="365125"/>
            <a:ext cx="4120662" cy="1325563"/>
          </a:xfrm>
        </p:spPr>
        <p:txBody>
          <a:bodyPr/>
          <a:lstStyle/>
          <a:p>
            <a:r>
              <a:rPr lang="en-US" dirty="0"/>
              <a:t>Ikea</a:t>
            </a:r>
          </a:p>
        </p:txBody>
      </p:sp>
      <p:sp>
        <p:nvSpPr>
          <p:cNvPr id="3" name="Content Placeholder 2">
            <a:extLst>
              <a:ext uri="{FF2B5EF4-FFF2-40B4-BE49-F238E27FC236}">
                <a16:creationId xmlns:a16="http://schemas.microsoft.com/office/drawing/2014/main" id="{319C5B35-68A6-B643-93F3-06000C109E44}"/>
              </a:ext>
            </a:extLst>
          </p:cNvPr>
          <p:cNvSpPr>
            <a:spLocks noGrp="1"/>
          </p:cNvSpPr>
          <p:nvPr>
            <p:ph idx="1"/>
          </p:nvPr>
        </p:nvSpPr>
        <p:spPr>
          <a:xfrm>
            <a:off x="6342184" y="1825625"/>
            <a:ext cx="5011615" cy="4351338"/>
          </a:xfrm>
        </p:spPr>
        <p:txBody>
          <a:bodyPr>
            <a:normAutofit fontScale="92500" lnSpcReduction="10000"/>
          </a:bodyPr>
          <a:lstStyle/>
          <a:p>
            <a:pPr marL="0" indent="0">
              <a:buNone/>
            </a:pPr>
            <a:r>
              <a:rPr lang="en-US" dirty="0">
                <a:hlinkClick r:id="rId2"/>
              </a:rPr>
              <a:t>https://www.ikea.com/us/en/this-is-ikea/sustainable-everyday/a-circular-ikea-making-the-things-we-love-last-longer-pub9750dd90</a:t>
            </a:r>
            <a:endParaRPr lang="en-US" dirty="0"/>
          </a:p>
          <a:p>
            <a:pPr marL="0" indent="0">
              <a:buNone/>
            </a:pPr>
            <a:r>
              <a:rPr lang="en-US" dirty="0">
                <a:hlinkClick r:id="rId3"/>
              </a:rPr>
              <a:t>https://www.weforum.org/agenda/2020/10/ikea-opens-pilot-second-hand-store-sweden-circular-economy/</a:t>
            </a:r>
            <a:endParaRPr lang="en-US" dirty="0"/>
          </a:p>
          <a:p>
            <a:pPr marL="0" indent="0">
              <a:buNone/>
            </a:pPr>
            <a:r>
              <a:rPr lang="en-US" dirty="0">
                <a:hlinkClick r:id="rId4"/>
              </a:rPr>
              <a:t>https://www.edie.net/news/5/Ikea-launches-circular-economy-strategic-partnership-with-Ellen-MacArthur-Foundation/</a:t>
            </a:r>
            <a:endParaRPr lang="en-US" dirty="0"/>
          </a:p>
          <a:p>
            <a:pPr marL="0" indent="0">
              <a:buNone/>
            </a:pPr>
            <a:endParaRPr lang="en-US" dirty="0"/>
          </a:p>
        </p:txBody>
      </p:sp>
      <p:pic>
        <p:nvPicPr>
          <p:cNvPr id="5" name="Picture 4">
            <a:extLst>
              <a:ext uri="{FF2B5EF4-FFF2-40B4-BE49-F238E27FC236}">
                <a16:creationId xmlns:a16="http://schemas.microsoft.com/office/drawing/2014/main" id="{247092DA-74A0-E348-8518-530A9B2A4307}"/>
              </a:ext>
            </a:extLst>
          </p:cNvPr>
          <p:cNvPicPr>
            <a:picLocks noChangeAspect="1"/>
          </p:cNvPicPr>
          <p:nvPr/>
        </p:nvPicPr>
        <p:blipFill>
          <a:blip r:embed="rId5"/>
          <a:stretch>
            <a:fillRect/>
          </a:stretch>
        </p:blipFill>
        <p:spPr>
          <a:xfrm>
            <a:off x="550985" y="926087"/>
            <a:ext cx="4290646" cy="3075207"/>
          </a:xfrm>
          <a:prstGeom prst="rect">
            <a:avLst/>
          </a:prstGeom>
        </p:spPr>
      </p:pic>
      <p:sp>
        <p:nvSpPr>
          <p:cNvPr id="6" name="TextBox 5">
            <a:extLst>
              <a:ext uri="{FF2B5EF4-FFF2-40B4-BE49-F238E27FC236}">
                <a16:creationId xmlns:a16="http://schemas.microsoft.com/office/drawing/2014/main" id="{5CA74E83-A96F-8E4C-A477-1775564A87F8}"/>
              </a:ext>
            </a:extLst>
          </p:cNvPr>
          <p:cNvSpPr txBox="1"/>
          <p:nvPr/>
        </p:nvSpPr>
        <p:spPr>
          <a:xfrm>
            <a:off x="515815" y="4196862"/>
            <a:ext cx="4396154" cy="1754326"/>
          </a:xfrm>
          <a:prstGeom prst="rect">
            <a:avLst/>
          </a:prstGeom>
          <a:noFill/>
        </p:spPr>
        <p:txBody>
          <a:bodyPr wrap="square" rtlCol="0">
            <a:spAutoFit/>
          </a:bodyPr>
          <a:lstStyle/>
          <a:p>
            <a:r>
              <a:rPr lang="en-US" dirty="0"/>
              <a:t>Swedish furniture giant Ikea says it aims to become a purely circular business by 2030. Last November it opened its first second hand-only store in a shopping </a:t>
            </a:r>
            <a:r>
              <a:rPr lang="en-US" dirty="0" err="1"/>
              <a:t>centre</a:t>
            </a:r>
            <a:r>
              <a:rPr lang="en-US" dirty="0"/>
              <a:t> in the Swedish city of Eskilstuna. The "pop-up" shop will be open until May.</a:t>
            </a:r>
          </a:p>
        </p:txBody>
      </p:sp>
    </p:spTree>
    <p:extLst>
      <p:ext uri="{BB962C8B-B14F-4D97-AF65-F5344CB8AC3E}">
        <p14:creationId xmlns:p14="http://schemas.microsoft.com/office/powerpoint/2010/main" val="9259675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B0292-CEA4-C445-96DB-A1D3F3DBA265}"/>
              </a:ext>
            </a:extLst>
          </p:cNvPr>
          <p:cNvSpPr>
            <a:spLocks noGrp="1"/>
          </p:cNvSpPr>
          <p:nvPr>
            <p:ph type="title"/>
          </p:nvPr>
        </p:nvSpPr>
        <p:spPr/>
        <p:txBody>
          <a:bodyPr/>
          <a:lstStyle/>
          <a:p>
            <a:r>
              <a:rPr lang="en-US" dirty="0"/>
              <a:t>Adidas </a:t>
            </a:r>
            <a:r>
              <a:rPr lang="en-US" dirty="0" err="1"/>
              <a:t>utlraboost</a:t>
            </a:r>
            <a:endParaRPr lang="en-US" dirty="0"/>
          </a:p>
        </p:txBody>
      </p:sp>
      <p:sp>
        <p:nvSpPr>
          <p:cNvPr id="3" name="Content Placeholder 2">
            <a:extLst>
              <a:ext uri="{FF2B5EF4-FFF2-40B4-BE49-F238E27FC236}">
                <a16:creationId xmlns:a16="http://schemas.microsoft.com/office/drawing/2014/main" id="{AF630EC1-45C8-914A-9DFF-683908E6AC25}"/>
              </a:ext>
            </a:extLst>
          </p:cNvPr>
          <p:cNvSpPr>
            <a:spLocks noGrp="1"/>
          </p:cNvSpPr>
          <p:nvPr>
            <p:ph idx="1"/>
          </p:nvPr>
        </p:nvSpPr>
        <p:spPr/>
        <p:txBody>
          <a:bodyPr/>
          <a:lstStyle/>
          <a:p>
            <a:r>
              <a:rPr lang="en-US" dirty="0">
                <a:hlinkClick r:id="rId2"/>
              </a:rPr>
              <a:t>https://news.adidas.com/boost/ultraboost-dna-loop-launches-to-public-as--made-to-be-remade--running-shoes-come-to-creators-club-we/s/38b4b53e-2343-4d9a-9c59-20feda458e2b</a:t>
            </a:r>
            <a:endParaRPr lang="en-US" dirty="0"/>
          </a:p>
          <a:p>
            <a:r>
              <a:rPr lang="en-US" dirty="0">
                <a:hlinkClick r:id="rId3"/>
              </a:rPr>
              <a:t>https://www.dezeen.com/2020/10/21/adidas-ultraboost-dna-loop-trainer-circular-economy/</a:t>
            </a:r>
            <a:endParaRPr lang="en-US" dirty="0"/>
          </a:p>
          <a:p>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8C059CD0-B44D-9C4B-A07D-776A040EF581}"/>
              </a:ext>
            </a:extLst>
          </p:cNvPr>
          <p:cNvPicPr>
            <a:picLocks noChangeAspect="1"/>
          </p:cNvPicPr>
          <p:nvPr/>
        </p:nvPicPr>
        <p:blipFill>
          <a:blip r:embed="rId4"/>
          <a:stretch>
            <a:fillRect/>
          </a:stretch>
        </p:blipFill>
        <p:spPr>
          <a:xfrm>
            <a:off x="7461739" y="3811054"/>
            <a:ext cx="3434613" cy="2681821"/>
          </a:xfrm>
          <a:prstGeom prst="rect">
            <a:avLst/>
          </a:prstGeom>
        </p:spPr>
      </p:pic>
    </p:spTree>
    <p:extLst>
      <p:ext uri="{BB962C8B-B14F-4D97-AF65-F5344CB8AC3E}">
        <p14:creationId xmlns:p14="http://schemas.microsoft.com/office/powerpoint/2010/main" val="13889034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83FCA-834E-7541-A78E-AB17C0FE5320}"/>
              </a:ext>
            </a:extLst>
          </p:cNvPr>
          <p:cNvSpPr>
            <a:spLocks noGrp="1"/>
          </p:cNvSpPr>
          <p:nvPr>
            <p:ph type="title"/>
          </p:nvPr>
        </p:nvSpPr>
        <p:spPr/>
        <p:txBody>
          <a:bodyPr/>
          <a:lstStyle/>
          <a:p>
            <a:r>
              <a:rPr lang="en-US" dirty="0"/>
              <a:t>Burger king- re useable packaging </a:t>
            </a:r>
          </a:p>
        </p:txBody>
      </p:sp>
      <p:sp>
        <p:nvSpPr>
          <p:cNvPr id="3" name="Content Placeholder 2">
            <a:extLst>
              <a:ext uri="{FF2B5EF4-FFF2-40B4-BE49-F238E27FC236}">
                <a16:creationId xmlns:a16="http://schemas.microsoft.com/office/drawing/2014/main" id="{36C4A488-BE22-4747-BC33-0EB8E4F5F93C}"/>
              </a:ext>
            </a:extLst>
          </p:cNvPr>
          <p:cNvSpPr>
            <a:spLocks noGrp="1"/>
          </p:cNvSpPr>
          <p:nvPr>
            <p:ph idx="1"/>
          </p:nvPr>
        </p:nvSpPr>
        <p:spPr/>
        <p:txBody>
          <a:bodyPr/>
          <a:lstStyle/>
          <a:p>
            <a:r>
              <a:rPr lang="en-US" dirty="0">
                <a:hlinkClick r:id="rId2"/>
              </a:rPr>
              <a:t>https://www.cnn.com/2020/10/22/business/burger-king-reusable-packaging-sustainability/index.html</a:t>
            </a:r>
            <a:endParaRPr lang="en-US" dirty="0"/>
          </a:p>
          <a:p>
            <a:r>
              <a:rPr lang="en-US" dirty="0">
                <a:hlinkClick r:id="rId3"/>
              </a:rPr>
              <a:t>https://www.timeout.com/usa/news/gross-or-sustainable-burger-kings-new-eco-friendly-packaging-will-be-reusable-102220</a:t>
            </a:r>
            <a:endParaRPr lang="en-US" dirty="0"/>
          </a:p>
          <a:p>
            <a:r>
              <a:rPr lang="en-US" dirty="0">
                <a:hlinkClick r:id="rId4"/>
              </a:rPr>
              <a:t>https://www.plasticstoday.com/packaging/burger-king-partners-terracycle-pilot-reusable-packaging</a:t>
            </a:r>
            <a:endParaRPr lang="en-US" dirty="0"/>
          </a:p>
          <a:p>
            <a:endParaRPr lang="en-US" dirty="0"/>
          </a:p>
        </p:txBody>
      </p:sp>
      <p:pic>
        <p:nvPicPr>
          <p:cNvPr id="4" name="Picture 3">
            <a:extLst>
              <a:ext uri="{FF2B5EF4-FFF2-40B4-BE49-F238E27FC236}">
                <a16:creationId xmlns:a16="http://schemas.microsoft.com/office/drawing/2014/main" id="{0C6472C9-3F80-4845-90B0-A34555AFA5DE}"/>
              </a:ext>
            </a:extLst>
          </p:cNvPr>
          <p:cNvPicPr>
            <a:picLocks noChangeAspect="1"/>
          </p:cNvPicPr>
          <p:nvPr/>
        </p:nvPicPr>
        <p:blipFill>
          <a:blip r:embed="rId5"/>
          <a:stretch>
            <a:fillRect/>
          </a:stretch>
        </p:blipFill>
        <p:spPr>
          <a:xfrm>
            <a:off x="9482505" y="225437"/>
            <a:ext cx="2334357" cy="1604938"/>
          </a:xfrm>
          <a:prstGeom prst="rect">
            <a:avLst/>
          </a:prstGeom>
        </p:spPr>
      </p:pic>
    </p:spTree>
    <p:extLst>
      <p:ext uri="{BB962C8B-B14F-4D97-AF65-F5344CB8AC3E}">
        <p14:creationId xmlns:p14="http://schemas.microsoft.com/office/powerpoint/2010/main" val="8342116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4566F-47CB-FB4D-BD05-12EEE2D1AA0B}"/>
              </a:ext>
            </a:extLst>
          </p:cNvPr>
          <p:cNvSpPr>
            <a:spLocks noGrp="1"/>
          </p:cNvSpPr>
          <p:nvPr>
            <p:ph type="title"/>
          </p:nvPr>
        </p:nvSpPr>
        <p:spPr/>
        <p:txBody>
          <a:bodyPr/>
          <a:lstStyle/>
          <a:p>
            <a:r>
              <a:rPr lang="en-US" dirty="0"/>
              <a:t>Apple</a:t>
            </a:r>
          </a:p>
        </p:txBody>
      </p:sp>
      <p:sp>
        <p:nvSpPr>
          <p:cNvPr id="3" name="Content Placeholder 2">
            <a:extLst>
              <a:ext uri="{FF2B5EF4-FFF2-40B4-BE49-F238E27FC236}">
                <a16:creationId xmlns:a16="http://schemas.microsoft.com/office/drawing/2014/main" id="{8E680D1E-CCCC-0B44-9C73-E426262A657F}"/>
              </a:ext>
            </a:extLst>
          </p:cNvPr>
          <p:cNvSpPr>
            <a:spLocks noGrp="1"/>
          </p:cNvSpPr>
          <p:nvPr>
            <p:ph idx="1"/>
          </p:nvPr>
        </p:nvSpPr>
        <p:spPr/>
        <p:txBody>
          <a:bodyPr/>
          <a:lstStyle/>
          <a:p>
            <a:r>
              <a:rPr lang="en-US" dirty="0">
                <a:hlinkClick r:id="rId2"/>
              </a:rPr>
              <a:t>https://www.apple.com/environment/</a:t>
            </a:r>
            <a:endParaRPr lang="en-US" dirty="0"/>
          </a:p>
          <a:p>
            <a:r>
              <a:rPr lang="en-US" dirty="0">
                <a:hlinkClick r:id="rId3"/>
              </a:rPr>
              <a:t>https://www.reutersevents.com/sustainability/apple-plants-seeds-sustainability</a:t>
            </a:r>
            <a:endParaRPr lang="en-US" dirty="0"/>
          </a:p>
          <a:p>
            <a:r>
              <a:rPr lang="en-US" dirty="0">
                <a:hlinkClick r:id="rId4"/>
              </a:rPr>
              <a:t>https://www.greenbiz.com/article/apple-dials-its-circular-materials-aspirations</a:t>
            </a:r>
            <a:endParaRPr lang="en-US" dirty="0"/>
          </a:p>
          <a:p>
            <a:endParaRPr lang="en-US" dirty="0"/>
          </a:p>
          <a:p>
            <a:endParaRPr lang="en-US" dirty="0"/>
          </a:p>
        </p:txBody>
      </p:sp>
      <p:pic>
        <p:nvPicPr>
          <p:cNvPr id="5" name="Picture 4">
            <a:extLst>
              <a:ext uri="{FF2B5EF4-FFF2-40B4-BE49-F238E27FC236}">
                <a16:creationId xmlns:a16="http://schemas.microsoft.com/office/drawing/2014/main" id="{79D1323D-49F6-2749-A40B-60ADB1BAE987}"/>
              </a:ext>
            </a:extLst>
          </p:cNvPr>
          <p:cNvPicPr>
            <a:picLocks noChangeAspect="1"/>
          </p:cNvPicPr>
          <p:nvPr/>
        </p:nvPicPr>
        <p:blipFill>
          <a:blip r:embed="rId5"/>
          <a:stretch>
            <a:fillRect/>
          </a:stretch>
        </p:blipFill>
        <p:spPr>
          <a:xfrm>
            <a:off x="6096000" y="4001294"/>
            <a:ext cx="3733800" cy="2279650"/>
          </a:xfrm>
          <a:prstGeom prst="rect">
            <a:avLst/>
          </a:prstGeom>
        </p:spPr>
      </p:pic>
    </p:spTree>
    <p:extLst>
      <p:ext uri="{BB962C8B-B14F-4D97-AF65-F5344CB8AC3E}">
        <p14:creationId xmlns:p14="http://schemas.microsoft.com/office/powerpoint/2010/main" val="3900764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547189" y="6222480"/>
            <a:ext cx="644812" cy="635520"/>
          </a:xfrm>
          <a:prstGeom prst="rect">
            <a:avLst/>
          </a:prstGeom>
        </p:spPr>
      </p:pic>
      <p:sp>
        <p:nvSpPr>
          <p:cNvPr id="5" name="TextBox 4"/>
          <p:cNvSpPr txBox="1"/>
          <p:nvPr/>
        </p:nvSpPr>
        <p:spPr>
          <a:xfrm>
            <a:off x="170863" y="3785754"/>
            <a:ext cx="5613983" cy="2144498"/>
          </a:xfrm>
          <a:prstGeom prst="rect">
            <a:avLst/>
          </a:prstGeom>
          <a:noFill/>
        </p:spPr>
        <p:txBody>
          <a:bodyPr wrap="square" rtlCol="0">
            <a:spAutoFit/>
          </a:bodyPr>
          <a:lstStyle/>
          <a:p>
            <a:pPr algn="ctr"/>
            <a:r>
              <a:rPr lang="en-US" sz="2667" b="1" dirty="0">
                <a:solidFill>
                  <a:srgbClr val="008000"/>
                </a:solidFill>
              </a:rPr>
              <a:t>Starter: </a:t>
            </a:r>
            <a:r>
              <a:rPr lang="en-US" sz="2667" dirty="0"/>
              <a:t>Remind yourself of the meaning of sustainability by writing the three key elements of sustainability on the legs of the ‘stool of sustainability’ on your sheet.</a:t>
            </a:r>
            <a:endParaRPr lang="en-US" sz="2667" dirty="0">
              <a:solidFill>
                <a:srgbClr val="000000"/>
              </a:solidFill>
            </a:endParaRPr>
          </a:p>
        </p:txBody>
      </p:sp>
      <p:sp>
        <p:nvSpPr>
          <p:cNvPr id="7" name="TextBox 6"/>
          <p:cNvSpPr txBox="1"/>
          <p:nvPr/>
        </p:nvSpPr>
        <p:spPr>
          <a:xfrm>
            <a:off x="0" y="6242447"/>
            <a:ext cx="12192000" cy="584775"/>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a:t>Challenge: </a:t>
            </a:r>
            <a:r>
              <a:rPr lang="en-US" sz="3200" dirty="0"/>
              <a:t>Can you write a definition of ‘sustainable’?</a:t>
            </a:r>
          </a:p>
        </p:txBody>
      </p:sp>
      <p:sp>
        <p:nvSpPr>
          <p:cNvPr id="9" name="Title 1"/>
          <p:cNvSpPr>
            <a:spLocks noGrp="1"/>
          </p:cNvSpPr>
          <p:nvPr>
            <p:ph type="ctrTitle"/>
          </p:nvPr>
        </p:nvSpPr>
        <p:spPr>
          <a:xfrm>
            <a:off x="0" y="18825"/>
            <a:ext cx="12192000" cy="970569"/>
          </a:xfrm>
          <a:solidFill>
            <a:srgbClr val="00B0F0"/>
          </a:solidFill>
          <a:ln w="28575" cmpd="sng">
            <a:solidFill>
              <a:srgbClr val="000000"/>
            </a:solidFill>
          </a:ln>
        </p:spPr>
        <p:txBody>
          <a:bodyPr>
            <a:noAutofit/>
          </a:bodyPr>
          <a:lstStyle/>
          <a:p>
            <a:pPr algn="l"/>
            <a:r>
              <a:rPr lang="en-US" sz="3200" b="1" dirty="0"/>
              <a:t>How can we manage our consumption sustainably? Is less more?</a:t>
            </a:r>
            <a:br>
              <a:rPr lang="en-US" sz="3200" b="1" dirty="0"/>
            </a:br>
            <a:r>
              <a:rPr lang="en-US" sz="2000" dirty="0"/>
              <a:t>L/O: To rank the options for more sustainable consumption</a:t>
            </a:r>
            <a:endParaRPr lang="en-US" sz="2000" b="1" u="sng" dirty="0"/>
          </a:p>
        </p:txBody>
      </p:sp>
      <p:sp>
        <p:nvSpPr>
          <p:cNvPr id="10" name="Rectangle 9"/>
          <p:cNvSpPr/>
          <p:nvPr/>
        </p:nvSpPr>
        <p:spPr>
          <a:xfrm rot="21202589">
            <a:off x="9723458" y="1303490"/>
            <a:ext cx="471572" cy="308604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a:p>
        </p:txBody>
      </p:sp>
      <p:sp>
        <p:nvSpPr>
          <p:cNvPr id="11" name="Rectangle 10"/>
          <p:cNvSpPr/>
          <p:nvPr/>
        </p:nvSpPr>
        <p:spPr>
          <a:xfrm>
            <a:off x="8066418" y="1017182"/>
            <a:ext cx="471572" cy="308604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a:p>
        </p:txBody>
      </p:sp>
      <p:sp>
        <p:nvSpPr>
          <p:cNvPr id="12" name="Rectangle 11"/>
          <p:cNvSpPr/>
          <p:nvPr/>
        </p:nvSpPr>
        <p:spPr>
          <a:xfrm rot="359510">
            <a:off x="6409559" y="1302778"/>
            <a:ext cx="471572" cy="308604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a:p>
        </p:txBody>
      </p:sp>
      <p:sp>
        <p:nvSpPr>
          <p:cNvPr id="13" name="Oval 12"/>
          <p:cNvSpPr/>
          <p:nvPr/>
        </p:nvSpPr>
        <p:spPr>
          <a:xfrm>
            <a:off x="6060932" y="705323"/>
            <a:ext cx="4475561" cy="81219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t>SUSTAINABILITY</a:t>
            </a:r>
          </a:p>
        </p:txBody>
      </p:sp>
      <p:sp>
        <p:nvSpPr>
          <p:cNvPr id="14" name="TextBox 13"/>
          <p:cNvSpPr txBox="1"/>
          <p:nvPr/>
        </p:nvSpPr>
        <p:spPr>
          <a:xfrm>
            <a:off x="3230002" y="1804777"/>
            <a:ext cx="2917517" cy="152894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867" b="1" dirty="0"/>
              <a:t>Environmental leg</a:t>
            </a:r>
          </a:p>
          <a:p>
            <a:pPr algn="ctr"/>
            <a:r>
              <a:rPr lang="en-US" sz="1867" dirty="0"/>
              <a:t>Zero pollution and waste</a:t>
            </a:r>
          </a:p>
          <a:p>
            <a:pPr algn="ctr"/>
            <a:r>
              <a:rPr lang="en-US" sz="1867" dirty="0"/>
              <a:t>Renewable energy</a:t>
            </a:r>
          </a:p>
          <a:p>
            <a:pPr algn="ctr"/>
            <a:r>
              <a:rPr lang="en-US" sz="1867" dirty="0"/>
              <a:t>Conservation</a:t>
            </a:r>
          </a:p>
          <a:p>
            <a:pPr algn="ctr"/>
            <a:r>
              <a:rPr lang="en-US" sz="1867" dirty="0"/>
              <a:t>Restoration</a:t>
            </a:r>
          </a:p>
        </p:txBody>
      </p:sp>
      <p:sp>
        <p:nvSpPr>
          <p:cNvPr id="15" name="TextBox 14"/>
          <p:cNvSpPr txBox="1"/>
          <p:nvPr/>
        </p:nvSpPr>
        <p:spPr>
          <a:xfrm>
            <a:off x="10371437" y="1517519"/>
            <a:ext cx="2112604" cy="181626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867" b="1" dirty="0"/>
              <a:t>Economic leg</a:t>
            </a:r>
          </a:p>
          <a:p>
            <a:pPr algn="ctr"/>
            <a:r>
              <a:rPr lang="en-US" sz="1867" dirty="0"/>
              <a:t>Good jobs</a:t>
            </a:r>
          </a:p>
          <a:p>
            <a:pPr algn="ctr"/>
            <a:r>
              <a:rPr lang="en-US" sz="1867" dirty="0"/>
              <a:t>Fair wages</a:t>
            </a:r>
          </a:p>
          <a:p>
            <a:pPr algn="ctr"/>
            <a:r>
              <a:rPr lang="en-US" sz="1867" dirty="0"/>
              <a:t>Security</a:t>
            </a:r>
          </a:p>
          <a:p>
            <a:pPr algn="ctr"/>
            <a:r>
              <a:rPr lang="en-US" sz="1867" dirty="0"/>
              <a:t>Infrastructure</a:t>
            </a:r>
          </a:p>
          <a:p>
            <a:pPr algn="ctr"/>
            <a:r>
              <a:rPr lang="en-US" sz="1867" dirty="0"/>
              <a:t>Fair trade</a:t>
            </a:r>
          </a:p>
        </p:txBody>
      </p:sp>
      <p:sp>
        <p:nvSpPr>
          <p:cNvPr id="16" name="TextBox 15"/>
          <p:cNvSpPr txBox="1"/>
          <p:nvPr/>
        </p:nvSpPr>
        <p:spPr>
          <a:xfrm>
            <a:off x="6881322" y="4222106"/>
            <a:ext cx="2790041" cy="181626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867" b="1" dirty="0"/>
              <a:t>Social leg</a:t>
            </a:r>
          </a:p>
          <a:p>
            <a:pPr algn="ctr"/>
            <a:r>
              <a:rPr lang="en-US" sz="1867" dirty="0"/>
              <a:t>Good working conditions</a:t>
            </a:r>
          </a:p>
          <a:p>
            <a:pPr algn="ctr"/>
            <a:r>
              <a:rPr lang="en-US" sz="1867" dirty="0"/>
              <a:t>Health services</a:t>
            </a:r>
          </a:p>
          <a:p>
            <a:pPr algn="ctr"/>
            <a:r>
              <a:rPr lang="en-US" sz="1867" dirty="0"/>
              <a:t>Education services</a:t>
            </a:r>
          </a:p>
          <a:p>
            <a:pPr algn="ctr"/>
            <a:r>
              <a:rPr lang="en-US" sz="1867" dirty="0"/>
              <a:t>Community &amp; culture</a:t>
            </a:r>
          </a:p>
          <a:p>
            <a:pPr algn="ctr"/>
            <a:r>
              <a:rPr lang="en-US" sz="1867" dirty="0"/>
              <a:t>Social justice</a:t>
            </a:r>
          </a:p>
        </p:txBody>
      </p:sp>
    </p:spTree>
    <p:extLst>
      <p:ext uri="{BB962C8B-B14F-4D97-AF65-F5344CB8AC3E}">
        <p14:creationId xmlns:p14="http://schemas.microsoft.com/office/powerpoint/2010/main" val="4181691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rot="21202589">
            <a:off x="7551499" y="1534416"/>
            <a:ext cx="471572" cy="308604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a:p>
        </p:txBody>
      </p:sp>
      <p:sp>
        <p:nvSpPr>
          <p:cNvPr id="8" name="Rectangle 7"/>
          <p:cNvSpPr/>
          <p:nvPr/>
        </p:nvSpPr>
        <p:spPr>
          <a:xfrm>
            <a:off x="5894459" y="1248108"/>
            <a:ext cx="471572" cy="308604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a:p>
        </p:txBody>
      </p:sp>
      <p:sp>
        <p:nvSpPr>
          <p:cNvPr id="7" name="Rectangle 6"/>
          <p:cNvSpPr/>
          <p:nvPr/>
        </p:nvSpPr>
        <p:spPr>
          <a:xfrm rot="359510">
            <a:off x="4237601" y="1533704"/>
            <a:ext cx="471572" cy="308604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a:p>
        </p:txBody>
      </p:sp>
      <p:sp>
        <p:nvSpPr>
          <p:cNvPr id="4" name="Oval 3"/>
          <p:cNvSpPr/>
          <p:nvPr/>
        </p:nvSpPr>
        <p:spPr>
          <a:xfrm>
            <a:off x="3888973" y="936249"/>
            <a:ext cx="4475561" cy="81219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t>SUSTAINABILITY</a:t>
            </a:r>
          </a:p>
        </p:txBody>
      </p:sp>
      <p:sp>
        <p:nvSpPr>
          <p:cNvPr id="6" name="TextBox 5"/>
          <p:cNvSpPr txBox="1"/>
          <p:nvPr/>
        </p:nvSpPr>
        <p:spPr>
          <a:xfrm>
            <a:off x="0" y="0"/>
            <a:ext cx="12192000" cy="502766"/>
          </a:xfrm>
          <a:prstGeom prst="rect">
            <a:avLst/>
          </a:prstGeom>
          <a:noFill/>
        </p:spPr>
        <p:txBody>
          <a:bodyPr wrap="square" rtlCol="0">
            <a:spAutoFit/>
          </a:bodyPr>
          <a:lstStyle/>
          <a:p>
            <a:pPr algn="ctr"/>
            <a:r>
              <a:rPr lang="en-US" sz="2667" b="1" u="sng" dirty="0"/>
              <a:t>3-legged sustainability stool</a:t>
            </a:r>
          </a:p>
        </p:txBody>
      </p:sp>
      <p:sp>
        <p:nvSpPr>
          <p:cNvPr id="10" name="TextBox 9"/>
          <p:cNvSpPr txBox="1"/>
          <p:nvPr/>
        </p:nvSpPr>
        <p:spPr>
          <a:xfrm>
            <a:off x="1058043" y="2035703"/>
            <a:ext cx="2917517" cy="152894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867" b="1" dirty="0"/>
              <a:t>Environmental leg</a:t>
            </a:r>
          </a:p>
          <a:p>
            <a:pPr algn="ctr"/>
            <a:r>
              <a:rPr lang="en-US" sz="1867" dirty="0"/>
              <a:t>Zero pollution and waste</a:t>
            </a:r>
          </a:p>
          <a:p>
            <a:pPr algn="ctr"/>
            <a:r>
              <a:rPr lang="en-US" sz="1867" dirty="0"/>
              <a:t>Renewable energy</a:t>
            </a:r>
          </a:p>
          <a:p>
            <a:pPr algn="ctr"/>
            <a:r>
              <a:rPr lang="en-US" sz="1867" dirty="0"/>
              <a:t>Conservation</a:t>
            </a:r>
          </a:p>
          <a:p>
            <a:pPr algn="ctr"/>
            <a:r>
              <a:rPr lang="en-US" sz="1867" dirty="0"/>
              <a:t>Restoration</a:t>
            </a:r>
          </a:p>
        </p:txBody>
      </p:sp>
      <p:sp>
        <p:nvSpPr>
          <p:cNvPr id="11" name="TextBox 10"/>
          <p:cNvSpPr txBox="1"/>
          <p:nvPr/>
        </p:nvSpPr>
        <p:spPr>
          <a:xfrm>
            <a:off x="8364534" y="1748444"/>
            <a:ext cx="2112604" cy="181626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867" b="1" dirty="0"/>
              <a:t>Economic leg</a:t>
            </a:r>
          </a:p>
          <a:p>
            <a:pPr algn="ctr"/>
            <a:r>
              <a:rPr lang="en-US" sz="1867" dirty="0"/>
              <a:t>Good jobs</a:t>
            </a:r>
          </a:p>
          <a:p>
            <a:pPr algn="ctr"/>
            <a:r>
              <a:rPr lang="en-US" sz="1867" dirty="0"/>
              <a:t>Fair wages</a:t>
            </a:r>
          </a:p>
          <a:p>
            <a:pPr algn="ctr"/>
            <a:r>
              <a:rPr lang="en-US" sz="1867" dirty="0"/>
              <a:t>Security</a:t>
            </a:r>
          </a:p>
          <a:p>
            <a:pPr algn="ctr"/>
            <a:r>
              <a:rPr lang="en-US" sz="1867" dirty="0"/>
              <a:t>Infrastructure</a:t>
            </a:r>
          </a:p>
          <a:p>
            <a:pPr algn="ctr"/>
            <a:r>
              <a:rPr lang="en-US" sz="1867" dirty="0"/>
              <a:t>Fair trade</a:t>
            </a:r>
          </a:p>
        </p:txBody>
      </p:sp>
      <p:sp>
        <p:nvSpPr>
          <p:cNvPr id="12" name="TextBox 11"/>
          <p:cNvSpPr txBox="1"/>
          <p:nvPr/>
        </p:nvSpPr>
        <p:spPr>
          <a:xfrm>
            <a:off x="4709364" y="4837784"/>
            <a:ext cx="2790041" cy="181626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867" b="1" dirty="0"/>
              <a:t>Social leg</a:t>
            </a:r>
          </a:p>
          <a:p>
            <a:pPr algn="ctr"/>
            <a:r>
              <a:rPr lang="en-US" sz="1867" dirty="0"/>
              <a:t>Good working conditions</a:t>
            </a:r>
          </a:p>
          <a:p>
            <a:pPr algn="ctr"/>
            <a:r>
              <a:rPr lang="en-US" sz="1867" dirty="0"/>
              <a:t>Health services</a:t>
            </a:r>
          </a:p>
          <a:p>
            <a:pPr algn="ctr"/>
            <a:r>
              <a:rPr lang="en-US" sz="1867" dirty="0"/>
              <a:t>Education services</a:t>
            </a:r>
          </a:p>
          <a:p>
            <a:pPr algn="ctr"/>
            <a:r>
              <a:rPr lang="en-US" sz="1867" dirty="0"/>
              <a:t>Community &amp; culture</a:t>
            </a:r>
          </a:p>
          <a:p>
            <a:pPr algn="ctr"/>
            <a:r>
              <a:rPr lang="en-US" sz="1867" dirty="0"/>
              <a:t>Social justice</a:t>
            </a:r>
          </a:p>
        </p:txBody>
      </p:sp>
    </p:spTree>
    <p:extLst>
      <p:ext uri="{BB962C8B-B14F-4D97-AF65-F5344CB8AC3E}">
        <p14:creationId xmlns:p14="http://schemas.microsoft.com/office/powerpoint/2010/main" val="2222804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0" y="18825"/>
            <a:ext cx="12192000" cy="570121"/>
          </a:xfrm>
          <a:solidFill>
            <a:srgbClr val="00B0F0"/>
          </a:solidFill>
          <a:ln w="28575" cmpd="sng">
            <a:solidFill>
              <a:srgbClr val="000000"/>
            </a:solidFill>
          </a:ln>
        </p:spPr>
        <p:txBody>
          <a:bodyPr>
            <a:noAutofit/>
          </a:bodyPr>
          <a:lstStyle/>
          <a:p>
            <a:pPr algn="l"/>
            <a:r>
              <a:rPr lang="en-US" sz="3200" b="1" dirty="0"/>
              <a:t>What can world leaders do?</a:t>
            </a:r>
            <a:endParaRPr lang="en-US" sz="2000" b="1" u="sng" dirty="0"/>
          </a:p>
        </p:txBody>
      </p:sp>
      <p:pic>
        <p:nvPicPr>
          <p:cNvPr id="2" name="Picture 1"/>
          <p:cNvPicPr>
            <a:picLocks noChangeAspect="1"/>
          </p:cNvPicPr>
          <p:nvPr/>
        </p:nvPicPr>
        <p:blipFill>
          <a:blip r:embed="rId2"/>
          <a:stretch>
            <a:fillRect/>
          </a:stretch>
        </p:blipFill>
        <p:spPr>
          <a:xfrm>
            <a:off x="8474984" y="785811"/>
            <a:ext cx="3420816" cy="3420816"/>
          </a:xfrm>
          <a:prstGeom prst="rect">
            <a:avLst/>
          </a:prstGeom>
        </p:spPr>
      </p:pic>
      <p:pic>
        <p:nvPicPr>
          <p:cNvPr id="3" name="Picture 2"/>
          <p:cNvPicPr>
            <a:picLocks noChangeAspect="1"/>
          </p:cNvPicPr>
          <p:nvPr/>
        </p:nvPicPr>
        <p:blipFill>
          <a:blip r:embed="rId3"/>
          <a:stretch>
            <a:fillRect/>
          </a:stretch>
        </p:blipFill>
        <p:spPr>
          <a:xfrm>
            <a:off x="0" y="1470172"/>
            <a:ext cx="8006824" cy="4181341"/>
          </a:xfrm>
          <a:prstGeom prst="rect">
            <a:avLst/>
          </a:prstGeom>
        </p:spPr>
      </p:pic>
      <p:cxnSp>
        <p:nvCxnSpPr>
          <p:cNvPr id="6" name="Straight Connector 5"/>
          <p:cNvCxnSpPr/>
          <p:nvPr/>
        </p:nvCxnSpPr>
        <p:spPr>
          <a:xfrm flipV="1">
            <a:off x="6583248" y="785811"/>
            <a:ext cx="1891737" cy="2572981"/>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flipV="1">
            <a:off x="7673005" y="4206627"/>
            <a:ext cx="4222796" cy="277677"/>
          </a:xfrm>
          <a:prstGeom prst="line">
            <a:avLst/>
          </a:prstGeom>
        </p:spPr>
        <p:style>
          <a:lnRef idx="2">
            <a:schemeClr val="dk1"/>
          </a:lnRef>
          <a:fillRef idx="0">
            <a:schemeClr val="dk1"/>
          </a:fillRef>
          <a:effectRef idx="1">
            <a:schemeClr val="dk1"/>
          </a:effectRef>
          <a:fontRef idx="minor">
            <a:schemeClr val="tx1"/>
          </a:fontRef>
        </p:style>
      </p:cxnSp>
      <p:sp>
        <p:nvSpPr>
          <p:cNvPr id="24" name="TextBox 23"/>
          <p:cNvSpPr txBox="1"/>
          <p:nvPr/>
        </p:nvSpPr>
        <p:spPr>
          <a:xfrm>
            <a:off x="8053051" y="4851295"/>
            <a:ext cx="3677176" cy="1569660"/>
          </a:xfrm>
          <a:prstGeom prst="rect">
            <a:avLst/>
          </a:prstGeom>
          <a:noFill/>
        </p:spPr>
        <p:txBody>
          <a:bodyPr wrap="square" rtlCol="0">
            <a:spAutoFit/>
          </a:bodyPr>
          <a:lstStyle/>
          <a:p>
            <a:pPr algn="ctr"/>
            <a:r>
              <a:rPr lang="en-US" sz="3200" dirty="0"/>
              <a:t>Number 12 is all about responsible consumption! </a:t>
            </a:r>
          </a:p>
        </p:txBody>
      </p:sp>
      <p:sp>
        <p:nvSpPr>
          <p:cNvPr id="4" name="TextBox 3"/>
          <p:cNvSpPr txBox="1"/>
          <p:nvPr/>
        </p:nvSpPr>
        <p:spPr>
          <a:xfrm>
            <a:off x="2238963" y="840460"/>
            <a:ext cx="3875852" cy="584775"/>
          </a:xfrm>
          <a:prstGeom prst="rect">
            <a:avLst/>
          </a:prstGeom>
          <a:noFill/>
        </p:spPr>
        <p:txBody>
          <a:bodyPr wrap="square" rtlCol="0">
            <a:spAutoFit/>
          </a:bodyPr>
          <a:lstStyle/>
          <a:p>
            <a:pPr algn="ctr"/>
            <a:r>
              <a:rPr lang="en-US" sz="3200" dirty="0"/>
              <a:t>Remember these?</a:t>
            </a:r>
          </a:p>
        </p:txBody>
      </p:sp>
      <p:sp>
        <p:nvSpPr>
          <p:cNvPr id="5" name="TextBox 4"/>
          <p:cNvSpPr txBox="1"/>
          <p:nvPr/>
        </p:nvSpPr>
        <p:spPr>
          <a:xfrm>
            <a:off x="16877" y="5992520"/>
            <a:ext cx="8205199" cy="1241622"/>
          </a:xfrm>
          <a:prstGeom prst="rect">
            <a:avLst/>
          </a:prstGeom>
          <a:noFill/>
        </p:spPr>
        <p:txBody>
          <a:bodyPr wrap="square" rtlCol="0">
            <a:spAutoFit/>
          </a:bodyPr>
          <a:lstStyle/>
          <a:p>
            <a:r>
              <a:rPr lang="en-US" sz="1867" dirty="0"/>
              <a:t>Explore the interactive resource at the bottom of this web page: </a:t>
            </a:r>
            <a:r>
              <a:rPr lang="en-US" sz="1867" dirty="0">
                <a:hlinkClick r:id="rId4"/>
              </a:rPr>
              <a:t>https://www.unenvironment.org/explore-topics/sustainable-development-goals/why-do-sustainable-development-goals-matter/goal-12</a:t>
            </a:r>
            <a:endParaRPr lang="en-US" sz="1867" dirty="0"/>
          </a:p>
          <a:p>
            <a:endParaRPr lang="en-US" sz="1867" dirty="0"/>
          </a:p>
        </p:txBody>
      </p:sp>
    </p:spTree>
    <p:extLst>
      <p:ext uri="{BB962C8B-B14F-4D97-AF65-F5344CB8AC3E}">
        <p14:creationId xmlns:p14="http://schemas.microsoft.com/office/powerpoint/2010/main" val="216876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0" y="18825"/>
            <a:ext cx="12192000" cy="570121"/>
          </a:xfrm>
          <a:solidFill>
            <a:schemeClr val="accent3">
              <a:lumMod val="60000"/>
              <a:lumOff val="40000"/>
            </a:schemeClr>
          </a:solidFill>
          <a:ln w="28575" cmpd="sng">
            <a:solidFill>
              <a:srgbClr val="000000"/>
            </a:solidFill>
          </a:ln>
        </p:spPr>
        <p:txBody>
          <a:bodyPr>
            <a:noAutofit/>
          </a:bodyPr>
          <a:lstStyle/>
          <a:p>
            <a:pPr algn="l"/>
            <a:r>
              <a:rPr lang="en-US" sz="3200" b="1" dirty="0"/>
              <a:t>SDG 12: Responsible consumption and production</a:t>
            </a:r>
            <a:endParaRPr lang="en-US" sz="2000" b="1" u="sng" dirty="0"/>
          </a:p>
        </p:txBody>
      </p:sp>
      <p:pic>
        <p:nvPicPr>
          <p:cNvPr id="2" name="Picture 1"/>
          <p:cNvPicPr>
            <a:picLocks noChangeAspect="1"/>
          </p:cNvPicPr>
          <p:nvPr/>
        </p:nvPicPr>
        <p:blipFill>
          <a:blip r:embed="rId2"/>
          <a:stretch>
            <a:fillRect/>
          </a:stretch>
        </p:blipFill>
        <p:spPr>
          <a:xfrm>
            <a:off x="8636000" y="1128899"/>
            <a:ext cx="3420816" cy="3420816"/>
          </a:xfrm>
          <a:prstGeom prst="rect">
            <a:avLst/>
          </a:prstGeom>
        </p:spPr>
      </p:pic>
      <p:sp>
        <p:nvSpPr>
          <p:cNvPr id="4" name="Rectangle 3"/>
          <p:cNvSpPr/>
          <p:nvPr/>
        </p:nvSpPr>
        <p:spPr>
          <a:xfrm>
            <a:off x="150520" y="791653"/>
            <a:ext cx="8485481" cy="3785652"/>
          </a:xfrm>
          <a:prstGeom prst="rect">
            <a:avLst/>
          </a:prstGeom>
        </p:spPr>
        <p:txBody>
          <a:bodyPr wrap="square">
            <a:spAutoFit/>
          </a:bodyPr>
          <a:lstStyle/>
          <a:p>
            <a:r>
              <a:rPr lang="en-US" sz="2400" dirty="0"/>
              <a:t>Paragraph 28 of the 2030 sustainable Development Goal Agenda reads: “We (Countries) commit to making fundamental changes in the way that our societies produce and consume goods and services. Governments, international organizations, the business sector and other non-state actors and individuals must contribute to changing unsustainable consumption and production patterns, including through the mobilization, from all sources, of financial and technical assistance to strengthen developing countries’ scientific, technological and innovative capacities to move towards more sustainable patterns of consumption and production. </a:t>
            </a:r>
          </a:p>
        </p:txBody>
      </p:sp>
      <p:sp>
        <p:nvSpPr>
          <p:cNvPr id="5" name="Rectangle 4"/>
          <p:cNvSpPr/>
          <p:nvPr/>
        </p:nvSpPr>
        <p:spPr>
          <a:xfrm>
            <a:off x="150519" y="4765120"/>
            <a:ext cx="11345333" cy="1938992"/>
          </a:xfrm>
          <a:prstGeom prst="rect">
            <a:avLst/>
          </a:prstGeom>
        </p:spPr>
        <p:txBody>
          <a:bodyPr wrap="square">
            <a:spAutoFit/>
          </a:bodyPr>
          <a:lstStyle/>
          <a:p>
            <a:endParaRPr lang="en-US" sz="2400" dirty="0"/>
          </a:p>
          <a:p>
            <a:r>
              <a:rPr lang="en-US" sz="2400" dirty="0"/>
              <a:t>We encourage the implementation of the 10-Year Framework of Programmes on Sustainable Consumption and Production. All countries take action, with developed countries taking the lead, taking into account the development and capabilities of developing countries”</a:t>
            </a:r>
          </a:p>
        </p:txBody>
      </p:sp>
    </p:spTree>
    <p:extLst>
      <p:ext uri="{BB962C8B-B14F-4D97-AF65-F5344CB8AC3E}">
        <p14:creationId xmlns:p14="http://schemas.microsoft.com/office/powerpoint/2010/main" val="27332471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3053</Words>
  <Application>Microsoft Macintosh PowerPoint</Application>
  <PresentationFormat>Widescreen</PresentationFormat>
  <Paragraphs>321</Paragraphs>
  <Slides>53</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Calibri Light</vt:lpstr>
      <vt:lpstr>Courier New</vt:lpstr>
      <vt:lpstr>dearJoe 5 CASUAL PRO</vt:lpstr>
      <vt:lpstr>Gill Sans MT</vt:lpstr>
      <vt:lpstr>Office Theme</vt:lpstr>
      <vt:lpstr>PowerPoint Presentation</vt:lpstr>
      <vt:lpstr>PowerPoint Presentation</vt:lpstr>
      <vt:lpstr>What goods do you use every day?</vt:lpstr>
      <vt:lpstr>PowerPoint Presentation</vt:lpstr>
      <vt:lpstr>Could you live a zero waste lifestyle? </vt:lpstr>
      <vt:lpstr>How can we manage our consumption sustainably? Is less more? L/O: To rank the options for more sustainable consumption</vt:lpstr>
      <vt:lpstr>PowerPoint Presentation</vt:lpstr>
      <vt:lpstr>What can world leaders do?</vt:lpstr>
      <vt:lpstr>SDG 12: Responsible consumption and production</vt:lpstr>
      <vt:lpstr>How waste is disposed of?</vt:lpstr>
      <vt:lpstr>PowerPoint Presentation</vt:lpstr>
      <vt:lpstr>PowerPoint Presentation</vt:lpstr>
      <vt:lpstr>PowerPoint Presentation</vt:lpstr>
      <vt:lpstr>PowerPoint Presentation</vt:lpstr>
      <vt:lpstr>What can we all do to be more responsible consumers?</vt:lpstr>
      <vt:lpstr>The Waste Hierarchy</vt:lpstr>
      <vt:lpstr>What can we all do to be more responsible consumers?</vt:lpstr>
      <vt:lpstr>PowerPoint Presentation</vt:lpstr>
      <vt:lpstr>Which is the most important method of sustainable consumption?</vt:lpstr>
      <vt:lpstr>Which is the most important method of sustainable consumption?</vt:lpstr>
      <vt:lpstr>PowerPoint Presentation</vt:lpstr>
      <vt:lpstr>Reverse vending machines</vt:lpstr>
      <vt:lpstr>Zero-waste shops</vt:lpstr>
      <vt:lpstr>Ecobricks</vt:lpstr>
      <vt:lpstr>Change one habit per month</vt:lpstr>
      <vt:lpstr>Stop flying</vt:lpstr>
      <vt:lpstr>Become a vegan</vt:lpstr>
      <vt:lpstr>Try upcycling</vt:lpstr>
      <vt:lpstr>Install solar panels on your roof</vt:lpstr>
      <vt:lpstr>Homework</vt:lpstr>
      <vt:lpstr>Title: What is the Circular Economy? L/O: To define types of economies and explain benefits of a circular economy</vt:lpstr>
      <vt:lpstr>The Circular Economy</vt:lpstr>
      <vt:lpstr>PowerPoint Presentation</vt:lpstr>
      <vt:lpstr>The Circular Economy</vt:lpstr>
      <vt:lpstr>What is a circular economy?</vt:lpstr>
      <vt:lpstr>The Circular Economy</vt:lpstr>
      <vt:lpstr>PowerPoint Presentation</vt:lpstr>
      <vt:lpstr>How did we previously manage waste?</vt:lpstr>
      <vt:lpstr>How do we currently manage waste?</vt:lpstr>
      <vt:lpstr>How is this changing?</vt:lpstr>
      <vt:lpstr>What are some benefits to a circular economy? (Discussion)</vt:lpstr>
      <vt:lpstr>The Circular Economy</vt:lpstr>
      <vt:lpstr>PowerPoint Presentation</vt:lpstr>
      <vt:lpstr>The story of stuff</vt:lpstr>
      <vt:lpstr>Topic focus: Blood, sweat &amp; tears: can we be more responsible consumers?</vt:lpstr>
      <vt:lpstr>The Circular Economy</vt:lpstr>
      <vt:lpstr>PowerPoint Presentation</vt:lpstr>
      <vt:lpstr>PowerPoint Presentation</vt:lpstr>
      <vt:lpstr>PowerPoint Presentation</vt:lpstr>
      <vt:lpstr>Ikea</vt:lpstr>
      <vt:lpstr>Adidas utlraboost</vt:lpstr>
      <vt:lpstr>Burger king- re useable packaging </vt:lpstr>
      <vt:lpstr>Apple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Bennett</dc:creator>
  <cp:lastModifiedBy>Anna Bennett</cp:lastModifiedBy>
  <cp:revision>12</cp:revision>
  <cp:lastPrinted>2021-03-18T16:48:23Z</cp:lastPrinted>
  <dcterms:created xsi:type="dcterms:W3CDTF">2021-02-27T15:31:09Z</dcterms:created>
  <dcterms:modified xsi:type="dcterms:W3CDTF">2021-03-23T19:54:01Z</dcterms:modified>
</cp:coreProperties>
</file>