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13" r:id="rId3"/>
    <p:sldId id="314" r:id="rId4"/>
    <p:sldId id="257" r:id="rId5"/>
    <p:sldId id="285" r:id="rId6"/>
    <p:sldId id="315" r:id="rId7"/>
    <p:sldId id="267" r:id="rId8"/>
    <p:sldId id="268" r:id="rId9"/>
    <p:sldId id="280" r:id="rId10"/>
    <p:sldId id="316" r:id="rId11"/>
    <p:sldId id="270" r:id="rId12"/>
    <p:sldId id="271" r:id="rId13"/>
    <p:sldId id="272" r:id="rId14"/>
    <p:sldId id="319" r:id="rId15"/>
    <p:sldId id="288" r:id="rId16"/>
    <p:sldId id="318" r:id="rId17"/>
    <p:sldId id="317" r:id="rId18"/>
    <p:sldId id="294" r:id="rId19"/>
    <p:sldId id="295" r:id="rId20"/>
    <p:sldId id="296" r:id="rId21"/>
    <p:sldId id="320" r:id="rId22"/>
    <p:sldId id="258" r:id="rId23"/>
    <p:sldId id="32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3"/>
    <p:restoredTop sz="94643"/>
  </p:normalViewPr>
  <p:slideViewPr>
    <p:cSldViewPr>
      <p:cViewPr varScale="1">
        <p:scale>
          <a:sx n="120" d="100"/>
          <a:sy n="120" d="100"/>
        </p:scale>
        <p:origin x="1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0392F-9551-4BB1-9CD2-4930E4FD66EA}" type="datetimeFigureOut">
              <a:rPr lang="en-US" smtClean="0"/>
              <a:pPr/>
              <a:t>11/13/18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B0DA2-9140-4FD4-8044-F65B01BCD716}" type="slidenum">
              <a:rPr lang="en-US" smtClean="0"/>
              <a:pPr/>
              <a:t>‹#›</a:t>
            </a:fld>
            <a:endParaRPr lang="en-US"/>
          </a:p>
        </p:txBody>
      </p:sp>
    </p:spTree>
    <p:extLst>
      <p:ext uri="{BB962C8B-B14F-4D97-AF65-F5344CB8AC3E}">
        <p14:creationId xmlns:p14="http://schemas.microsoft.com/office/powerpoint/2010/main" val="4914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47641-DE6F-4629-812B-A16EACB4DC6C}"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051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C84BF-261E-4B46-80BA-121B1E7DAF73}" type="slidenum">
              <a:rPr lang="en-GB"/>
              <a:pPr fontAlgn="base">
                <a:spcBef>
                  <a:spcPct val="0"/>
                </a:spcBef>
                <a:spcAft>
                  <a:spcPct val="0"/>
                </a:spcAft>
              </a:pPr>
              <a:t>11</a:t>
            </a:fld>
            <a:endParaRPr lang="en-GB"/>
          </a:p>
        </p:txBody>
      </p:sp>
    </p:spTree>
    <p:extLst>
      <p:ext uri="{BB962C8B-B14F-4D97-AF65-F5344CB8AC3E}">
        <p14:creationId xmlns:p14="http://schemas.microsoft.com/office/powerpoint/2010/main" val="106998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99E24-3359-4096-8875-1CC7673B5D72}" type="slidenum">
              <a:rPr lang="en-US"/>
              <a:pPr/>
              <a:t>12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0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0B895-0656-4EE1-A309-5503EA6B74D4}" type="slidenum">
              <a:rPr lang="en-US"/>
              <a:pPr/>
              <a:t>13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5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5A180-AF0C-4146-9F4F-F71B10423848}"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816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1206E-81EB-4516-9939-F7BDD66F8B73}" type="slidenum">
              <a:rPr lang="en-US"/>
              <a:pPr/>
              <a:t>20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779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sln.org.uk/geography"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DA46C-B9EC-4797-B608-FABCB5428AE5}" type="datetimeFigureOut">
              <a:rPr lang="en-US" smtClean="0"/>
              <a:pPr/>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DA46C-B9EC-4797-B608-FABCB5428AE5}" type="datetimeFigureOut">
              <a:rPr lang="en-US" smtClean="0"/>
              <a:pPr/>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DA46C-B9EC-4797-B608-FABCB5428AE5}" type="datetimeFigureOut">
              <a:rPr lang="en-US" smtClean="0"/>
              <a:pPr/>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524000"/>
            <a:ext cx="3810000" cy="4572000"/>
          </a:xfrm>
        </p:spPr>
        <p:txBody>
          <a:bodyPr rtlCol="0">
            <a:normAutofit/>
          </a:bodyPr>
          <a:lstStyle/>
          <a:p>
            <a:pPr lvl="0"/>
            <a:endParaRPr lang="en-US" noProof="0"/>
          </a:p>
        </p:txBody>
      </p:sp>
      <p:sp>
        <p:nvSpPr>
          <p:cNvPr id="5" name="Footer Placeholder 4">
            <a:extLst>
              <a:ext uri="{FF2B5EF4-FFF2-40B4-BE49-F238E27FC236}">
                <a16:creationId xmlns:a16="http://schemas.microsoft.com/office/drawing/2014/main" id="{4ED8B831-0059-EC46-915A-C79E74C4264F}"/>
              </a:ext>
            </a:extLst>
          </p:cNvPr>
          <p:cNvSpPr>
            <a:spLocks noGrp="1"/>
          </p:cNvSpPr>
          <p:nvPr>
            <p:ph type="ftr" sz="quarter" idx="10"/>
          </p:nvPr>
        </p:nvSpPr>
        <p:spPr/>
        <p:txBody>
          <a:bodyPr/>
          <a:lstStyle>
            <a:lvl1pPr>
              <a:defRPr/>
            </a:lvl1pPr>
          </a:lstStyle>
          <a:p>
            <a:pPr>
              <a:defRPr/>
            </a:pPr>
            <a:r>
              <a:rPr lang="en-GB"/>
              <a:t>TOPS Top 10 Geography  </a:t>
            </a:r>
            <a:r>
              <a:rPr lang="en-US"/>
              <a:t>in conjunction with </a:t>
            </a:r>
            <a:r>
              <a:rPr lang="en-US" u="sng">
                <a:solidFill>
                  <a:srgbClr val="0000FF"/>
                </a:solidFill>
                <a:hlinkClick r:id="rId2"/>
              </a:rPr>
              <a:t>www.sln.org.uk/geography</a:t>
            </a:r>
            <a:r>
              <a:rPr lang="en-US" sz="2400"/>
              <a:t> </a:t>
            </a:r>
          </a:p>
        </p:txBody>
      </p:sp>
    </p:spTree>
    <p:extLst>
      <p:ext uri="{BB962C8B-B14F-4D97-AF65-F5344CB8AC3E}">
        <p14:creationId xmlns:p14="http://schemas.microsoft.com/office/powerpoint/2010/main" val="36806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DA46C-B9EC-4797-B608-FABCB5428AE5}" type="datetimeFigureOut">
              <a:rPr lang="en-US" smtClean="0"/>
              <a:pPr/>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DA46C-B9EC-4797-B608-FABCB5428AE5}" type="datetimeFigureOut">
              <a:rPr lang="en-US" smtClean="0"/>
              <a:pPr/>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DA46C-B9EC-4797-B608-FABCB5428AE5}" type="datetimeFigureOut">
              <a:rPr lang="en-US" smtClean="0"/>
              <a:pPr/>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DA46C-B9EC-4797-B608-FABCB5428AE5}" type="datetimeFigureOut">
              <a:rPr lang="en-US" smtClean="0"/>
              <a:pPr/>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DA46C-B9EC-4797-B608-FABCB5428AE5}" type="datetimeFigureOut">
              <a:rPr lang="en-US" smtClean="0"/>
              <a:pPr/>
              <a:t>11/13/18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DA46C-B9EC-4797-B608-FABCB5428AE5}" type="datetimeFigureOut">
              <a:rPr lang="en-US" smtClean="0"/>
              <a:pPr/>
              <a:t>11/13/18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DA46C-B9EC-4797-B608-FABCB5428AE5}" type="datetimeFigureOut">
              <a:rPr lang="en-US" smtClean="0"/>
              <a:pPr/>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DA46C-B9EC-4797-B608-FABCB5428AE5}" type="datetimeFigureOut">
              <a:rPr lang="en-US" smtClean="0"/>
              <a:pPr/>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F480-2C4C-433F-9576-20B17BBA74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DA46C-B9EC-4797-B608-FABCB5428AE5}" type="datetimeFigureOut">
              <a:rPr lang="en-US" smtClean="0"/>
              <a:pPr/>
              <a:t>11/13/18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BF480-2C4C-433F-9576-20B17BBA74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qCBaBK8BxU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GzbhkLwL68"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7ZUAi0B7D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ln.org.uk/geography"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acificislandtravel.com/hawaii/introduction.html" TargetMode="External"/><Relationship Id="rId1" Type="http://schemas.openxmlformats.org/officeDocument/2006/relationships/slideLayout" Target="../slideLayouts/slideLayout2.xml"/><Relationship Id="rId4" Type="http://schemas.openxmlformats.org/officeDocument/2006/relationships/hyperlink" Target="http://www.youtube.com/watch?v=bYv6V5EJAK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jr4SugXEyw"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ris.edu/seismon/imgs/plates.gif"/>
          <p:cNvPicPr>
            <a:picLocks noChangeAspect="1" noChangeArrowheads="1"/>
          </p:cNvPicPr>
          <p:nvPr/>
        </p:nvPicPr>
        <p:blipFill>
          <a:blip r:embed="rId2" cstate="print"/>
          <a:srcRect/>
          <a:stretch>
            <a:fillRect/>
          </a:stretch>
        </p:blipFill>
        <p:spPr bwMode="auto">
          <a:xfrm>
            <a:off x="533400" y="609600"/>
            <a:ext cx="8334483" cy="5638800"/>
          </a:xfrm>
          <a:prstGeom prst="rect">
            <a:avLst/>
          </a:prstGeom>
          <a:noFill/>
        </p:spPr>
      </p:pic>
      <p:sp>
        <p:nvSpPr>
          <p:cNvPr id="2" name="Title 1"/>
          <p:cNvSpPr>
            <a:spLocks noGrp="1"/>
          </p:cNvSpPr>
          <p:nvPr>
            <p:ph type="ctrTitle"/>
          </p:nvPr>
        </p:nvSpPr>
        <p:spPr/>
        <p:txBody>
          <a:bodyPr/>
          <a:lstStyle/>
          <a:p>
            <a:r>
              <a:rPr lang="en-US" b="1" dirty="0"/>
              <a:t>Plate boundaries</a:t>
            </a:r>
          </a:p>
        </p:txBody>
      </p:sp>
      <p:sp>
        <p:nvSpPr>
          <p:cNvPr id="3" name="Subtitle 2"/>
          <p:cNvSpPr>
            <a:spLocks noGrp="1"/>
          </p:cNvSpPr>
          <p:nvPr>
            <p:ph type="subTitle" idx="1"/>
          </p:nvPr>
        </p:nvSpPr>
        <p:spPr/>
        <p:txBody>
          <a:bodyPr/>
          <a:lstStyle/>
          <a:p>
            <a:r>
              <a:rPr lang="en-US" b="1" dirty="0">
                <a:solidFill>
                  <a:schemeClr val="tx2">
                    <a:lumMod val="50000"/>
                  </a:schemeClr>
                </a:solidFill>
              </a:rPr>
              <a:t>LO: to be able to explain what happens when </a:t>
            </a:r>
            <a:r>
              <a:rPr lang="en-US" b="1">
                <a:solidFill>
                  <a:schemeClr val="tx2">
                    <a:lumMod val="50000"/>
                  </a:schemeClr>
                </a:solidFill>
              </a:rPr>
              <a:t>plates meet</a:t>
            </a:r>
            <a:endParaRPr lang="en-US" b="1"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48174-C027-544E-877A-2E89A7940764}"/>
              </a:ext>
            </a:extLst>
          </p:cNvPr>
          <p:cNvSpPr>
            <a:spLocks noGrp="1"/>
          </p:cNvSpPr>
          <p:nvPr>
            <p:ph type="ctrTitle"/>
          </p:nvPr>
        </p:nvSpPr>
        <p:spPr/>
        <p:txBody>
          <a:bodyPr/>
          <a:lstStyle/>
          <a:p>
            <a:r>
              <a:rPr lang="en-US" dirty="0"/>
              <a:t>Conservative/transform boundaries</a:t>
            </a:r>
          </a:p>
        </p:txBody>
      </p:sp>
      <p:sp>
        <p:nvSpPr>
          <p:cNvPr id="5" name="Subtitle 4">
            <a:extLst>
              <a:ext uri="{FF2B5EF4-FFF2-40B4-BE49-F238E27FC236}">
                <a16:creationId xmlns:a16="http://schemas.microsoft.com/office/drawing/2014/main" id="{61EE4E95-B466-E048-BB21-FAE3557ABA56}"/>
              </a:ext>
            </a:extLst>
          </p:cNvPr>
          <p:cNvSpPr>
            <a:spLocks noGrp="1"/>
          </p:cNvSpPr>
          <p:nvPr>
            <p:ph type="subTitle" idx="1"/>
          </p:nvPr>
        </p:nvSpPr>
        <p:spPr/>
        <p:txBody>
          <a:bodyPr/>
          <a:lstStyle/>
          <a:p>
            <a:r>
              <a:rPr lang="en-US" dirty="0"/>
              <a:t>Where plates slide past each other</a:t>
            </a:r>
          </a:p>
        </p:txBody>
      </p:sp>
    </p:spTree>
    <p:extLst>
      <p:ext uri="{BB962C8B-B14F-4D97-AF65-F5344CB8AC3E}">
        <p14:creationId xmlns:p14="http://schemas.microsoft.com/office/powerpoint/2010/main" val="205322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b="1" u="sng"/>
              <a:t>Conservative plate boundary</a:t>
            </a:r>
          </a:p>
        </p:txBody>
      </p:sp>
      <p:pic>
        <p:nvPicPr>
          <p:cNvPr id="5123" name="Picture 2" descr="C:\Users\Gary\Documents\GCSE Geography\Unstable plate margins\Conservative.jpg"/>
          <p:cNvPicPr>
            <a:picLocks noChangeAspect="1" noChangeArrowheads="1"/>
          </p:cNvPicPr>
          <p:nvPr/>
        </p:nvPicPr>
        <p:blipFill>
          <a:blip r:embed="rId3" cstate="print"/>
          <a:srcRect/>
          <a:stretch>
            <a:fillRect/>
          </a:stretch>
        </p:blipFill>
        <p:spPr bwMode="auto">
          <a:xfrm>
            <a:off x="336698" y="2133600"/>
            <a:ext cx="8475662" cy="3786187"/>
          </a:xfrm>
          <a:prstGeom prst="rect">
            <a:avLst/>
          </a:prstGeom>
          <a:noFill/>
          <a:ln w="9525">
            <a:noFill/>
            <a:miter lim="800000"/>
            <a:headEnd/>
            <a:tailEnd/>
          </a:ln>
        </p:spPr>
      </p:pic>
      <p:sp>
        <p:nvSpPr>
          <p:cNvPr id="2" name="Rectangle 1">
            <a:extLst>
              <a:ext uri="{FF2B5EF4-FFF2-40B4-BE49-F238E27FC236}">
                <a16:creationId xmlns:a16="http://schemas.microsoft.com/office/drawing/2014/main" id="{E43EDDE2-CE3C-8944-B0B1-A2C520357CF8}"/>
              </a:ext>
            </a:extLst>
          </p:cNvPr>
          <p:cNvSpPr/>
          <p:nvPr/>
        </p:nvSpPr>
        <p:spPr>
          <a:xfrm>
            <a:off x="304800" y="1295400"/>
            <a:ext cx="7772400" cy="646331"/>
          </a:xfrm>
          <a:prstGeom prst="rect">
            <a:avLst/>
          </a:prstGeom>
        </p:spPr>
        <p:txBody>
          <a:bodyPr wrap="square">
            <a:spAutoFit/>
          </a:bodyPr>
          <a:lstStyle/>
          <a:p>
            <a:r>
              <a:rPr lang="en-US" dirty="0">
                <a:hlinkClick r:id="rId4"/>
              </a:rPr>
              <a:t>https://www.youtube.com/watch?v=qCBaBK8BxUU</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22337"/>
          </a:xfrm>
        </p:spPr>
        <p:txBody>
          <a:bodyPr>
            <a:normAutofit fontScale="90000"/>
          </a:bodyPr>
          <a:lstStyle/>
          <a:p>
            <a:r>
              <a:rPr lang="en-GB" sz="4000" b="1" u="sng">
                <a:solidFill>
                  <a:schemeClr val="folHlink"/>
                </a:solidFill>
                <a:latin typeface="Comic Sans MS" pitchFamily="66" charset="0"/>
              </a:rPr>
              <a:t>What happens at conservative margins?</a:t>
            </a:r>
            <a:endParaRPr lang="en-US" sz="4000" b="1" u="sng">
              <a:solidFill>
                <a:schemeClr val="folHlink"/>
              </a:solidFill>
              <a:latin typeface="Comic Sans MS" pitchFamily="66" charset="0"/>
            </a:endParaRPr>
          </a:p>
        </p:txBody>
      </p:sp>
      <p:sp>
        <p:nvSpPr>
          <p:cNvPr id="29699" name="Rectangle 3"/>
          <p:cNvSpPr>
            <a:spLocks noGrp="1" noChangeArrowheads="1"/>
          </p:cNvSpPr>
          <p:nvPr>
            <p:ph type="body" idx="1"/>
          </p:nvPr>
        </p:nvSpPr>
        <p:spPr>
          <a:xfrm>
            <a:off x="457200" y="1600200"/>
            <a:ext cx="8229600" cy="4997450"/>
          </a:xfrm>
        </p:spPr>
        <p:txBody>
          <a:bodyPr>
            <a:normAutofit fontScale="92500" lnSpcReduction="10000"/>
          </a:bodyPr>
          <a:lstStyle/>
          <a:p>
            <a:r>
              <a:rPr lang="en-GB" sz="3400" dirty="0">
                <a:solidFill>
                  <a:schemeClr val="folHlink"/>
                </a:solidFill>
              </a:rPr>
              <a:t>As the plates slide horizontally past each other pressure builds up in the rocks either side of the fault</a:t>
            </a:r>
          </a:p>
          <a:p>
            <a:r>
              <a:rPr lang="en-GB" sz="3400" dirty="0">
                <a:solidFill>
                  <a:schemeClr val="folHlink"/>
                </a:solidFill>
              </a:rPr>
              <a:t>Fault surface often rough – friction creates large strains along the faults</a:t>
            </a:r>
          </a:p>
          <a:p>
            <a:r>
              <a:rPr lang="en-GB" sz="3400" dirty="0">
                <a:solidFill>
                  <a:schemeClr val="folHlink"/>
                </a:solidFill>
              </a:rPr>
              <a:t>An earthquake happens when the built up pressure and energy are released in a sudden, jerky movement</a:t>
            </a:r>
          </a:p>
          <a:p>
            <a:r>
              <a:rPr lang="en-GB" sz="3400" dirty="0">
                <a:solidFill>
                  <a:schemeClr val="folHlink"/>
                </a:solidFill>
              </a:rPr>
              <a:t>Earthquakes do not occur at this margin as there is no opportunity for magma to escape</a:t>
            </a:r>
            <a:endParaRPr lang="en-US" sz="34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ssolve">
                                      <p:cBhvr>
                                        <p:cTn id="12" dur="5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ssolve">
                                      <p:cBhvr>
                                        <p:cTn id="17" dur="5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ssolve">
                                      <p:cBhvr>
                                        <p:cTn id="22" dur="5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dissolve">
                                      <p:cBhvr>
                                        <p:cTn id="2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b="1" u="sng">
                <a:solidFill>
                  <a:schemeClr val="folHlink"/>
                </a:solidFill>
                <a:latin typeface="Comic Sans MS" pitchFamily="66" charset="0"/>
              </a:rPr>
              <a:t>San Andreas Fault</a:t>
            </a:r>
            <a:endParaRPr lang="en-US" b="1" u="sng">
              <a:solidFill>
                <a:schemeClr val="folHlink"/>
              </a:solidFill>
              <a:latin typeface="Comic Sans MS" pitchFamily="66" charset="0"/>
            </a:endParaRPr>
          </a:p>
        </p:txBody>
      </p:sp>
      <p:pic>
        <p:nvPicPr>
          <p:cNvPr id="20485" name="Picture 5" descr="sanandreasLoc"/>
          <p:cNvPicPr>
            <a:picLocks noChangeAspect="1" noChangeArrowheads="1"/>
          </p:cNvPicPr>
          <p:nvPr/>
        </p:nvPicPr>
        <p:blipFill>
          <a:blip r:embed="rId3" cstate="print"/>
          <a:srcRect/>
          <a:stretch>
            <a:fillRect/>
          </a:stretch>
        </p:blipFill>
        <p:spPr bwMode="auto">
          <a:xfrm>
            <a:off x="539750" y="1412875"/>
            <a:ext cx="2994025" cy="2947988"/>
          </a:xfrm>
          <a:prstGeom prst="rect">
            <a:avLst/>
          </a:prstGeom>
          <a:noFill/>
          <a:ln w="3175">
            <a:solidFill>
              <a:srgbClr val="000000"/>
            </a:solidFill>
            <a:miter lim="800000"/>
            <a:headEnd/>
            <a:tailEnd/>
          </a:ln>
        </p:spPr>
      </p:pic>
      <p:pic>
        <p:nvPicPr>
          <p:cNvPr id="20487" name="Picture 7" descr="The San Andreas fault is the border between two tectonic plates&amp;#x2014;the North American Plate and Pacific Plate. Los Angeles is located on the Pacific Plate, and San Francisco is on the North American Plate. In a few million years, the two geographic areas will be right next to each other because the western side of the fault (the Pacific Plate) is moving northward with respect to the rest of the state. The fault is moving at about 2 centimeters (just under an inch) per year."/>
          <p:cNvPicPr>
            <a:picLocks noChangeAspect="1" noChangeArrowheads="1"/>
          </p:cNvPicPr>
          <p:nvPr/>
        </p:nvPicPr>
        <p:blipFill>
          <a:blip r:embed="rId4" cstate="print"/>
          <a:srcRect/>
          <a:stretch>
            <a:fillRect/>
          </a:stretch>
        </p:blipFill>
        <p:spPr bwMode="auto">
          <a:xfrm>
            <a:off x="5867400" y="1484313"/>
            <a:ext cx="2943225" cy="4286250"/>
          </a:xfrm>
          <a:prstGeom prst="rect">
            <a:avLst/>
          </a:prstGeom>
          <a:noFill/>
          <a:ln w="3175">
            <a:solidFill>
              <a:srgbClr val="000000"/>
            </a:solidFill>
            <a:miter lim="800000"/>
            <a:headEnd/>
            <a:tailEnd/>
          </a:ln>
        </p:spPr>
      </p:pic>
      <p:sp>
        <p:nvSpPr>
          <p:cNvPr id="20488" name="Text Box 8"/>
          <p:cNvSpPr txBox="1">
            <a:spLocks noChangeArrowheads="1"/>
          </p:cNvSpPr>
          <p:nvPr/>
        </p:nvSpPr>
        <p:spPr bwMode="auto">
          <a:xfrm>
            <a:off x="250825" y="4652963"/>
            <a:ext cx="5329238" cy="1800225"/>
          </a:xfrm>
          <a:prstGeom prst="rect">
            <a:avLst/>
          </a:prstGeom>
          <a:noFill/>
          <a:ln w="9525">
            <a:noFill/>
            <a:miter lim="800000"/>
            <a:headEnd/>
            <a:tailEnd/>
          </a:ln>
          <a:effectLst/>
        </p:spPr>
        <p:txBody>
          <a:bodyPr>
            <a:spAutoFit/>
          </a:bodyPr>
          <a:lstStyle/>
          <a:p>
            <a:pPr>
              <a:spcBef>
                <a:spcPct val="50000"/>
              </a:spcBef>
            </a:pPr>
            <a:r>
              <a:rPr lang="en-US" sz="2800" b="1">
                <a:solidFill>
                  <a:schemeClr val="folHlink"/>
                </a:solidFill>
              </a:rPr>
              <a:t>The San Andreas Fault is the border between two tectonic plates — the North American Plate and Pacific (Nazca) Plate</a:t>
            </a:r>
            <a:r>
              <a:rPr lang="en-US" sz="2800"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heckerboard(across)">
                                      <p:cBhvr>
                                        <p:cTn id="12" dur="500"/>
                                        <p:tgtEl>
                                          <p:spTgt spid="20485"/>
                                        </p:tgtEl>
                                      </p:cBhvr>
                                    </p:animEffect>
                                  </p:childTnLst>
                                </p:cTn>
                              </p:par>
                              <p:par>
                                <p:cTn id="13" presetID="5" presetClass="entr" presetSubtype="10"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checkerboard(across)">
                                      <p:cBhvr>
                                        <p:cTn id="15" dur="500"/>
                                        <p:tgtEl>
                                          <p:spTgt spid="2048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8"/>
                                        </p:tgtEl>
                                        <p:attrNameLst>
                                          <p:attrName>style.visibility</p:attrName>
                                        </p:attrNameLst>
                                      </p:cBhvr>
                                      <p:to>
                                        <p:strVal val="visible"/>
                                      </p:to>
                                    </p:set>
                                    <p:anim calcmode="lin" valueType="num">
                                      <p:cBhvr additive="base">
                                        <p:cTn id="20" dur="500" fill="hold"/>
                                        <p:tgtEl>
                                          <p:spTgt spid="20488"/>
                                        </p:tgtEl>
                                        <p:attrNameLst>
                                          <p:attrName>ppt_x</p:attrName>
                                        </p:attrNameLst>
                                      </p:cBhvr>
                                      <p:tavLst>
                                        <p:tav tm="0">
                                          <p:val>
                                            <p:strVal val="#ppt_x"/>
                                          </p:val>
                                        </p:tav>
                                        <p:tav tm="100000">
                                          <p:val>
                                            <p:strVal val="#ppt_x"/>
                                          </p:val>
                                        </p:tav>
                                      </p:tavLst>
                                    </p:anim>
                                    <p:anim calcmode="lin" valueType="num">
                                      <p:cBhvr additive="base">
                                        <p:cTn id="21"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9E436-A182-D148-88A1-D11B0D30B826}"/>
              </a:ext>
            </a:extLst>
          </p:cNvPr>
          <p:cNvSpPr>
            <a:spLocks noGrp="1"/>
          </p:cNvSpPr>
          <p:nvPr>
            <p:ph type="ctrTitle"/>
          </p:nvPr>
        </p:nvSpPr>
        <p:spPr/>
        <p:txBody>
          <a:bodyPr/>
          <a:lstStyle/>
          <a:p>
            <a:r>
              <a:rPr lang="en-US" dirty="0"/>
              <a:t>Convergent/destructive plate margins</a:t>
            </a:r>
          </a:p>
        </p:txBody>
      </p:sp>
      <p:sp>
        <p:nvSpPr>
          <p:cNvPr id="5" name="Subtitle 4">
            <a:extLst>
              <a:ext uri="{FF2B5EF4-FFF2-40B4-BE49-F238E27FC236}">
                <a16:creationId xmlns:a16="http://schemas.microsoft.com/office/drawing/2014/main" id="{4FF5F7D0-7F65-CA4C-BBD0-58F67BF5459D}"/>
              </a:ext>
            </a:extLst>
          </p:cNvPr>
          <p:cNvSpPr>
            <a:spLocks noGrp="1"/>
          </p:cNvSpPr>
          <p:nvPr>
            <p:ph type="subTitle" idx="1"/>
          </p:nvPr>
        </p:nvSpPr>
        <p:spPr/>
        <p:txBody>
          <a:bodyPr/>
          <a:lstStyle/>
          <a:p>
            <a:r>
              <a:rPr lang="en-US" dirty="0"/>
              <a:t>Where an oceanic and a continental plate move towards each other</a:t>
            </a:r>
          </a:p>
        </p:txBody>
      </p:sp>
    </p:spTree>
    <p:extLst>
      <p:ext uri="{BB962C8B-B14F-4D97-AF65-F5344CB8AC3E}">
        <p14:creationId xmlns:p14="http://schemas.microsoft.com/office/powerpoint/2010/main" val="217531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895600" cy="1143000"/>
          </a:xfrm>
        </p:spPr>
        <p:txBody>
          <a:bodyPr/>
          <a:lstStyle/>
          <a:p>
            <a:r>
              <a:rPr lang="en-US" dirty="0"/>
              <a:t>Labels:</a:t>
            </a:r>
          </a:p>
        </p:txBody>
      </p:sp>
      <p:pic>
        <p:nvPicPr>
          <p:cNvPr id="4" name="Picture 2" descr="http://t3.gstatic.com/images?q=tbn:N_OzNWfzBujk3M:http://www.statemaster.com/wikimir/images/commons.wikimedia.org/upload/thumb/1/18/250px-Destructive_plate_margin.png&amp;t=1"/>
          <p:cNvPicPr>
            <a:picLocks noGrp="1" noChangeAspect="1" noChangeArrowheads="1"/>
          </p:cNvPicPr>
          <p:nvPr>
            <p:ph idx="1"/>
          </p:nvPr>
        </p:nvPicPr>
        <p:blipFill>
          <a:blip r:embed="rId2" cstate="print"/>
          <a:stretch>
            <a:fillRect/>
          </a:stretch>
        </p:blipFill>
        <p:spPr bwMode="auto">
          <a:xfrm>
            <a:off x="5894294" y="2362200"/>
            <a:ext cx="3249706" cy="2209800"/>
          </a:xfrm>
          <a:prstGeom prst="rect">
            <a:avLst/>
          </a:prstGeom>
          <a:noFill/>
        </p:spPr>
      </p:pic>
      <p:sp>
        <p:nvSpPr>
          <p:cNvPr id="5" name="Rectangle 4"/>
          <p:cNvSpPr/>
          <p:nvPr/>
        </p:nvSpPr>
        <p:spPr>
          <a:xfrm>
            <a:off x="304800" y="856357"/>
            <a:ext cx="8001000" cy="6001643"/>
          </a:xfrm>
          <a:prstGeom prst="rect">
            <a:avLst/>
          </a:prstGeom>
        </p:spPr>
        <p:txBody>
          <a:bodyPr wrap="square">
            <a:spAutoFit/>
          </a:bodyPr>
          <a:lstStyle/>
          <a:p>
            <a:pPr>
              <a:spcBef>
                <a:spcPct val="50000"/>
              </a:spcBef>
            </a:pPr>
            <a:r>
              <a:rPr lang="en-US" sz="2400" u="sng" dirty="0">
                <a:solidFill>
                  <a:srgbClr val="FDBBA1"/>
                </a:solidFill>
              </a:rPr>
              <a:t>Neatly add these correct labels:</a:t>
            </a:r>
          </a:p>
          <a:p>
            <a:pPr>
              <a:spcBef>
                <a:spcPct val="50000"/>
              </a:spcBef>
            </a:pPr>
            <a:r>
              <a:rPr lang="en-US" sz="2400" dirty="0"/>
              <a:t>Generally explosive volcanic eruptions.   	</a:t>
            </a:r>
          </a:p>
          <a:p>
            <a:pPr>
              <a:spcBef>
                <a:spcPct val="50000"/>
              </a:spcBef>
            </a:pPr>
            <a:r>
              <a:rPr lang="en-US" sz="2400" dirty="0"/>
              <a:t>Magma rising to form volcanoes. </a:t>
            </a:r>
          </a:p>
          <a:p>
            <a:pPr>
              <a:spcBef>
                <a:spcPct val="50000"/>
              </a:spcBef>
            </a:pPr>
            <a:r>
              <a:rPr lang="en-US" sz="2400" dirty="0"/>
              <a:t>Plate being forced into the mantle 		</a:t>
            </a:r>
          </a:p>
          <a:p>
            <a:pPr>
              <a:spcBef>
                <a:spcPct val="50000"/>
              </a:spcBef>
            </a:pPr>
            <a:r>
              <a:rPr lang="en-US" sz="2400" dirty="0"/>
              <a:t>Deep, violent Earthquakes</a:t>
            </a:r>
          </a:p>
          <a:p>
            <a:pPr>
              <a:spcBef>
                <a:spcPct val="50000"/>
              </a:spcBef>
            </a:pPr>
            <a:r>
              <a:rPr lang="en-US" sz="2400" dirty="0"/>
              <a:t>One plate is denser than the other so sinks. 	</a:t>
            </a:r>
          </a:p>
          <a:p>
            <a:pPr>
              <a:spcBef>
                <a:spcPct val="50000"/>
              </a:spcBef>
            </a:pPr>
            <a:r>
              <a:rPr lang="en-US" sz="2400" dirty="0"/>
              <a:t>Plate melting. </a:t>
            </a:r>
          </a:p>
          <a:p>
            <a:pPr>
              <a:spcBef>
                <a:spcPct val="50000"/>
              </a:spcBef>
            </a:pPr>
            <a:r>
              <a:rPr lang="en-US" sz="2400" dirty="0" err="1"/>
              <a:t>Subduction</a:t>
            </a:r>
            <a:r>
              <a:rPr lang="en-US" sz="2400" dirty="0"/>
              <a:t> zone				</a:t>
            </a:r>
          </a:p>
          <a:p>
            <a:pPr>
              <a:spcBef>
                <a:spcPct val="50000"/>
              </a:spcBef>
            </a:pPr>
            <a:r>
              <a:rPr lang="en-US" sz="2400" dirty="0"/>
              <a:t>Oceanic plate</a:t>
            </a:r>
          </a:p>
          <a:p>
            <a:pPr>
              <a:spcBef>
                <a:spcPct val="50000"/>
              </a:spcBef>
            </a:pPr>
            <a:r>
              <a:rPr lang="en-US" sz="2400" dirty="0"/>
              <a:t>Continental plate</a:t>
            </a:r>
          </a:p>
          <a:p>
            <a:pPr>
              <a:spcBef>
                <a:spcPct val="50000"/>
              </a:spcBef>
            </a:pPr>
            <a:r>
              <a:rPr lang="en-US" sz="2400" dirty="0"/>
              <a:t>Ocean trench</a:t>
            </a:r>
          </a:p>
        </p:txBody>
      </p:sp>
      <p:sp>
        <p:nvSpPr>
          <p:cNvPr id="6" name="Explosion 1 5"/>
          <p:cNvSpPr/>
          <p:nvPr/>
        </p:nvSpPr>
        <p:spPr>
          <a:xfrm>
            <a:off x="4038600" y="4191000"/>
            <a:ext cx="5105400" cy="2667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4953000"/>
            <a:ext cx="2590800" cy="1200329"/>
          </a:xfrm>
          <a:prstGeom prst="rect">
            <a:avLst/>
          </a:prstGeom>
          <a:noFill/>
        </p:spPr>
        <p:txBody>
          <a:bodyPr wrap="square" rtlCol="0">
            <a:spAutoFit/>
          </a:bodyPr>
          <a:lstStyle/>
          <a:p>
            <a:r>
              <a:rPr lang="en-US" b="1" dirty="0"/>
              <a:t>Make sure you can </a:t>
            </a:r>
            <a:r>
              <a:rPr lang="en-US" b="1" dirty="0">
                <a:solidFill>
                  <a:srgbClr val="FF0000"/>
                </a:solidFill>
              </a:rPr>
              <a:t>explain</a:t>
            </a:r>
            <a:r>
              <a:rPr lang="en-US" b="1" dirty="0"/>
              <a:t> how earthquakes and volcanoes occur at this plate boundary</a:t>
            </a:r>
          </a:p>
        </p:txBody>
      </p:sp>
      <p:sp>
        <p:nvSpPr>
          <p:cNvPr id="3" name="Rectangle 2">
            <a:extLst>
              <a:ext uri="{FF2B5EF4-FFF2-40B4-BE49-F238E27FC236}">
                <a16:creationId xmlns:a16="http://schemas.microsoft.com/office/drawing/2014/main" id="{353B5B69-3821-354B-BB18-05EA531E75B8}"/>
              </a:ext>
            </a:extLst>
          </p:cNvPr>
          <p:cNvSpPr/>
          <p:nvPr/>
        </p:nvSpPr>
        <p:spPr>
          <a:xfrm>
            <a:off x="4191000" y="48547"/>
            <a:ext cx="5219700" cy="646331"/>
          </a:xfrm>
          <a:prstGeom prst="rect">
            <a:avLst/>
          </a:prstGeom>
        </p:spPr>
        <p:txBody>
          <a:bodyPr wrap="square">
            <a:spAutoFit/>
          </a:bodyPr>
          <a:lstStyle/>
          <a:p>
            <a:r>
              <a:rPr lang="en-US" dirty="0">
                <a:hlinkClick r:id="rId3"/>
              </a:rPr>
              <a:t>https://www.youtube.com/watch?v=kGzbhkLwL68</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6815-F648-064B-AE80-B9A45F962EF8}"/>
              </a:ext>
            </a:extLst>
          </p:cNvPr>
          <p:cNvSpPr>
            <a:spLocks noGrp="1"/>
          </p:cNvSpPr>
          <p:nvPr>
            <p:ph type="title"/>
          </p:nvPr>
        </p:nvSpPr>
        <p:spPr>
          <a:xfrm>
            <a:off x="457200" y="685800"/>
            <a:ext cx="8229600" cy="731838"/>
          </a:xfrm>
        </p:spPr>
        <p:txBody>
          <a:bodyPr>
            <a:normAutofit fontScale="90000"/>
          </a:bodyPr>
          <a:lstStyle/>
          <a:p>
            <a:r>
              <a:rPr lang="en-US" dirty="0"/>
              <a:t>Convergent (oceanic –continental)</a:t>
            </a:r>
            <a:br>
              <a:rPr lang="en-US" dirty="0">
                <a:solidFill>
                  <a:srgbClr val="0070C0"/>
                </a:solidFill>
              </a:rPr>
            </a:br>
            <a:endParaRPr lang="en-US" dirty="0"/>
          </a:p>
        </p:txBody>
      </p:sp>
      <p:sp>
        <p:nvSpPr>
          <p:cNvPr id="3" name="Content Placeholder 2">
            <a:extLst>
              <a:ext uri="{FF2B5EF4-FFF2-40B4-BE49-F238E27FC236}">
                <a16:creationId xmlns:a16="http://schemas.microsoft.com/office/drawing/2014/main" id="{B3DC3D4B-B675-9248-A61C-432A97955D68}"/>
              </a:ext>
            </a:extLst>
          </p:cNvPr>
          <p:cNvSpPr>
            <a:spLocks noGrp="1"/>
          </p:cNvSpPr>
          <p:nvPr>
            <p:ph idx="1"/>
          </p:nvPr>
        </p:nvSpPr>
        <p:spPr/>
        <p:txBody>
          <a:bodyPr>
            <a:normAutofit/>
          </a:bodyPr>
          <a:lstStyle/>
          <a:p>
            <a:r>
              <a:rPr lang="en-US" dirty="0"/>
              <a:t>Convection currents move plates towards each other.</a:t>
            </a:r>
          </a:p>
          <a:p>
            <a:r>
              <a:rPr lang="en-US" dirty="0"/>
              <a:t>The oceanic plate sinks down beneath the continental as it is heavier.</a:t>
            </a:r>
          </a:p>
          <a:p>
            <a:r>
              <a:rPr lang="en-US" dirty="0"/>
              <a:t>When the oceanic plate reaches the mantle the crust melts forming new magma. </a:t>
            </a:r>
          </a:p>
          <a:p>
            <a:r>
              <a:rPr lang="en-US" dirty="0"/>
              <a:t>Heated magma rises to the surface.</a:t>
            </a:r>
          </a:p>
          <a:p>
            <a:r>
              <a:rPr lang="en-US" dirty="0"/>
              <a:t>Violent volcanic eruptions result.</a:t>
            </a:r>
          </a:p>
          <a:p>
            <a:endParaRPr lang="en-US" dirty="0"/>
          </a:p>
        </p:txBody>
      </p:sp>
    </p:spTree>
    <p:extLst>
      <p:ext uri="{BB962C8B-B14F-4D97-AF65-F5344CB8AC3E}">
        <p14:creationId xmlns:p14="http://schemas.microsoft.com/office/powerpoint/2010/main" val="218771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9E436-A182-D148-88A1-D11B0D30B826}"/>
              </a:ext>
            </a:extLst>
          </p:cNvPr>
          <p:cNvSpPr>
            <a:spLocks noGrp="1"/>
          </p:cNvSpPr>
          <p:nvPr>
            <p:ph type="ctrTitle"/>
          </p:nvPr>
        </p:nvSpPr>
        <p:spPr/>
        <p:txBody>
          <a:bodyPr/>
          <a:lstStyle/>
          <a:p>
            <a:r>
              <a:rPr lang="en-US" dirty="0"/>
              <a:t>Collision plate margins</a:t>
            </a:r>
          </a:p>
        </p:txBody>
      </p:sp>
      <p:sp>
        <p:nvSpPr>
          <p:cNvPr id="5" name="Subtitle 4">
            <a:extLst>
              <a:ext uri="{FF2B5EF4-FFF2-40B4-BE49-F238E27FC236}">
                <a16:creationId xmlns:a16="http://schemas.microsoft.com/office/drawing/2014/main" id="{4FF5F7D0-7F65-CA4C-BBD0-58F67BF5459D}"/>
              </a:ext>
            </a:extLst>
          </p:cNvPr>
          <p:cNvSpPr>
            <a:spLocks noGrp="1"/>
          </p:cNvSpPr>
          <p:nvPr>
            <p:ph type="subTitle" idx="1"/>
          </p:nvPr>
        </p:nvSpPr>
        <p:spPr/>
        <p:txBody>
          <a:bodyPr/>
          <a:lstStyle/>
          <a:p>
            <a:r>
              <a:rPr lang="en-US" dirty="0"/>
              <a:t>Where continental plates move towards each other</a:t>
            </a:r>
          </a:p>
        </p:txBody>
      </p:sp>
    </p:spTree>
    <p:extLst>
      <p:ext uri="{BB962C8B-B14F-4D97-AF65-F5344CB8AC3E}">
        <p14:creationId xmlns:p14="http://schemas.microsoft.com/office/powerpoint/2010/main" val="293834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Collision margin</a:t>
            </a:r>
            <a:br>
              <a:rPr lang="en-US" dirty="0"/>
            </a:br>
            <a:r>
              <a:rPr lang="en-US" dirty="0"/>
              <a:t>Continental and continental </a:t>
            </a:r>
          </a:p>
        </p:txBody>
      </p:sp>
      <p:sp>
        <p:nvSpPr>
          <p:cNvPr id="5" name="Content Placeholder 4"/>
          <p:cNvSpPr>
            <a:spLocks noGrp="1"/>
          </p:cNvSpPr>
          <p:nvPr>
            <p:ph idx="1"/>
          </p:nvPr>
        </p:nvSpPr>
        <p:spPr>
          <a:xfrm>
            <a:off x="2511425" y="5257800"/>
            <a:ext cx="8229600" cy="4525963"/>
          </a:xfrm>
        </p:spPr>
        <p:txBody>
          <a:bodyPr/>
          <a:lstStyle/>
          <a:p>
            <a:endParaRPr lang="en-US" dirty="0"/>
          </a:p>
        </p:txBody>
      </p:sp>
      <p:pic>
        <p:nvPicPr>
          <p:cNvPr id="22530" name="Picture 2" descr="http://www.revisionworld.com/files/contcont.jpg"/>
          <p:cNvPicPr>
            <a:picLocks noChangeAspect="1" noChangeArrowheads="1"/>
          </p:cNvPicPr>
          <p:nvPr/>
        </p:nvPicPr>
        <p:blipFill>
          <a:blip r:embed="rId2" cstate="print"/>
          <a:srcRect/>
          <a:stretch>
            <a:fillRect/>
          </a:stretch>
        </p:blipFill>
        <p:spPr bwMode="auto">
          <a:xfrm>
            <a:off x="1295400" y="1607967"/>
            <a:ext cx="6324600" cy="4662067"/>
          </a:xfrm>
          <a:prstGeom prst="rect">
            <a:avLst/>
          </a:prstGeom>
          <a:noFill/>
        </p:spPr>
      </p:pic>
      <p:sp>
        <p:nvSpPr>
          <p:cNvPr id="3" name="Rectangle 2">
            <a:extLst>
              <a:ext uri="{FF2B5EF4-FFF2-40B4-BE49-F238E27FC236}">
                <a16:creationId xmlns:a16="http://schemas.microsoft.com/office/drawing/2014/main" id="{2C2B64CA-7C02-F841-AFE7-25AD729163D5}"/>
              </a:ext>
            </a:extLst>
          </p:cNvPr>
          <p:cNvSpPr/>
          <p:nvPr/>
        </p:nvSpPr>
        <p:spPr>
          <a:xfrm>
            <a:off x="228600" y="6460364"/>
            <a:ext cx="7775575" cy="646331"/>
          </a:xfrm>
          <a:prstGeom prst="rect">
            <a:avLst/>
          </a:prstGeom>
        </p:spPr>
        <p:txBody>
          <a:bodyPr wrap="square">
            <a:spAutoFit/>
          </a:bodyPr>
          <a:lstStyle/>
          <a:p>
            <a:r>
              <a:rPr lang="en-US" dirty="0">
                <a:hlinkClick r:id="rId3"/>
              </a:rPr>
              <a:t>https://www.youtube.com/watch?v=i7ZUAi0B7DA</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r>
              <a:rPr lang="en-GB" b="1" u="sng">
                <a:solidFill>
                  <a:schemeClr val="folHlink"/>
                </a:solidFill>
                <a:latin typeface="Comic Sans MS" pitchFamily="66" charset="0"/>
              </a:rPr>
              <a:t>The Collision Zone</a:t>
            </a:r>
            <a:endParaRPr lang="en-US" b="1" u="sng">
              <a:solidFill>
                <a:schemeClr val="folHlink"/>
              </a:solidFill>
              <a:latin typeface="Comic Sans MS" pitchFamily="66" charset="0"/>
            </a:endParaRPr>
          </a:p>
        </p:txBody>
      </p:sp>
      <p:sp>
        <p:nvSpPr>
          <p:cNvPr id="28675" name="Rectangle 3"/>
          <p:cNvSpPr>
            <a:spLocks noGrp="1" noChangeArrowheads="1"/>
          </p:cNvSpPr>
          <p:nvPr>
            <p:ph type="body" idx="1"/>
          </p:nvPr>
        </p:nvSpPr>
        <p:spPr>
          <a:xfrm>
            <a:off x="457200" y="1341438"/>
            <a:ext cx="8229600" cy="5183187"/>
          </a:xfrm>
        </p:spPr>
        <p:txBody>
          <a:bodyPr/>
          <a:lstStyle/>
          <a:p>
            <a:r>
              <a:rPr lang="en-US" dirty="0">
                <a:solidFill>
                  <a:schemeClr val="folHlink"/>
                </a:solidFill>
              </a:rPr>
              <a:t>When continental plates collide head on with other continental plates, the result is upheaval!</a:t>
            </a:r>
          </a:p>
          <a:p>
            <a:r>
              <a:rPr lang="en-US" dirty="0">
                <a:solidFill>
                  <a:schemeClr val="folHlink"/>
                </a:solidFill>
              </a:rPr>
              <a:t>Similar densities – neither plate is </a:t>
            </a:r>
            <a:r>
              <a:rPr lang="en-US" dirty="0" err="1">
                <a:solidFill>
                  <a:schemeClr val="folHlink"/>
                </a:solidFill>
              </a:rPr>
              <a:t>subducted</a:t>
            </a:r>
            <a:endParaRPr lang="en-US" dirty="0">
              <a:solidFill>
                <a:schemeClr val="folHlink"/>
              </a:solidFill>
            </a:endParaRPr>
          </a:p>
          <a:p>
            <a:r>
              <a:rPr lang="en-US" dirty="0">
                <a:solidFill>
                  <a:schemeClr val="folHlink"/>
                </a:solidFill>
              </a:rPr>
              <a:t>Gradual forward movement of each plate creates extreme pressures= earthquakes</a:t>
            </a:r>
          </a:p>
          <a:p>
            <a:r>
              <a:rPr lang="en-US" dirty="0">
                <a:solidFill>
                  <a:schemeClr val="folHlink"/>
                </a:solidFill>
              </a:rPr>
              <a:t>Over time, the rock strata become folded, and rise to create mountain ranges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8675">
                                            <p:txEl>
                                              <p:pRg st="0" end="0"/>
                                            </p:txEl>
                                          </p:spTgt>
                                        </p:tgtEl>
                                        <p:attrNameLst>
                                          <p:attrName>style.visibility</p:attrName>
                                        </p:attrNameLst>
                                      </p:cBhvr>
                                      <p:to>
                                        <p:strVal val="visible"/>
                                      </p:to>
                                    </p:set>
                                    <p:animEffect transition="in" filter="dissolve">
                                      <p:cBhvr>
                                        <p:cTn id="25" dur="500"/>
                                        <p:tgtEl>
                                          <p:spTgt spid="2867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8675">
                                            <p:txEl>
                                              <p:pRg st="1" end="1"/>
                                            </p:txEl>
                                          </p:spTgt>
                                        </p:tgtEl>
                                        <p:attrNameLst>
                                          <p:attrName>style.visibility</p:attrName>
                                        </p:attrNameLst>
                                      </p:cBhvr>
                                      <p:to>
                                        <p:strVal val="visible"/>
                                      </p:to>
                                    </p:set>
                                    <p:animEffect transition="in" filter="dissolve">
                                      <p:cBhvr>
                                        <p:cTn id="30" dur="500"/>
                                        <p:tgtEl>
                                          <p:spTgt spid="2867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8675">
                                            <p:txEl>
                                              <p:pRg st="2" end="2"/>
                                            </p:txEl>
                                          </p:spTgt>
                                        </p:tgtEl>
                                        <p:attrNameLst>
                                          <p:attrName>style.visibility</p:attrName>
                                        </p:attrNameLst>
                                      </p:cBhvr>
                                      <p:to>
                                        <p:strVal val="visible"/>
                                      </p:to>
                                    </p:set>
                                    <p:animEffect transition="in" filter="dissolve">
                                      <p:cBhvr>
                                        <p:cTn id="35" dur="500"/>
                                        <p:tgtEl>
                                          <p:spTgt spid="2867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8675">
                                            <p:txEl>
                                              <p:pRg st="3" end="3"/>
                                            </p:txEl>
                                          </p:spTgt>
                                        </p:tgtEl>
                                        <p:attrNameLst>
                                          <p:attrName>style.visibility</p:attrName>
                                        </p:attrNameLst>
                                      </p:cBhvr>
                                      <p:to>
                                        <p:strVal val="visible"/>
                                      </p:to>
                                    </p:set>
                                    <p:animEffect transition="in" filter="dissolve">
                                      <p:cBhvr>
                                        <p:cTn id="4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F7812-8FE0-324C-9E2F-DD8A3F178C8E}"/>
              </a:ext>
            </a:extLst>
          </p:cNvPr>
          <p:cNvPicPr>
            <a:picLocks noChangeAspect="1"/>
          </p:cNvPicPr>
          <p:nvPr/>
        </p:nvPicPr>
        <p:blipFill>
          <a:blip r:embed="rId2"/>
          <a:stretch>
            <a:fillRect/>
          </a:stretch>
        </p:blipFill>
        <p:spPr>
          <a:xfrm>
            <a:off x="0" y="5802"/>
            <a:ext cx="9144000" cy="6846396"/>
          </a:xfrm>
          <a:prstGeom prst="rect">
            <a:avLst/>
          </a:prstGeom>
        </p:spPr>
      </p:pic>
    </p:spTree>
    <p:extLst>
      <p:ext uri="{BB962C8B-B14F-4D97-AF65-F5344CB8AC3E}">
        <p14:creationId xmlns:p14="http://schemas.microsoft.com/office/powerpoint/2010/main" val="99081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r>
              <a:rPr lang="en-GB" b="1" u="sng">
                <a:solidFill>
                  <a:schemeClr val="folHlink"/>
                </a:solidFill>
                <a:latin typeface="Comic Sans MS" pitchFamily="66" charset="0"/>
              </a:rPr>
              <a:t>The Alps and the Himalayas</a:t>
            </a:r>
            <a:endParaRPr lang="en-US" b="1" u="sng">
              <a:solidFill>
                <a:schemeClr val="folHlink"/>
              </a:solidFill>
              <a:latin typeface="Comic Sans MS" pitchFamily="66" charset="0"/>
            </a:endParaRPr>
          </a:p>
        </p:txBody>
      </p:sp>
      <p:pic>
        <p:nvPicPr>
          <p:cNvPr id="22533" name="Picture 5" descr="015%20Top%20of%20the%20Alps"/>
          <p:cNvPicPr>
            <a:picLocks noChangeAspect="1" noChangeArrowheads="1"/>
          </p:cNvPicPr>
          <p:nvPr/>
        </p:nvPicPr>
        <p:blipFill>
          <a:blip r:embed="rId3" cstate="print"/>
          <a:srcRect/>
          <a:stretch>
            <a:fillRect/>
          </a:stretch>
        </p:blipFill>
        <p:spPr bwMode="auto">
          <a:xfrm>
            <a:off x="250825" y="1268413"/>
            <a:ext cx="4248150" cy="2825750"/>
          </a:xfrm>
          <a:prstGeom prst="rect">
            <a:avLst/>
          </a:prstGeom>
          <a:noFill/>
        </p:spPr>
      </p:pic>
      <p:sp>
        <p:nvSpPr>
          <p:cNvPr id="22534" name="Text Box 6"/>
          <p:cNvSpPr txBox="1">
            <a:spLocks noChangeArrowheads="1"/>
          </p:cNvSpPr>
          <p:nvPr/>
        </p:nvSpPr>
        <p:spPr bwMode="auto">
          <a:xfrm>
            <a:off x="4859338" y="1484313"/>
            <a:ext cx="1798637" cy="519112"/>
          </a:xfrm>
          <a:prstGeom prst="rect">
            <a:avLst/>
          </a:prstGeom>
          <a:noFill/>
          <a:ln w="9525">
            <a:noFill/>
            <a:miter lim="800000"/>
            <a:headEnd/>
            <a:tailEnd/>
          </a:ln>
          <a:effectLst/>
        </p:spPr>
        <p:txBody>
          <a:bodyPr>
            <a:spAutoFit/>
          </a:bodyPr>
          <a:lstStyle/>
          <a:p>
            <a:pPr>
              <a:spcBef>
                <a:spcPct val="50000"/>
              </a:spcBef>
            </a:pPr>
            <a:r>
              <a:rPr lang="en-GB" sz="2800" b="1">
                <a:solidFill>
                  <a:schemeClr val="folHlink"/>
                </a:solidFill>
                <a:latin typeface="Comic Sans MS" pitchFamily="66" charset="0"/>
              </a:rPr>
              <a:t>The Alps</a:t>
            </a:r>
            <a:endParaRPr lang="en-US" sz="2800" b="1">
              <a:solidFill>
                <a:schemeClr val="folHlink"/>
              </a:solidFill>
              <a:latin typeface="Comic Sans MS" pitchFamily="66" charset="0"/>
            </a:endParaRPr>
          </a:p>
        </p:txBody>
      </p:sp>
      <p:pic>
        <p:nvPicPr>
          <p:cNvPr id="22536" name="Picture 8" descr="Nepal-Himalayas"/>
          <p:cNvPicPr>
            <a:picLocks noChangeAspect="1" noChangeArrowheads="1"/>
          </p:cNvPicPr>
          <p:nvPr/>
        </p:nvPicPr>
        <p:blipFill>
          <a:blip r:embed="rId4" cstate="print"/>
          <a:srcRect/>
          <a:stretch>
            <a:fillRect/>
          </a:stretch>
        </p:blipFill>
        <p:spPr bwMode="auto">
          <a:xfrm>
            <a:off x="4716463" y="3789363"/>
            <a:ext cx="4130675" cy="2754312"/>
          </a:xfrm>
          <a:prstGeom prst="rect">
            <a:avLst/>
          </a:prstGeom>
          <a:noFill/>
        </p:spPr>
      </p:pic>
      <p:sp>
        <p:nvSpPr>
          <p:cNvPr id="22537" name="Text Box 9"/>
          <p:cNvSpPr txBox="1">
            <a:spLocks noChangeArrowheads="1"/>
          </p:cNvSpPr>
          <p:nvPr/>
        </p:nvSpPr>
        <p:spPr bwMode="auto">
          <a:xfrm>
            <a:off x="971550" y="5229225"/>
            <a:ext cx="2952750" cy="519113"/>
          </a:xfrm>
          <a:prstGeom prst="rect">
            <a:avLst/>
          </a:prstGeom>
          <a:noFill/>
          <a:ln w="9525">
            <a:noFill/>
            <a:miter lim="800000"/>
            <a:headEnd/>
            <a:tailEnd/>
          </a:ln>
          <a:effectLst/>
        </p:spPr>
        <p:txBody>
          <a:bodyPr>
            <a:spAutoFit/>
          </a:bodyPr>
          <a:lstStyle/>
          <a:p>
            <a:pPr>
              <a:spcBef>
                <a:spcPct val="50000"/>
              </a:spcBef>
            </a:pPr>
            <a:r>
              <a:rPr lang="en-GB" sz="2800" b="1">
                <a:solidFill>
                  <a:schemeClr val="folHlink"/>
                </a:solidFill>
              </a:rPr>
              <a:t>The Himalayas</a:t>
            </a:r>
            <a:endParaRPr lang="en-US" sz="2800" b="1">
              <a:solidFill>
                <a:schemeClr val="folHlink"/>
              </a:solidFill>
            </a:endParaRPr>
          </a:p>
        </p:txBody>
      </p:sp>
      <p:sp>
        <p:nvSpPr>
          <p:cNvPr id="22538" name="Line 10"/>
          <p:cNvSpPr>
            <a:spLocks noChangeShapeType="1"/>
          </p:cNvSpPr>
          <p:nvPr/>
        </p:nvSpPr>
        <p:spPr bwMode="auto">
          <a:xfrm flipV="1">
            <a:off x="3851275" y="5157788"/>
            <a:ext cx="2160588" cy="358775"/>
          </a:xfrm>
          <a:prstGeom prst="line">
            <a:avLst/>
          </a:prstGeom>
          <a:noFill/>
          <a:ln w="25400">
            <a:solidFill>
              <a:srgbClr val="000000"/>
            </a:solidFill>
            <a:round/>
            <a:headEnd/>
            <a:tailEnd type="triangle" w="med" len="med"/>
          </a:ln>
          <a:effectLst/>
        </p:spPr>
        <p:txBody>
          <a:bodyPr/>
          <a:lstStyle/>
          <a:p>
            <a:endParaRPr lang="en-US"/>
          </a:p>
        </p:txBody>
      </p:sp>
      <p:sp>
        <p:nvSpPr>
          <p:cNvPr id="22539" name="Line 11"/>
          <p:cNvSpPr>
            <a:spLocks noChangeShapeType="1"/>
          </p:cNvSpPr>
          <p:nvPr/>
        </p:nvSpPr>
        <p:spPr bwMode="auto">
          <a:xfrm flipH="1">
            <a:off x="4211638" y="1989138"/>
            <a:ext cx="1152525" cy="935037"/>
          </a:xfrm>
          <a:prstGeom prst="line">
            <a:avLst/>
          </a:prstGeom>
          <a:noFill/>
          <a:ln w="25400">
            <a:solidFill>
              <a:srgbClr val="00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253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225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4" grpId="0"/>
      <p:bldP spid="225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9E436-A182-D148-88A1-D11B0D30B826}"/>
              </a:ext>
            </a:extLst>
          </p:cNvPr>
          <p:cNvSpPr>
            <a:spLocks noGrp="1"/>
          </p:cNvSpPr>
          <p:nvPr>
            <p:ph type="ctrTitle"/>
          </p:nvPr>
        </p:nvSpPr>
        <p:spPr/>
        <p:txBody>
          <a:bodyPr/>
          <a:lstStyle/>
          <a:p>
            <a:r>
              <a:rPr lang="en-US" dirty="0"/>
              <a:t>Hotspots</a:t>
            </a:r>
          </a:p>
        </p:txBody>
      </p:sp>
      <p:sp>
        <p:nvSpPr>
          <p:cNvPr id="5" name="Subtitle 4">
            <a:extLst>
              <a:ext uri="{FF2B5EF4-FFF2-40B4-BE49-F238E27FC236}">
                <a16:creationId xmlns:a16="http://schemas.microsoft.com/office/drawing/2014/main" id="{4FF5F7D0-7F65-CA4C-BBD0-58F67BF5459D}"/>
              </a:ext>
            </a:extLst>
          </p:cNvPr>
          <p:cNvSpPr>
            <a:spLocks noGrp="1"/>
          </p:cNvSpPr>
          <p:nvPr>
            <p:ph type="subTitle" idx="1"/>
          </p:nvPr>
        </p:nvSpPr>
        <p:spPr/>
        <p:txBody>
          <a:bodyPr/>
          <a:lstStyle/>
          <a:p>
            <a:r>
              <a:rPr lang="en-US" dirty="0"/>
              <a:t>Where volcanoes occur, even with the absence of a plate boundary!</a:t>
            </a:r>
          </a:p>
        </p:txBody>
      </p:sp>
    </p:spTree>
    <p:extLst>
      <p:ext uri="{BB962C8B-B14F-4D97-AF65-F5344CB8AC3E}">
        <p14:creationId xmlns:p14="http://schemas.microsoft.com/office/powerpoint/2010/main" val="316582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E04F89-5D9B-D24A-94B0-37F865B0838E}"/>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a:t>Main areas of hot spot activity globally</a:t>
            </a:r>
          </a:p>
        </p:txBody>
      </p:sp>
      <p:sp>
        <p:nvSpPr>
          <p:cNvPr id="4" name="Footer Placeholder 4">
            <a:extLst>
              <a:ext uri="{FF2B5EF4-FFF2-40B4-BE49-F238E27FC236}">
                <a16:creationId xmlns:a16="http://schemas.microsoft.com/office/drawing/2014/main" id="{DDF7B290-D45D-934D-89B1-8F3E7158B081}"/>
              </a:ext>
            </a:extLst>
          </p:cNvPr>
          <p:cNvSpPr>
            <a:spLocks noGrp="1"/>
          </p:cNvSpPr>
          <p:nvPr>
            <p:ph type="ftr" sz="quarter" idx="10"/>
          </p:nvPr>
        </p:nvSpPr>
        <p:spPr/>
        <p:txBody>
          <a:bodyPr/>
          <a:lstStyle/>
          <a:p>
            <a:pPr>
              <a:defRPr/>
            </a:pPr>
            <a:r>
              <a:rPr lang="en-GB"/>
              <a:t>TOPS Top 10 Geography  </a:t>
            </a:r>
            <a:r>
              <a:rPr lang="en-US"/>
              <a:t>in conjunction with </a:t>
            </a:r>
            <a:r>
              <a:rPr lang="en-US" u="sng">
                <a:solidFill>
                  <a:srgbClr val="0000FF"/>
                </a:solidFill>
                <a:hlinkClick r:id="rId2"/>
              </a:rPr>
              <a:t>www.sln.org.uk/geography</a:t>
            </a:r>
            <a:r>
              <a:rPr lang="en-US" sz="2400"/>
              <a:t> </a:t>
            </a:r>
          </a:p>
        </p:txBody>
      </p:sp>
      <p:pic>
        <p:nvPicPr>
          <p:cNvPr id="20483" name="Picture 5">
            <a:extLst>
              <a:ext uri="{FF2B5EF4-FFF2-40B4-BE49-F238E27FC236}">
                <a16:creationId xmlns:a16="http://schemas.microsoft.com/office/drawing/2014/main" id="{1910A5E3-8177-724D-9F54-A4F28F2E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7630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9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65BEA40-6CA2-334F-B9EA-864812D429F3}"/>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dirty="0">
                <a:solidFill>
                  <a:srgbClr val="FF0000"/>
                </a:solidFill>
              </a:rPr>
              <a:t>Hawaiian Hot Spots </a:t>
            </a:r>
            <a:br>
              <a:rPr lang="en-GB" dirty="0"/>
            </a:br>
            <a:endParaRPr lang="en-GB" sz="2800" dirty="0">
              <a:solidFill>
                <a:srgbClr val="1E1114"/>
              </a:solidFill>
              <a:cs typeface="Times New Roman" pitchFamily="18" charset="0"/>
            </a:endParaRPr>
          </a:p>
        </p:txBody>
      </p:sp>
      <p:sp>
        <p:nvSpPr>
          <p:cNvPr id="21506" name="Rectangle 3">
            <a:extLst>
              <a:ext uri="{FF2B5EF4-FFF2-40B4-BE49-F238E27FC236}">
                <a16:creationId xmlns:a16="http://schemas.microsoft.com/office/drawing/2014/main" id="{6EAC32F9-2E2E-5345-9339-260DE8CB0110}"/>
              </a:ext>
            </a:extLst>
          </p:cNvPr>
          <p:cNvSpPr>
            <a:spLocks noGrp="1" noChangeArrowheads="1"/>
          </p:cNvSpPr>
          <p:nvPr>
            <p:ph idx="1"/>
          </p:nvPr>
        </p:nvSpPr>
        <p:spPr>
          <a:xfrm>
            <a:off x="4140200" y="1268413"/>
            <a:ext cx="4775200" cy="5329237"/>
          </a:xfrm>
        </p:spPr>
        <p:txBody>
          <a:bodyPr/>
          <a:lstStyle/>
          <a:p>
            <a:pPr eaLnBrk="1" hangingPunct="1">
              <a:buFont typeface="Arial" panose="020B0604020202020204" pitchFamily="34" charset="0"/>
              <a:buNone/>
            </a:pPr>
            <a:r>
              <a:rPr lang="en-GB" altLang="en-US" sz="2000"/>
              <a:t>Hotspots are areas in the lithosphere that are underlain by unusually hot magma. This heat causes partial melting of the lithosphere, eventually leading to volcanic activity. The</a:t>
            </a:r>
            <a:r>
              <a:rPr lang="en-GB" altLang="en-US" sz="2000">
                <a:solidFill>
                  <a:schemeClr val="tx2"/>
                </a:solidFill>
              </a:rPr>
              <a:t> </a:t>
            </a:r>
            <a:r>
              <a:rPr lang="en-GB" altLang="en-US" sz="2000">
                <a:solidFill>
                  <a:schemeClr val="tx2"/>
                </a:solidFill>
                <a:hlinkClick r:id="rId2"/>
              </a:rPr>
              <a:t>Hawaiian Islands</a:t>
            </a:r>
            <a:r>
              <a:rPr lang="en-GB" altLang="en-US" sz="2000">
                <a:solidFill>
                  <a:schemeClr val="tx2"/>
                </a:solidFill>
              </a:rPr>
              <a:t> </a:t>
            </a:r>
            <a:r>
              <a:rPr lang="en-GB" altLang="en-US" sz="2000"/>
              <a:t>are a classic example of a volcanic grouping formed over one hot spot. </a:t>
            </a:r>
            <a:endParaRPr lang="en-US" altLang="en-US" sz="2000"/>
          </a:p>
          <a:p>
            <a:pPr eaLnBrk="1" hangingPunct="1"/>
            <a:r>
              <a:rPr lang="en-GB" altLang="en-US" sz="2000"/>
              <a:t>Over thousands of years, as the Pacific Plate inched its way in a northwest direction, the stationary hot spot underneath the plate successively created volcanoes above it. Several of these volcanoes reached the ocean’s surface, forming the Hawaiian Islands. </a:t>
            </a:r>
            <a:endParaRPr lang="en-US" altLang="en-US" sz="2000"/>
          </a:p>
          <a:p>
            <a:pPr eaLnBrk="1" hangingPunct="1">
              <a:buFontTx/>
              <a:buNone/>
            </a:pPr>
            <a:endParaRPr lang="en-GB" altLang="en-US" sz="1800">
              <a:solidFill>
                <a:srgbClr val="FF0000"/>
              </a:solidFill>
              <a:cs typeface="Times New Roman" panose="02020603050405020304" pitchFamily="18" charset="0"/>
            </a:endParaRPr>
          </a:p>
        </p:txBody>
      </p:sp>
      <p:pic>
        <p:nvPicPr>
          <p:cNvPr id="21507" name="Picture 7" descr="Pacific basin gif">
            <a:extLst>
              <a:ext uri="{FF2B5EF4-FFF2-40B4-BE49-F238E27FC236}">
                <a16:creationId xmlns:a16="http://schemas.microsoft.com/office/drawing/2014/main" id="{1EB95DFB-1E18-7541-B1B5-C3A31C374671}"/>
              </a:ext>
            </a:extLst>
          </p:cNvPr>
          <p:cNvPicPr>
            <a:picLocks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79388" y="3068638"/>
            <a:ext cx="4114800" cy="3565525"/>
          </a:xfrm>
          <a:noFill/>
        </p:spPr>
      </p:pic>
      <p:sp>
        <p:nvSpPr>
          <p:cNvPr id="21508" name="TextBox 4">
            <a:extLst>
              <a:ext uri="{FF2B5EF4-FFF2-40B4-BE49-F238E27FC236}">
                <a16:creationId xmlns:a16="http://schemas.microsoft.com/office/drawing/2014/main" id="{554B1CE6-DD90-9E4F-AC16-0B38604DD861}"/>
              </a:ext>
            </a:extLst>
          </p:cNvPr>
          <p:cNvSpPr txBox="1">
            <a:spLocks noChangeArrowheads="1"/>
          </p:cNvSpPr>
          <p:nvPr/>
        </p:nvSpPr>
        <p:spPr bwMode="auto">
          <a:xfrm>
            <a:off x="323850" y="1412875"/>
            <a:ext cx="3743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Times New Roman" panose="02020603050405020304" pitchFamily="18" charset="0"/>
                <a:hlinkClick r:id="rId4"/>
              </a:rPr>
              <a:t>http://www.youtube.com/watch?v=bYv6V5EJAKc</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43825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72075B-FCD1-A846-B117-428E4DA1AE14}"/>
              </a:ext>
            </a:extLst>
          </p:cNvPr>
          <p:cNvPicPr>
            <a:picLocks noChangeAspect="1"/>
          </p:cNvPicPr>
          <p:nvPr/>
        </p:nvPicPr>
        <p:blipFill>
          <a:blip r:embed="rId2"/>
          <a:stretch>
            <a:fillRect/>
          </a:stretch>
        </p:blipFill>
        <p:spPr>
          <a:xfrm>
            <a:off x="158750" y="857250"/>
            <a:ext cx="8826500" cy="5143500"/>
          </a:xfrm>
          <a:prstGeom prst="rect">
            <a:avLst/>
          </a:prstGeom>
        </p:spPr>
      </p:pic>
    </p:spTree>
    <p:extLst>
      <p:ext uri="{BB962C8B-B14F-4D97-AF65-F5344CB8AC3E}">
        <p14:creationId xmlns:p14="http://schemas.microsoft.com/office/powerpoint/2010/main" val="90957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do the plates move? </a:t>
            </a:r>
          </a:p>
        </p:txBody>
      </p:sp>
      <p:sp>
        <p:nvSpPr>
          <p:cNvPr id="3" name="Content Placeholder 2"/>
          <p:cNvSpPr>
            <a:spLocks noGrp="1"/>
          </p:cNvSpPr>
          <p:nvPr>
            <p:ph idx="1"/>
          </p:nvPr>
        </p:nvSpPr>
        <p:spPr/>
        <p:txBody>
          <a:bodyPr>
            <a:normAutofit fontScale="92500" lnSpcReduction="20000"/>
          </a:bodyPr>
          <a:lstStyle/>
          <a:p>
            <a:pPr>
              <a:buNone/>
            </a:pPr>
            <a:r>
              <a:rPr lang="en-US" dirty="0"/>
              <a:t>3 types of plate movements we need to know: </a:t>
            </a:r>
          </a:p>
          <a:p>
            <a:pPr>
              <a:buNone/>
            </a:pPr>
            <a:endParaRPr lang="en-US" dirty="0"/>
          </a:p>
          <a:p>
            <a:pPr>
              <a:buNone/>
            </a:pPr>
            <a:r>
              <a:rPr lang="en-US" dirty="0">
                <a:solidFill>
                  <a:srgbClr val="FF0000"/>
                </a:solidFill>
              </a:rPr>
              <a:t>Convergent: </a:t>
            </a:r>
            <a:r>
              <a:rPr lang="en-US" dirty="0">
                <a:solidFill>
                  <a:schemeClr val="tx1">
                    <a:lumMod val="95000"/>
                    <a:lumOff val="5000"/>
                  </a:schemeClr>
                </a:solidFill>
              </a:rPr>
              <a:t>Plates move together. Can be split into destructive (oceanic and continental crust) and collision (continental and continental) </a:t>
            </a:r>
          </a:p>
          <a:p>
            <a:pPr>
              <a:buNone/>
            </a:pPr>
            <a:endParaRPr lang="en-US" dirty="0"/>
          </a:p>
          <a:p>
            <a:pPr>
              <a:buNone/>
            </a:pPr>
            <a:r>
              <a:rPr lang="en-US" dirty="0">
                <a:solidFill>
                  <a:srgbClr val="00B050"/>
                </a:solidFill>
              </a:rPr>
              <a:t>Divergent: </a:t>
            </a:r>
            <a:r>
              <a:rPr lang="en-US" dirty="0">
                <a:solidFill>
                  <a:schemeClr val="tx1">
                    <a:lumMod val="95000"/>
                    <a:lumOff val="5000"/>
                  </a:schemeClr>
                </a:solidFill>
              </a:rPr>
              <a:t>Plates move apart from each other. Can also be called a constructive margin. </a:t>
            </a:r>
          </a:p>
          <a:p>
            <a:pPr>
              <a:buNone/>
            </a:pPr>
            <a:endParaRPr lang="en-US" dirty="0"/>
          </a:p>
          <a:p>
            <a:pPr>
              <a:buNone/>
            </a:pPr>
            <a:r>
              <a:rPr lang="en-US" dirty="0">
                <a:solidFill>
                  <a:srgbClr val="00B0F0"/>
                </a:solidFill>
              </a:rPr>
              <a:t>Conservative: </a:t>
            </a:r>
            <a:r>
              <a:rPr lang="en-US" dirty="0">
                <a:solidFill>
                  <a:schemeClr val="tx1">
                    <a:lumMod val="95000"/>
                    <a:lumOff val="5000"/>
                  </a:schemeClr>
                </a:solidFill>
              </a:rPr>
              <a:t>Plates slide past each other.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 y="304800"/>
            <a:ext cx="8764733" cy="682120"/>
          </a:xfrm>
        </p:spPr>
        <p:txBody>
          <a:bodyPr>
            <a:normAutofit fontScale="90000"/>
          </a:bodyPr>
          <a:lstStyle/>
          <a:p>
            <a:r>
              <a:rPr lang="en-US" dirty="0">
                <a:latin typeface="dearJoe 5 CASUAL PRO" panose="02000000000000000000" pitchFamily="2" charset="0"/>
              </a:rPr>
              <a:t>Why do earthquakes and volcanoes happen?</a:t>
            </a:r>
          </a:p>
        </p:txBody>
      </p:sp>
      <p:sp>
        <p:nvSpPr>
          <p:cNvPr id="3" name="Content Placeholder 2"/>
          <p:cNvSpPr>
            <a:spLocks noGrp="1"/>
          </p:cNvSpPr>
          <p:nvPr>
            <p:ph idx="1"/>
          </p:nvPr>
        </p:nvSpPr>
        <p:spPr>
          <a:xfrm>
            <a:off x="187037" y="1143000"/>
            <a:ext cx="8697190" cy="5181599"/>
          </a:xfrm>
        </p:spPr>
        <p:txBody>
          <a:bodyPr>
            <a:normAutofit/>
          </a:bodyPr>
          <a:lstStyle/>
          <a:p>
            <a:pPr marL="0" indent="0">
              <a:buNone/>
            </a:pPr>
            <a:r>
              <a:rPr lang="en-US" sz="1800" dirty="0">
                <a:solidFill>
                  <a:srgbClr val="FF0000"/>
                </a:solidFill>
              </a:rPr>
              <a:t>A plate boundary is where two plates meet. Volcano and earthquake activity tends to occur in these locations.</a:t>
            </a:r>
          </a:p>
          <a:p>
            <a:pPr marL="0" indent="0">
              <a:buNone/>
            </a:pPr>
            <a:r>
              <a:rPr lang="en-US" sz="1800" b="1" dirty="0"/>
              <a:t>There are 4 types of plate boundary:</a:t>
            </a:r>
          </a:p>
          <a:p>
            <a:pPr marL="0" indent="0">
              <a:buNone/>
            </a:pPr>
            <a:r>
              <a:rPr lang="en-US" sz="1800" b="1" dirty="0"/>
              <a:t>DESTRUCTIVE, COLLISION ZONE, CONSTRUCTIVE, CONSERVATIVE </a:t>
            </a:r>
          </a:p>
          <a:p>
            <a:pPr marL="0" indent="0">
              <a:buNone/>
            </a:pPr>
            <a:r>
              <a:rPr lang="en-US" sz="1800" b="1" dirty="0"/>
              <a:t>Volcanoes can also happen at HOTSPOTS</a:t>
            </a:r>
          </a:p>
          <a:p>
            <a:pPr marL="0" indent="0">
              <a:buNone/>
            </a:pPr>
            <a:r>
              <a:rPr lang="en-US" sz="1800" dirty="0">
                <a:solidFill>
                  <a:srgbClr val="FF0000"/>
                </a:solidFill>
              </a:rPr>
              <a:t>In groups, please produce a presentation to explain the following:</a:t>
            </a:r>
          </a:p>
          <a:p>
            <a:pPr>
              <a:buFont typeface="+mj-lt"/>
              <a:buAutoNum type="arabicPeriod"/>
            </a:pPr>
            <a:r>
              <a:rPr lang="en-US" sz="1800" dirty="0"/>
              <a:t>In what direction do plates move at your chosen boundary OR describe how tectonic activity at a hotspot works?</a:t>
            </a:r>
          </a:p>
          <a:p>
            <a:pPr>
              <a:buFont typeface="+mj-lt"/>
              <a:buAutoNum type="arabicPeriod"/>
            </a:pPr>
            <a:r>
              <a:rPr lang="en-US" sz="1800" dirty="0"/>
              <a:t>Include a </a:t>
            </a:r>
            <a:r>
              <a:rPr lang="en-US" sz="1800" b="1" dirty="0"/>
              <a:t>map</a:t>
            </a:r>
            <a:r>
              <a:rPr lang="en-US" sz="1800" dirty="0"/>
              <a:t> to show examples of this type of plate boundary OR to show the global distribution of hotspots</a:t>
            </a:r>
          </a:p>
          <a:p>
            <a:pPr>
              <a:buFont typeface="+mj-lt"/>
              <a:buAutoNum type="arabicPeriod"/>
            </a:pPr>
            <a:r>
              <a:rPr lang="en-US" sz="1800" dirty="0"/>
              <a:t>Include an </a:t>
            </a:r>
            <a:r>
              <a:rPr lang="en-US" sz="1800" b="1" dirty="0"/>
              <a:t>annotated diagram </a:t>
            </a:r>
            <a:r>
              <a:rPr lang="en-US" sz="1800" dirty="0"/>
              <a:t>to show how and why earthquake/volcanic activity happens</a:t>
            </a:r>
          </a:p>
          <a:p>
            <a:pPr>
              <a:buFont typeface="+mj-lt"/>
              <a:buAutoNum type="arabicPeriod"/>
            </a:pPr>
            <a:r>
              <a:rPr lang="en-US" sz="1800" dirty="0"/>
              <a:t>Describe what tectonic activity occurs at this plate boundary/hotspot e.g. earthquakes, volcanoes, tsunamis. </a:t>
            </a:r>
          </a:p>
          <a:p>
            <a:pPr>
              <a:buFont typeface="+mj-lt"/>
              <a:buAutoNum type="arabicPeriod"/>
            </a:pPr>
            <a:r>
              <a:rPr lang="en-US" sz="1800" dirty="0"/>
              <a:t>Can you give examples of any well known disasters that have occurred at this plate boundary or at particular hotspots?</a:t>
            </a:r>
          </a:p>
          <a:p>
            <a:endParaRPr lang="en-US" dirty="0"/>
          </a:p>
        </p:txBody>
      </p:sp>
    </p:spTree>
    <p:extLst>
      <p:ext uri="{BB962C8B-B14F-4D97-AF65-F5344CB8AC3E}">
        <p14:creationId xmlns:p14="http://schemas.microsoft.com/office/powerpoint/2010/main" val="227630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CB6E2-90B8-5045-A4D2-EA3AD9B77294}"/>
              </a:ext>
            </a:extLst>
          </p:cNvPr>
          <p:cNvSpPr>
            <a:spLocks noGrp="1"/>
          </p:cNvSpPr>
          <p:nvPr>
            <p:ph type="ctrTitle"/>
          </p:nvPr>
        </p:nvSpPr>
        <p:spPr/>
        <p:txBody>
          <a:bodyPr/>
          <a:lstStyle/>
          <a:p>
            <a:r>
              <a:rPr lang="en-US" dirty="0"/>
              <a:t>Constructive/divergent boundaries</a:t>
            </a:r>
          </a:p>
        </p:txBody>
      </p:sp>
      <p:sp>
        <p:nvSpPr>
          <p:cNvPr id="5" name="Subtitle 4">
            <a:extLst>
              <a:ext uri="{FF2B5EF4-FFF2-40B4-BE49-F238E27FC236}">
                <a16:creationId xmlns:a16="http://schemas.microsoft.com/office/drawing/2014/main" id="{49C37E75-50C4-1F42-AF4B-CE2DDEDFA0C2}"/>
              </a:ext>
            </a:extLst>
          </p:cNvPr>
          <p:cNvSpPr>
            <a:spLocks noGrp="1"/>
          </p:cNvSpPr>
          <p:nvPr>
            <p:ph type="subTitle" idx="1"/>
          </p:nvPr>
        </p:nvSpPr>
        <p:spPr/>
        <p:txBody>
          <a:bodyPr/>
          <a:lstStyle/>
          <a:p>
            <a:r>
              <a:rPr lang="en-US" dirty="0"/>
              <a:t>Where plates move apart</a:t>
            </a:r>
          </a:p>
        </p:txBody>
      </p:sp>
    </p:spTree>
    <p:extLst>
      <p:ext uri="{BB962C8B-B14F-4D97-AF65-F5344CB8AC3E}">
        <p14:creationId xmlns:p14="http://schemas.microsoft.com/office/powerpoint/2010/main" val="101041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Divergent or constructive plate margin </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66700" y="1219200"/>
            <a:ext cx="8877300" cy="5229225"/>
          </a:xfrm>
          <a:prstGeom prst="rect">
            <a:avLst/>
          </a:prstGeom>
          <a:noFill/>
          <a:ln w="9525">
            <a:noFill/>
            <a:miter lim="800000"/>
            <a:headEnd/>
            <a:tailEnd/>
          </a:ln>
        </p:spPr>
      </p:pic>
      <p:sp>
        <p:nvSpPr>
          <p:cNvPr id="4" name="Rectangle 3">
            <a:extLst>
              <a:ext uri="{FF2B5EF4-FFF2-40B4-BE49-F238E27FC236}">
                <a16:creationId xmlns:a16="http://schemas.microsoft.com/office/drawing/2014/main" id="{57A205DD-84BC-364B-891A-5F7FA3DFB026}"/>
              </a:ext>
            </a:extLst>
          </p:cNvPr>
          <p:cNvSpPr/>
          <p:nvPr/>
        </p:nvSpPr>
        <p:spPr>
          <a:xfrm>
            <a:off x="381000" y="6125259"/>
            <a:ext cx="7772400" cy="646331"/>
          </a:xfrm>
          <a:prstGeom prst="rect">
            <a:avLst/>
          </a:prstGeom>
        </p:spPr>
        <p:txBody>
          <a:bodyPr wrap="square">
            <a:spAutoFit/>
          </a:bodyPr>
          <a:lstStyle/>
          <a:p>
            <a:r>
              <a:rPr lang="en-US" dirty="0">
                <a:hlinkClick r:id="rId3"/>
              </a:rPr>
              <a:t>https://www.youtube.com/watch?v=Djr4SugXEyw</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50900"/>
          </a:xfrm>
        </p:spPr>
        <p:txBody>
          <a:bodyPr/>
          <a:lstStyle/>
          <a:p>
            <a:r>
              <a:rPr lang="en-GB" b="1" u="sng">
                <a:solidFill>
                  <a:schemeClr val="folHlink"/>
                </a:solidFill>
                <a:latin typeface="Comic Sans MS" pitchFamily="66" charset="0"/>
              </a:rPr>
              <a:t>How is it formed?</a:t>
            </a:r>
            <a:endParaRPr lang="en-US" b="1" u="sng">
              <a:solidFill>
                <a:schemeClr val="folHlink"/>
              </a:solidFill>
              <a:latin typeface="Comic Sans MS" pitchFamily="66" charset="0"/>
            </a:endParaRPr>
          </a:p>
        </p:txBody>
      </p:sp>
      <p:sp>
        <p:nvSpPr>
          <p:cNvPr id="26627" name="Rectangle 3"/>
          <p:cNvSpPr>
            <a:spLocks noGrp="1" noChangeArrowheads="1"/>
          </p:cNvSpPr>
          <p:nvPr>
            <p:ph type="body" idx="1"/>
          </p:nvPr>
        </p:nvSpPr>
        <p:spPr>
          <a:xfrm>
            <a:off x="457200" y="1341438"/>
            <a:ext cx="8229600" cy="5183187"/>
          </a:xfrm>
        </p:spPr>
        <p:txBody>
          <a:bodyPr>
            <a:normAutofit lnSpcReduction="10000"/>
          </a:bodyPr>
          <a:lstStyle/>
          <a:p>
            <a:r>
              <a:rPr lang="en-GB" sz="3600">
                <a:solidFill>
                  <a:schemeClr val="folHlink"/>
                </a:solidFill>
              </a:rPr>
              <a:t>Convection currents cause the plates to move apart</a:t>
            </a:r>
          </a:p>
          <a:p>
            <a:r>
              <a:rPr lang="en-GB" sz="3600">
                <a:solidFill>
                  <a:schemeClr val="folHlink"/>
                </a:solidFill>
              </a:rPr>
              <a:t>As the plates move apart the magma wells up from the mantle to form new basaltic oceanic crust (new plate area is formed)</a:t>
            </a:r>
          </a:p>
          <a:p>
            <a:r>
              <a:rPr lang="en-GB" sz="3600">
                <a:solidFill>
                  <a:schemeClr val="folHlink"/>
                </a:solidFill>
              </a:rPr>
              <a:t>The Earth’s surface area increases due to the formation of new oceanic crust – sea floor spreading</a:t>
            </a:r>
            <a:endParaRPr lang="en-US" sz="36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dissolve">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dissolve">
                                      <p:cBhvr>
                                        <p:cTn id="2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Divergent (constructive) plate margins in Iceland</a:t>
            </a:r>
          </a:p>
        </p:txBody>
      </p:sp>
      <p:pic>
        <p:nvPicPr>
          <p:cNvPr id="1026" name="Picture 2"/>
          <p:cNvPicPr>
            <a:picLocks noChangeAspect="1" noChangeArrowheads="1"/>
          </p:cNvPicPr>
          <p:nvPr/>
        </p:nvPicPr>
        <p:blipFill>
          <a:blip r:embed="rId2" cstate="print"/>
          <a:srcRect/>
          <a:stretch>
            <a:fillRect/>
          </a:stretch>
        </p:blipFill>
        <p:spPr bwMode="auto">
          <a:xfrm>
            <a:off x="228600" y="990600"/>
            <a:ext cx="3276600" cy="318485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57600" y="1828800"/>
            <a:ext cx="4979336" cy="1919288"/>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4" cstate="print"/>
          <a:srcRect/>
          <a:stretch>
            <a:fillRect/>
          </a:stretch>
        </p:blipFill>
        <p:spPr bwMode="auto">
          <a:xfrm>
            <a:off x="533400" y="4267200"/>
            <a:ext cx="8229600" cy="23031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708</Words>
  <Application>Microsoft Macintosh PowerPoint</Application>
  <PresentationFormat>On-screen Show (4:3)</PresentationFormat>
  <Paragraphs>89</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Comic Sans MS</vt:lpstr>
      <vt:lpstr>dearJoe 5 CASUAL PRO</vt:lpstr>
      <vt:lpstr>Times New Roman</vt:lpstr>
      <vt:lpstr>Office Theme</vt:lpstr>
      <vt:lpstr>Plate boundaries</vt:lpstr>
      <vt:lpstr>PowerPoint Presentation</vt:lpstr>
      <vt:lpstr>PowerPoint Presentation</vt:lpstr>
      <vt:lpstr>In what ways do the plates move? </vt:lpstr>
      <vt:lpstr>Why do earthquakes and volcanoes happen?</vt:lpstr>
      <vt:lpstr>Constructive/divergent boundaries</vt:lpstr>
      <vt:lpstr>Divergent or constructive plate margin </vt:lpstr>
      <vt:lpstr>How is it formed?</vt:lpstr>
      <vt:lpstr>Divergent (constructive) plate margins in Iceland</vt:lpstr>
      <vt:lpstr>Conservative/transform boundaries</vt:lpstr>
      <vt:lpstr>Conservative plate boundary</vt:lpstr>
      <vt:lpstr>What happens at conservative margins?</vt:lpstr>
      <vt:lpstr>San Andreas Fault</vt:lpstr>
      <vt:lpstr>Convergent/destructive plate margins</vt:lpstr>
      <vt:lpstr>Labels:</vt:lpstr>
      <vt:lpstr>Convergent (oceanic –continental) </vt:lpstr>
      <vt:lpstr>Collision plate margins</vt:lpstr>
      <vt:lpstr>Collision margin Continental and continental </vt:lpstr>
      <vt:lpstr>The Collision Zone</vt:lpstr>
      <vt:lpstr>The Alps and the Himalayas</vt:lpstr>
      <vt:lpstr>Hotspots</vt:lpstr>
      <vt:lpstr>Main areas of hot spot activity globally</vt:lpstr>
      <vt:lpstr>Hawaiian Hot Spots  </vt:lpstr>
    </vt:vector>
  </TitlesOfParts>
  <Company>BSH</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dc:title>
  <dc:creator>agoodfellow</dc:creator>
  <cp:lastModifiedBy>Ruth Capper</cp:lastModifiedBy>
  <cp:revision>27</cp:revision>
  <cp:lastPrinted>2018-10-23T14:03:59Z</cp:lastPrinted>
  <dcterms:created xsi:type="dcterms:W3CDTF">2010-10-20T15:59:53Z</dcterms:created>
  <dcterms:modified xsi:type="dcterms:W3CDTF">2018-11-14T00:15:33Z</dcterms:modified>
</cp:coreProperties>
</file>