
<file path=[Content_Types].xml><?xml version="1.0" encoding="utf-8"?>
<Types xmlns="http://schemas.openxmlformats.org/package/2006/content-types">
  <Default Extension="xml" ContentType="application/xml"/>
  <Default Extension="jpeg" ContentType="image/jpeg"/>
  <Default Extension="wav" ContentType="audio/wav"/>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65" r:id="rId4"/>
    <p:sldId id="266" r:id="rId5"/>
    <p:sldId id="268" r:id="rId6"/>
    <p:sldId id="269" r:id="rId7"/>
    <p:sldId id="270" r:id="rId8"/>
    <p:sldId id="271" r:id="rId9"/>
    <p:sldId id="274" r:id="rId10"/>
    <p:sldId id="275" r:id="rId11"/>
    <p:sldId id="276" r:id="rId12"/>
    <p:sldId id="277" r:id="rId13"/>
    <p:sldId id="273" r:id="rId14"/>
    <p:sldId id="280" r:id="rId15"/>
    <p:sldId id="278" r:id="rId16"/>
    <p:sldId id="279" r:id="rId17"/>
    <p:sldId id="258" r:id="rId18"/>
    <p:sldId id="257" r:id="rId19"/>
    <p:sldId id="259" r:id="rId20"/>
    <p:sldId id="26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3DC"/>
    <a:srgbClr val="FF1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7"/>
    <p:restoredTop sz="94632"/>
  </p:normalViewPr>
  <p:slideViewPr>
    <p:cSldViewPr snapToGrid="0" snapToObjects="1">
      <p:cViewPr varScale="1">
        <p:scale>
          <a:sx n="106" d="100"/>
          <a:sy n="106" d="100"/>
        </p:scale>
        <p:origin x="39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371A998-3574-274D-A8F3-EAC9EC377CD2}" type="datetimeFigureOut">
              <a:rPr lang="en-US" smtClean="0"/>
              <a:pPr/>
              <a:t>3/15/17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863CF-70C2-1E40-9554-F39B529992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371A998-3574-274D-A8F3-EAC9EC377CD2}" type="datetimeFigureOut">
              <a:rPr lang="en-US" smtClean="0"/>
              <a:pPr/>
              <a:t>3/15/17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863CF-70C2-1E40-9554-F39B529992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371A998-3574-274D-A8F3-EAC9EC377CD2}" type="datetimeFigureOut">
              <a:rPr lang="en-US" smtClean="0"/>
              <a:pPr/>
              <a:t>3/15/17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863CF-70C2-1E40-9554-F39B529992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371A998-3574-274D-A8F3-EAC9EC377CD2}" type="datetimeFigureOut">
              <a:rPr lang="en-US" smtClean="0"/>
              <a:pPr/>
              <a:t>3/15/17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863CF-70C2-1E40-9554-F39B5299924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371A998-3574-274D-A8F3-EAC9EC377CD2}" type="datetimeFigureOut">
              <a:rPr lang="en-US" smtClean="0"/>
              <a:pPr/>
              <a:t>3/15/17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863CF-70C2-1E40-9554-F39B5299924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371A998-3574-274D-A8F3-EAC9EC377CD2}" type="datetimeFigureOut">
              <a:rPr lang="en-US" smtClean="0"/>
              <a:pPr/>
              <a:t>3/15/17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863CF-70C2-1E40-9554-F39B5299924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371A998-3574-274D-A8F3-EAC9EC377CD2}" type="datetimeFigureOut">
              <a:rPr lang="en-US" smtClean="0"/>
              <a:pPr/>
              <a:t>3/15/17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8863CF-70C2-1E40-9554-F39B529992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371A998-3574-274D-A8F3-EAC9EC377CD2}" type="datetimeFigureOut">
              <a:rPr lang="en-US" smtClean="0"/>
              <a:pPr/>
              <a:t>3/15/17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8863CF-70C2-1E40-9554-F39B529992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1A998-3574-274D-A8F3-EAC9EC377CD2}" type="datetimeFigureOut">
              <a:rPr lang="en-US" smtClean="0"/>
              <a:pPr/>
              <a:t>3/15/17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8863CF-70C2-1E40-9554-F39B529992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371A998-3574-274D-A8F3-EAC9EC377CD2}" type="datetimeFigureOut">
              <a:rPr lang="en-US" smtClean="0"/>
              <a:pPr/>
              <a:t>3/15/17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863CF-70C2-1E40-9554-F39B529992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371A998-3574-274D-A8F3-EAC9EC377CD2}" type="datetimeFigureOut">
              <a:rPr lang="en-US" smtClean="0"/>
              <a:pPr/>
              <a:t>3/15/17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863CF-70C2-1E40-9554-F39B529992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1A998-3574-274D-A8F3-EAC9EC377CD2}" type="datetimeFigureOut">
              <a:rPr lang="en-US" smtClean="0"/>
              <a:pPr/>
              <a:t>3/15/17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863CF-70C2-1E40-9554-F39B529992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8520" y="0"/>
            <a:ext cx="7905479" cy="28623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4500" dirty="0" smtClean="0">
                <a:latin typeface="Comic Sans MS"/>
                <a:cs typeface="Comic Sans MS"/>
              </a:rPr>
              <a:t>LO: To revise Plate Tectonics and Volcanoes and practice exam style questions.</a:t>
            </a:r>
            <a:endParaRPr lang="en-US" sz="4500" dirty="0">
              <a:latin typeface="Comic Sans MS"/>
              <a:cs typeface="Comic Sans MS"/>
            </a:endParaRPr>
          </a:p>
        </p:txBody>
      </p:sp>
      <p:pic>
        <p:nvPicPr>
          <p:cNvPr id="7" name="Picture 6"/>
          <p:cNvPicPr>
            <a:picLocks noChangeAspect="1"/>
          </p:cNvPicPr>
          <p:nvPr/>
        </p:nvPicPr>
        <p:blipFill>
          <a:blip r:embed="rId2"/>
          <a:srcRect/>
          <a:stretch>
            <a:fillRect/>
          </a:stretch>
        </p:blipFill>
        <p:spPr bwMode="auto">
          <a:xfrm>
            <a:off x="-1846" y="0"/>
            <a:ext cx="1240367" cy="2150235"/>
          </a:xfrm>
          <a:prstGeom prst="rect">
            <a:avLst/>
          </a:prstGeom>
          <a:noFill/>
          <a:ln w="9525">
            <a:noFill/>
            <a:miter lim="800000"/>
            <a:headEnd/>
            <a:tailEnd/>
          </a:ln>
        </p:spPr>
      </p:pic>
      <p:pic>
        <p:nvPicPr>
          <p:cNvPr id="8" name="Picture 7"/>
          <p:cNvPicPr>
            <a:picLocks noChangeAspect="1"/>
          </p:cNvPicPr>
          <p:nvPr/>
        </p:nvPicPr>
        <p:blipFill>
          <a:blip r:embed="rId3"/>
          <a:srcRect/>
          <a:stretch>
            <a:fillRect/>
          </a:stretch>
        </p:blipFill>
        <p:spPr bwMode="auto">
          <a:xfrm>
            <a:off x="0" y="2130425"/>
            <a:ext cx="1256998" cy="1256998"/>
          </a:xfrm>
          <a:prstGeom prst="rect">
            <a:avLst/>
          </a:prstGeom>
          <a:noFill/>
          <a:ln w="9525">
            <a:noFill/>
            <a:miter lim="800000"/>
            <a:headEnd/>
            <a:tailEnd/>
          </a:ln>
        </p:spPr>
      </p:pic>
      <p:pic>
        <p:nvPicPr>
          <p:cNvPr id="9" name="Picture 8"/>
          <p:cNvPicPr>
            <a:picLocks noChangeAspect="1"/>
          </p:cNvPicPr>
          <p:nvPr/>
        </p:nvPicPr>
        <p:blipFill>
          <a:blip r:embed="rId4"/>
          <a:srcRect/>
          <a:stretch>
            <a:fillRect/>
          </a:stretch>
        </p:blipFill>
        <p:spPr bwMode="auto">
          <a:xfrm>
            <a:off x="0" y="3387423"/>
            <a:ext cx="1240367" cy="1860551"/>
          </a:xfrm>
          <a:prstGeom prst="rect">
            <a:avLst/>
          </a:prstGeom>
          <a:noFill/>
          <a:ln w="9525">
            <a:noFill/>
            <a:miter lim="800000"/>
            <a:headEnd/>
            <a:tailEnd/>
          </a:ln>
        </p:spPr>
      </p:pic>
      <p:pic>
        <p:nvPicPr>
          <p:cNvPr id="10" name="Picture 9"/>
          <p:cNvPicPr>
            <a:picLocks noChangeAspect="1"/>
          </p:cNvPicPr>
          <p:nvPr/>
        </p:nvPicPr>
        <p:blipFill>
          <a:blip r:embed="rId5"/>
          <a:srcRect/>
          <a:stretch>
            <a:fillRect/>
          </a:stretch>
        </p:blipFill>
        <p:spPr bwMode="auto">
          <a:xfrm>
            <a:off x="0" y="5247974"/>
            <a:ext cx="1229530" cy="1836098"/>
          </a:xfrm>
          <a:prstGeom prst="rect">
            <a:avLst/>
          </a:prstGeom>
          <a:noFill/>
          <a:ln w="9525">
            <a:noFill/>
            <a:miter lim="800000"/>
            <a:headEnd/>
            <a:tailEnd/>
          </a:ln>
        </p:spPr>
      </p:pic>
      <p:pic>
        <p:nvPicPr>
          <p:cNvPr id="12" name="Picture 11"/>
          <p:cNvPicPr>
            <a:picLocks noChangeAspect="1"/>
          </p:cNvPicPr>
          <p:nvPr/>
        </p:nvPicPr>
        <p:blipFill>
          <a:blip r:embed="rId6"/>
          <a:stretch>
            <a:fillRect/>
          </a:stretch>
        </p:blipFill>
        <p:spPr>
          <a:xfrm>
            <a:off x="1229530" y="2862322"/>
            <a:ext cx="7887002" cy="379433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2854" y="391019"/>
            <a:ext cx="5998292" cy="5711081"/>
          </a:xfrm>
        </p:spPr>
      </p:pic>
    </p:spTree>
    <p:extLst>
      <p:ext uri="{BB962C8B-B14F-4D97-AF65-F5344CB8AC3E}">
        <p14:creationId xmlns:p14="http://schemas.microsoft.com/office/powerpoint/2010/main" val="1541871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3158" y="274638"/>
            <a:ext cx="6315056" cy="5797622"/>
          </a:xfrm>
        </p:spPr>
      </p:pic>
    </p:spTree>
    <p:extLst>
      <p:ext uri="{BB962C8B-B14F-4D97-AF65-F5344CB8AC3E}">
        <p14:creationId xmlns:p14="http://schemas.microsoft.com/office/powerpoint/2010/main" val="920696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0714" y="274638"/>
            <a:ext cx="6062572" cy="5704635"/>
          </a:xfrm>
        </p:spPr>
      </p:pic>
    </p:spTree>
    <p:extLst>
      <p:ext uri="{BB962C8B-B14F-4D97-AF65-F5344CB8AC3E}">
        <p14:creationId xmlns:p14="http://schemas.microsoft.com/office/powerpoint/2010/main" val="1467350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8643" y="274638"/>
            <a:ext cx="6094229" cy="5832723"/>
          </a:xfrm>
        </p:spPr>
      </p:pic>
    </p:spTree>
    <p:extLst>
      <p:ext uri="{BB962C8B-B14F-4D97-AF65-F5344CB8AC3E}">
        <p14:creationId xmlns:p14="http://schemas.microsoft.com/office/powerpoint/2010/main" val="244809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9487" y="1552073"/>
            <a:ext cx="7331465" cy="3938044"/>
          </a:xfrm>
        </p:spPr>
      </p:pic>
    </p:spTree>
    <p:extLst>
      <p:ext uri="{BB962C8B-B14F-4D97-AF65-F5344CB8AC3E}">
        <p14:creationId xmlns:p14="http://schemas.microsoft.com/office/powerpoint/2010/main" val="2116959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74638"/>
            <a:ext cx="4191000" cy="1143000"/>
          </a:xfrm>
        </p:spPr>
        <p:txBody>
          <a:bodyPr/>
          <a:lstStyle/>
          <a:p>
            <a:r>
              <a:rPr lang="en-US" b="1" dirty="0" smtClean="0"/>
              <a:t>EXAMPLES</a:t>
            </a:r>
            <a:endParaRPr lang="en-US" b="1" dirty="0"/>
          </a:p>
        </p:txBody>
      </p:sp>
      <p:sp>
        <p:nvSpPr>
          <p:cNvPr id="3" name="Content Placeholder 2"/>
          <p:cNvSpPr>
            <a:spLocks noGrp="1"/>
          </p:cNvSpPr>
          <p:nvPr>
            <p:ph idx="1"/>
          </p:nvPr>
        </p:nvSpPr>
        <p:spPr>
          <a:xfrm>
            <a:off x="228600" y="2514600"/>
            <a:ext cx="3505200" cy="4724400"/>
          </a:xfrm>
        </p:spPr>
        <p:txBody>
          <a:bodyPr>
            <a:normAutofit fontScale="62500" lnSpcReduction="20000"/>
          </a:bodyPr>
          <a:lstStyle/>
          <a:p>
            <a:pPr>
              <a:buNone/>
            </a:pPr>
            <a:r>
              <a:rPr lang="en-US" b="1" dirty="0" smtClean="0">
                <a:solidFill>
                  <a:srgbClr val="FF0000"/>
                </a:solidFill>
              </a:rPr>
              <a:t>Explain the processes that take place at divergent plate boundaries (4)</a:t>
            </a:r>
          </a:p>
          <a:p>
            <a:pPr>
              <a:buNone/>
            </a:pPr>
            <a:r>
              <a:rPr lang="en-US" b="1" dirty="0" smtClean="0"/>
              <a:t> </a:t>
            </a:r>
          </a:p>
          <a:p>
            <a:pPr>
              <a:buNone/>
            </a:pPr>
            <a:r>
              <a:rPr lang="en-US" dirty="0" smtClean="0"/>
              <a:t>Divergent plate boundaries are when two plates move away from each other. The plates move due to convection currents in the mantle. The movement causes the breaking of the crust and this results in earthquake activity. Magma seeps out of the cracks causing volcanic activity.  Eruptions of thin, viscous lava occur e.g. from fissures (cracks) in the rock. </a:t>
            </a:r>
            <a:endParaRPr lang="en-US" b="1" dirty="0" smtClean="0"/>
          </a:p>
          <a:p>
            <a:pPr>
              <a:buNone/>
            </a:pPr>
            <a:r>
              <a:rPr lang="en-US" b="1" dirty="0" smtClean="0"/>
              <a:t>	</a:t>
            </a:r>
            <a:endParaRPr lang="en-US" dirty="0" smtClean="0"/>
          </a:p>
          <a:p>
            <a:endParaRPr lang="en-US" dirty="0"/>
          </a:p>
        </p:txBody>
      </p:sp>
      <p:sp>
        <p:nvSpPr>
          <p:cNvPr id="4" name="Content Placeholder 2"/>
          <p:cNvSpPr txBox="1">
            <a:spLocks/>
          </p:cNvSpPr>
          <p:nvPr/>
        </p:nvSpPr>
        <p:spPr>
          <a:xfrm>
            <a:off x="4724400" y="1295400"/>
            <a:ext cx="4038600" cy="5562600"/>
          </a:xfrm>
          <a:prstGeom prst="rect">
            <a:avLst/>
          </a:prstGeom>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FF0000"/>
                </a:solidFill>
                <a:effectLst/>
                <a:uLnTx/>
                <a:uFillTx/>
                <a:latin typeface="+mn-lt"/>
                <a:ea typeface="+mn-ea"/>
                <a:cs typeface="+mn-cs"/>
              </a:rPr>
              <a:t>Describe the characteristic features of a convergent plate margin. (4)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Volcanic trenches mark the point where a tectonic plate begins to be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subducted</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beneath another tectonic plate. As the plate is pushed down a deep, narrow trench is formed on the seabed. For example, the Mariana Trench is the Pacific is the deepest trench in the world at 10.91km deep.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Steep sided volcanoes, such as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strato</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-volcanoes, are also a feature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subduction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zones. These volcanoes build up as a result of the thick and sticky lava that is characteristic of their eruptions.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228600" y="0"/>
            <a:ext cx="4495800" cy="2308324"/>
          </a:xfrm>
          <a:prstGeom prst="rect">
            <a:avLst/>
          </a:prstGeom>
        </p:spPr>
        <p:txBody>
          <a:bodyPr wrap="square">
            <a:spAutoFit/>
          </a:bodyPr>
          <a:lstStyle/>
          <a:p>
            <a:pPr>
              <a:buNone/>
            </a:pPr>
            <a:r>
              <a:rPr lang="en-US" b="1" dirty="0" smtClean="0"/>
              <a:t>Do this for each plate boundary:</a:t>
            </a:r>
            <a:endParaRPr lang="en-US" dirty="0" smtClean="0"/>
          </a:p>
          <a:p>
            <a:r>
              <a:rPr lang="en-US" dirty="0" smtClean="0"/>
              <a:t>Describe the characteristic features of a ____________________ plate margin (4)</a:t>
            </a:r>
          </a:p>
          <a:p>
            <a:r>
              <a:rPr lang="en-US" dirty="0" smtClean="0"/>
              <a:t>Explain the processes that take place at __________________ plate boundaries (4)</a:t>
            </a:r>
          </a:p>
          <a:p>
            <a:r>
              <a:rPr lang="en-US" dirty="0" smtClean="0"/>
              <a:t>Draw an annotated diagram to illustrate the processes at a _________________ plate boundary.</a:t>
            </a:r>
          </a:p>
        </p:txBody>
      </p:sp>
    </p:spTree>
    <p:extLst>
      <p:ext uri="{BB962C8B-B14F-4D97-AF65-F5344CB8AC3E}">
        <p14:creationId xmlns:p14="http://schemas.microsoft.com/office/powerpoint/2010/main" val="150131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
            </a:r>
            <a:br>
              <a:rPr lang="en-US" b="1" dirty="0" smtClean="0">
                <a:solidFill>
                  <a:srgbClr val="FF0000"/>
                </a:solidFill>
              </a:rPr>
            </a:br>
            <a:r>
              <a:rPr lang="en-US" b="1" dirty="0" smtClean="0">
                <a:solidFill>
                  <a:srgbClr val="FF0000"/>
                </a:solidFill>
              </a:rPr>
              <a:t>Explain the processes that take place at convergent plate boundaries (collision – 4 marks)</a:t>
            </a:r>
            <a:br>
              <a:rPr lang="en-US" b="1" dirty="0" smtClean="0">
                <a:solidFill>
                  <a:srgbClr val="FF0000"/>
                </a:solidFill>
              </a:rPr>
            </a:br>
            <a:endParaRPr lang="en-US" dirty="0"/>
          </a:p>
        </p:txBody>
      </p:sp>
      <p:sp>
        <p:nvSpPr>
          <p:cNvPr id="3" name="Content Placeholder 2"/>
          <p:cNvSpPr>
            <a:spLocks noGrp="1"/>
          </p:cNvSpPr>
          <p:nvPr>
            <p:ph idx="1"/>
          </p:nvPr>
        </p:nvSpPr>
        <p:spPr>
          <a:xfrm>
            <a:off x="457200" y="1752600"/>
            <a:ext cx="8229600" cy="4373563"/>
          </a:xfrm>
        </p:spPr>
        <p:txBody>
          <a:bodyPr/>
          <a:lstStyle/>
          <a:p>
            <a:pPr>
              <a:buNone/>
            </a:pPr>
            <a:r>
              <a:rPr lang="en-US" dirty="0" smtClean="0"/>
              <a:t>At collision zones two plates of continental crust move towards each other. Since neither plate is heavier, the plates buckle and fold upwards. This process leads creates fold </a:t>
            </a:r>
            <a:r>
              <a:rPr lang="en-US" smtClean="0"/>
              <a:t>mountain ranges, </a:t>
            </a:r>
            <a:r>
              <a:rPr lang="en-US" dirty="0" smtClean="0"/>
              <a:t>such as </a:t>
            </a:r>
            <a:r>
              <a:rPr lang="en-US" smtClean="0"/>
              <a:t>the Himalayas, </a:t>
            </a:r>
            <a:r>
              <a:rPr lang="en-US" dirty="0" smtClean="0"/>
              <a:t>and large earthquakes can also occur. However, no volcanic activity happens here as magma is unable to escape.</a:t>
            </a:r>
            <a:endParaRPr lang="en-US" dirty="0"/>
          </a:p>
        </p:txBody>
      </p:sp>
    </p:spTree>
    <p:extLst>
      <p:ext uri="{BB962C8B-B14F-4D97-AF65-F5344CB8AC3E}">
        <p14:creationId xmlns:p14="http://schemas.microsoft.com/office/powerpoint/2010/main" val="1043818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latin typeface="Comic Sans MS"/>
                <a:cs typeface="Comic Sans MS"/>
              </a:rPr>
              <a:t>You are going to practice a timed exam question.</a:t>
            </a:r>
            <a:endParaRPr lang="en-US" dirty="0">
              <a:latin typeface="Comic Sans MS"/>
              <a:cs typeface="Comic Sans MS"/>
            </a:endParaRPr>
          </a:p>
        </p:txBody>
      </p:sp>
      <p:pic>
        <p:nvPicPr>
          <p:cNvPr id="4" name="Picture 3" descr="Screen shot 2014-10-04 at 11.05.12.png"/>
          <p:cNvPicPr>
            <a:picLocks noChangeAspect="1"/>
          </p:cNvPicPr>
          <p:nvPr/>
        </p:nvPicPr>
        <p:blipFill>
          <a:blip r:embed="rId2"/>
          <a:stretch>
            <a:fillRect/>
          </a:stretch>
        </p:blipFill>
        <p:spPr>
          <a:xfrm>
            <a:off x="161568" y="1631526"/>
            <a:ext cx="5013682" cy="4909136"/>
          </a:xfrm>
          <a:prstGeom prst="rect">
            <a:avLst/>
          </a:prstGeom>
        </p:spPr>
      </p:pic>
      <p:sp>
        <p:nvSpPr>
          <p:cNvPr id="5" name="TextBox 4"/>
          <p:cNvSpPr txBox="1"/>
          <p:nvPr/>
        </p:nvSpPr>
        <p:spPr>
          <a:xfrm>
            <a:off x="5387474" y="1631526"/>
            <a:ext cx="3489158" cy="31700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500" dirty="0" smtClean="0">
                <a:latin typeface="Comic Sans MS"/>
                <a:cs typeface="Comic Sans MS"/>
              </a:rPr>
              <a:t>Choose a </a:t>
            </a:r>
            <a:r>
              <a:rPr lang="en-US" sz="2500" dirty="0" err="1" smtClean="0">
                <a:latin typeface="Comic Sans MS"/>
                <a:cs typeface="Comic Sans MS"/>
              </a:rPr>
              <a:t>colour</a:t>
            </a:r>
            <a:r>
              <a:rPr lang="en-US" sz="2500" dirty="0" smtClean="0">
                <a:latin typeface="Comic Sans MS"/>
                <a:cs typeface="Comic Sans MS"/>
              </a:rPr>
              <a:t>.</a:t>
            </a:r>
          </a:p>
          <a:p>
            <a:endParaRPr lang="en-US" sz="2500" dirty="0" smtClean="0">
              <a:latin typeface="Comic Sans MS"/>
              <a:cs typeface="Comic Sans MS"/>
            </a:endParaRPr>
          </a:p>
          <a:p>
            <a:r>
              <a:rPr lang="en-US" sz="2500" dirty="0" smtClean="0">
                <a:latin typeface="Comic Sans MS"/>
                <a:cs typeface="Comic Sans MS"/>
              </a:rPr>
              <a:t>You will have 5 minutes to answer the question.</a:t>
            </a:r>
          </a:p>
          <a:p>
            <a:endParaRPr lang="en-US" sz="2500" dirty="0" smtClean="0">
              <a:latin typeface="Comic Sans MS"/>
              <a:cs typeface="Comic Sans MS"/>
            </a:endParaRPr>
          </a:p>
          <a:p>
            <a:r>
              <a:rPr lang="en-US" sz="2500" dirty="0" smtClean="0">
                <a:latin typeface="Comic Sans MS"/>
                <a:cs typeface="Comic Sans MS"/>
              </a:rPr>
              <a:t>No talking or asking anyone for help.</a:t>
            </a:r>
            <a:endParaRPr lang="en-US" sz="2500" dirty="0">
              <a:latin typeface="Comic Sans MS"/>
              <a:cs typeface="Comic Sans M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10-04 at 11.05.12.png"/>
          <p:cNvPicPr>
            <a:picLocks noChangeAspect="1"/>
          </p:cNvPicPr>
          <p:nvPr/>
        </p:nvPicPr>
        <p:blipFill>
          <a:blip r:embed="rId2"/>
          <a:stretch>
            <a:fillRect/>
          </a:stretch>
        </p:blipFill>
        <p:spPr>
          <a:xfrm>
            <a:off x="-179089" y="11854"/>
            <a:ext cx="9144000" cy="6858000"/>
          </a:xfrm>
          <a:prstGeom prst="rect">
            <a:avLst/>
          </a:prstGeom>
        </p:spPr>
      </p:pic>
      <p:sp>
        <p:nvSpPr>
          <p:cNvPr id="6" name="TextBox 5"/>
          <p:cNvSpPr txBox="1"/>
          <p:nvPr/>
        </p:nvSpPr>
        <p:spPr>
          <a:xfrm>
            <a:off x="2234756" y="874963"/>
            <a:ext cx="2463777" cy="1631216"/>
          </a:xfrm>
          <a:prstGeom prst="rect">
            <a:avLst/>
          </a:prstGeom>
          <a:noFill/>
        </p:spPr>
        <p:txBody>
          <a:bodyPr wrap="square" rtlCol="0">
            <a:spAutoFit/>
          </a:bodyPr>
          <a:lstStyle/>
          <a:p>
            <a:r>
              <a:rPr lang="en-US" sz="2000" dirty="0" smtClean="0">
                <a:latin typeface="Comic Sans MS"/>
                <a:cs typeface="Comic Sans MS"/>
              </a:rPr>
              <a:t>Explain how volcanoes can be managed through prediction and prevention </a:t>
            </a:r>
            <a:r>
              <a:rPr lang="en-US" sz="2000" dirty="0" smtClean="0">
                <a:latin typeface="Comic Sans MS"/>
                <a:cs typeface="Comic Sans MS"/>
              </a:rPr>
              <a:t>.</a:t>
            </a:r>
            <a:endParaRPr lang="en-US" sz="2000" dirty="0">
              <a:latin typeface="Comic Sans MS"/>
              <a:cs typeface="Comic Sans MS"/>
            </a:endParaRPr>
          </a:p>
        </p:txBody>
      </p:sp>
      <p:sp>
        <p:nvSpPr>
          <p:cNvPr id="7" name="TextBox 6"/>
          <p:cNvSpPr txBox="1"/>
          <p:nvPr/>
        </p:nvSpPr>
        <p:spPr>
          <a:xfrm>
            <a:off x="4677830" y="931333"/>
            <a:ext cx="2709334" cy="1631216"/>
          </a:xfrm>
          <a:prstGeom prst="rect">
            <a:avLst/>
          </a:prstGeom>
          <a:noFill/>
        </p:spPr>
        <p:txBody>
          <a:bodyPr wrap="square" rtlCol="0">
            <a:spAutoFit/>
          </a:bodyPr>
          <a:lstStyle/>
          <a:p>
            <a:r>
              <a:rPr lang="en-US" sz="2500" dirty="0" smtClean="0">
                <a:latin typeface="Comic Sans MS"/>
                <a:cs typeface="Comic Sans MS"/>
              </a:rPr>
              <a:t>Explain why people live in earthquake zones</a:t>
            </a:r>
            <a:endParaRPr lang="en-US" sz="2500" dirty="0">
              <a:latin typeface="Comic Sans MS"/>
              <a:cs typeface="Comic Sans MS"/>
            </a:endParaRPr>
          </a:p>
        </p:txBody>
      </p:sp>
      <p:sp>
        <p:nvSpPr>
          <p:cNvPr id="8" name="TextBox 7"/>
          <p:cNvSpPr txBox="1"/>
          <p:nvPr/>
        </p:nvSpPr>
        <p:spPr>
          <a:xfrm rot="19771774">
            <a:off x="1835266" y="4236010"/>
            <a:ext cx="2984500" cy="1631216"/>
          </a:xfrm>
          <a:prstGeom prst="rect">
            <a:avLst/>
          </a:prstGeom>
          <a:noFill/>
        </p:spPr>
        <p:txBody>
          <a:bodyPr wrap="square" rtlCol="0">
            <a:spAutoFit/>
          </a:bodyPr>
          <a:lstStyle/>
          <a:p>
            <a:r>
              <a:rPr lang="en-US" sz="2500" dirty="0" smtClean="0">
                <a:latin typeface="Comic Sans MS"/>
                <a:cs typeface="Comic Sans MS"/>
              </a:rPr>
              <a:t>Explain the processes at </a:t>
            </a:r>
            <a:r>
              <a:rPr lang="en-US" sz="2500" smtClean="0">
                <a:latin typeface="Comic Sans MS"/>
                <a:cs typeface="Comic Sans MS"/>
              </a:rPr>
              <a:t>a convergent plate boundary</a:t>
            </a:r>
            <a:endParaRPr lang="en-US" sz="2500" dirty="0">
              <a:latin typeface="Comic Sans MS"/>
              <a:cs typeface="Comic Sans MS"/>
            </a:endParaRPr>
          </a:p>
        </p:txBody>
      </p:sp>
      <p:sp>
        <p:nvSpPr>
          <p:cNvPr id="9" name="TextBox 8"/>
          <p:cNvSpPr txBox="1"/>
          <p:nvPr/>
        </p:nvSpPr>
        <p:spPr>
          <a:xfrm>
            <a:off x="5510841" y="2618919"/>
            <a:ext cx="3454070" cy="1446550"/>
          </a:xfrm>
          <a:prstGeom prst="rect">
            <a:avLst/>
          </a:prstGeom>
          <a:noFill/>
        </p:spPr>
        <p:txBody>
          <a:bodyPr wrap="square" rtlCol="0">
            <a:spAutoFit/>
          </a:bodyPr>
          <a:lstStyle/>
          <a:p>
            <a:r>
              <a:rPr lang="en-US" sz="2200" dirty="0" smtClean="0">
                <a:latin typeface="Comic Sans MS"/>
                <a:cs typeface="Comic Sans MS"/>
              </a:rPr>
              <a:t>Outline the characteristic features of a divergent plate boundary</a:t>
            </a:r>
            <a:endParaRPr lang="en-US" sz="2200" dirty="0">
              <a:latin typeface="Comic Sans MS"/>
              <a:cs typeface="Comic Sans MS"/>
            </a:endParaRPr>
          </a:p>
        </p:txBody>
      </p:sp>
      <p:sp>
        <p:nvSpPr>
          <p:cNvPr id="11" name="TextBox 10"/>
          <p:cNvSpPr txBox="1"/>
          <p:nvPr/>
        </p:nvSpPr>
        <p:spPr>
          <a:xfrm rot="1221425">
            <a:off x="616607" y="2517942"/>
            <a:ext cx="2651037" cy="1785104"/>
          </a:xfrm>
          <a:prstGeom prst="rect">
            <a:avLst/>
          </a:prstGeom>
          <a:noFill/>
        </p:spPr>
        <p:txBody>
          <a:bodyPr wrap="square" rtlCol="0">
            <a:spAutoFit/>
          </a:bodyPr>
          <a:lstStyle/>
          <a:p>
            <a:r>
              <a:rPr lang="en-US" sz="2200" dirty="0" smtClean="0">
                <a:latin typeface="Comic Sans MS"/>
                <a:cs typeface="Comic Sans MS"/>
              </a:rPr>
              <a:t>Explain the effects of a volcanic eruption or earthquake you have studied</a:t>
            </a:r>
            <a:endParaRPr lang="en-US" sz="2200" dirty="0">
              <a:latin typeface="Comic Sans MS"/>
              <a:cs typeface="Comic Sans MS"/>
            </a:endParaRPr>
          </a:p>
        </p:txBody>
      </p:sp>
      <p:sp>
        <p:nvSpPr>
          <p:cNvPr id="13" name="TextBox 12"/>
          <p:cNvSpPr txBox="1"/>
          <p:nvPr/>
        </p:nvSpPr>
        <p:spPr>
          <a:xfrm rot="1194552">
            <a:off x="4509003" y="4296279"/>
            <a:ext cx="3149058" cy="2015936"/>
          </a:xfrm>
          <a:prstGeom prst="rect">
            <a:avLst/>
          </a:prstGeom>
          <a:noFill/>
        </p:spPr>
        <p:txBody>
          <a:bodyPr wrap="square" rtlCol="0">
            <a:spAutoFit/>
          </a:bodyPr>
          <a:lstStyle/>
          <a:p>
            <a:r>
              <a:rPr lang="en-US" sz="2500" dirty="0" smtClean="0">
                <a:latin typeface="Comic Sans MS"/>
                <a:cs typeface="Comic Sans MS"/>
              </a:rPr>
              <a:t>Explain why volcanoes are formed at a divergent </a:t>
            </a:r>
            <a:r>
              <a:rPr lang="en-US" sz="2500" smtClean="0">
                <a:latin typeface="Comic Sans MS"/>
                <a:cs typeface="Comic Sans MS"/>
              </a:rPr>
              <a:t>plate boundary </a:t>
            </a:r>
            <a:endParaRPr lang="en-US" sz="2500" dirty="0">
              <a:latin typeface="Comic Sans MS"/>
              <a:cs typeface="Comic Sans M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latin typeface="Comic Sans MS"/>
                <a:cs typeface="Comic Sans MS"/>
              </a:rPr>
              <a:t>Swap with another table.</a:t>
            </a:r>
            <a:endParaRPr lang="en-US" dirty="0">
              <a:latin typeface="Comic Sans MS"/>
              <a:cs typeface="Comic Sans MS"/>
            </a:endParaRPr>
          </a:p>
        </p:txBody>
      </p:sp>
      <p:sp>
        <p:nvSpPr>
          <p:cNvPr id="3" name="Content Placeholder 2"/>
          <p:cNvSpPr>
            <a:spLocks noGrp="1"/>
          </p:cNvSpPr>
          <p:nvPr>
            <p:ph idx="1"/>
          </p:nvPr>
        </p:nvSpPr>
        <p:spPr>
          <a:xfrm>
            <a:off x="5175250" y="1600200"/>
            <a:ext cx="3511550" cy="4525963"/>
          </a:xfrm>
          <a:gradFill flip="none" rotWithShape="1">
            <a:gsLst>
              <a:gs pos="0">
                <a:schemeClr val="accent2">
                  <a:tint val="50000"/>
                  <a:satMod val="300000"/>
                  <a:alpha val="31000"/>
                </a:schemeClr>
              </a:gs>
              <a:gs pos="35000">
                <a:schemeClr val="accent2">
                  <a:tint val="37000"/>
                  <a:satMod val="300000"/>
                  <a:alpha val="31000"/>
                </a:schemeClr>
              </a:gs>
              <a:gs pos="100000">
                <a:schemeClr val="accent2">
                  <a:tint val="15000"/>
                  <a:satMod val="350000"/>
                  <a:alpha val="31000"/>
                </a:schemeClr>
              </a:gs>
            </a:gsLst>
            <a:lin ang="16200000" scaled="1"/>
            <a:tileRect/>
          </a:gradFill>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r>
              <a:rPr lang="en-US" dirty="0" smtClean="0">
                <a:latin typeface="Comic Sans MS"/>
                <a:cs typeface="Comic Sans MS"/>
              </a:rPr>
              <a:t>Choose the </a:t>
            </a:r>
            <a:r>
              <a:rPr lang="en-US" dirty="0" err="1" smtClean="0">
                <a:latin typeface="Comic Sans MS"/>
                <a:cs typeface="Comic Sans MS"/>
              </a:rPr>
              <a:t>colour</a:t>
            </a:r>
            <a:r>
              <a:rPr lang="en-US" dirty="0" smtClean="0">
                <a:latin typeface="Comic Sans MS"/>
                <a:cs typeface="Comic Sans MS"/>
              </a:rPr>
              <a:t> clockwise to your </a:t>
            </a:r>
            <a:r>
              <a:rPr lang="en-US" dirty="0" err="1" smtClean="0">
                <a:latin typeface="Comic Sans MS"/>
                <a:cs typeface="Comic Sans MS"/>
              </a:rPr>
              <a:t>colour</a:t>
            </a:r>
            <a:r>
              <a:rPr lang="en-US" dirty="0" smtClean="0">
                <a:latin typeface="Comic Sans MS"/>
                <a:cs typeface="Comic Sans MS"/>
              </a:rPr>
              <a:t> to peer assess.</a:t>
            </a:r>
          </a:p>
          <a:p>
            <a:endParaRPr lang="en-US" dirty="0" smtClean="0">
              <a:latin typeface="Comic Sans MS"/>
              <a:cs typeface="Comic Sans MS"/>
            </a:endParaRPr>
          </a:p>
          <a:p>
            <a:pPr>
              <a:buNone/>
            </a:pPr>
            <a:r>
              <a:rPr lang="en-US" dirty="0" smtClean="0">
                <a:latin typeface="Comic Sans MS"/>
                <a:cs typeface="Comic Sans MS"/>
              </a:rPr>
              <a:t>e.g. if you were </a:t>
            </a:r>
            <a:r>
              <a:rPr lang="en-US" dirty="0" smtClean="0">
                <a:solidFill>
                  <a:srgbClr val="008000"/>
                </a:solidFill>
                <a:latin typeface="Comic Sans MS"/>
                <a:cs typeface="Comic Sans MS"/>
              </a:rPr>
              <a:t>green</a:t>
            </a:r>
            <a:r>
              <a:rPr lang="en-US" dirty="0" smtClean="0">
                <a:latin typeface="Comic Sans MS"/>
                <a:cs typeface="Comic Sans MS"/>
              </a:rPr>
              <a:t>, you should mark </a:t>
            </a:r>
            <a:r>
              <a:rPr lang="en-US" dirty="0" smtClean="0">
                <a:solidFill>
                  <a:srgbClr val="E573DC"/>
                </a:solidFill>
                <a:latin typeface="Comic Sans MS"/>
                <a:cs typeface="Comic Sans MS"/>
              </a:rPr>
              <a:t>pink</a:t>
            </a:r>
            <a:r>
              <a:rPr lang="en-US" dirty="0" smtClean="0">
                <a:latin typeface="Comic Sans MS"/>
                <a:cs typeface="Comic Sans MS"/>
              </a:rPr>
              <a:t>.</a:t>
            </a:r>
          </a:p>
          <a:p>
            <a:pPr>
              <a:buNone/>
            </a:pPr>
            <a:endParaRPr lang="en-US" dirty="0" smtClean="0">
              <a:latin typeface="Comic Sans MS"/>
              <a:cs typeface="Comic Sans MS"/>
            </a:endParaRPr>
          </a:p>
          <a:p>
            <a:pPr>
              <a:buNone/>
            </a:pPr>
            <a:r>
              <a:rPr lang="en-US" dirty="0" smtClean="0">
                <a:latin typeface="Comic Sans MS"/>
                <a:cs typeface="Comic Sans MS"/>
              </a:rPr>
              <a:t>If you were </a:t>
            </a:r>
            <a:r>
              <a:rPr lang="en-US" dirty="0" smtClean="0">
                <a:solidFill>
                  <a:srgbClr val="3366FF"/>
                </a:solidFill>
                <a:latin typeface="Comic Sans MS"/>
                <a:cs typeface="Comic Sans MS"/>
              </a:rPr>
              <a:t>blue</a:t>
            </a:r>
            <a:r>
              <a:rPr lang="en-US" dirty="0" smtClean="0">
                <a:latin typeface="Comic Sans MS"/>
                <a:cs typeface="Comic Sans MS"/>
              </a:rPr>
              <a:t>, you should mark </a:t>
            </a:r>
            <a:r>
              <a:rPr lang="en-US" dirty="0" smtClean="0">
                <a:solidFill>
                  <a:srgbClr val="660066"/>
                </a:solidFill>
                <a:latin typeface="Comic Sans MS"/>
                <a:cs typeface="Comic Sans MS"/>
              </a:rPr>
              <a:t>purple</a:t>
            </a:r>
            <a:r>
              <a:rPr lang="en-US" dirty="0" smtClean="0">
                <a:latin typeface="Comic Sans MS"/>
                <a:cs typeface="Comic Sans MS"/>
              </a:rPr>
              <a:t>.</a:t>
            </a:r>
            <a:endParaRPr lang="en-US" dirty="0">
              <a:latin typeface="Comic Sans MS"/>
              <a:cs typeface="Comic Sans MS"/>
            </a:endParaRPr>
          </a:p>
        </p:txBody>
      </p:sp>
      <p:pic>
        <p:nvPicPr>
          <p:cNvPr id="4" name="Picture 3" descr="Screen shot 2014-10-04 at 11.05.12.png"/>
          <p:cNvPicPr>
            <a:picLocks noChangeAspect="1"/>
          </p:cNvPicPr>
          <p:nvPr/>
        </p:nvPicPr>
        <p:blipFill>
          <a:blip r:embed="rId2"/>
          <a:stretch>
            <a:fillRect/>
          </a:stretch>
        </p:blipFill>
        <p:spPr>
          <a:xfrm>
            <a:off x="161568" y="1631526"/>
            <a:ext cx="5013682" cy="49091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B050"/>
                </a:solidFill>
              </a:rPr>
              <a:t>Starter (3mins)</a:t>
            </a:r>
            <a:r>
              <a:rPr lang="en-GB" dirty="0" smtClean="0"/>
              <a:t/>
            </a:r>
            <a:br>
              <a:rPr lang="en-GB" dirty="0" smtClean="0"/>
            </a:br>
            <a:r>
              <a:rPr lang="en-GB" sz="3600" dirty="0" smtClean="0"/>
              <a:t>(Match the term with its correct definition)</a:t>
            </a:r>
            <a:endParaRPr lang="en-US" sz="3600" dirty="0"/>
          </a:p>
        </p:txBody>
      </p:sp>
      <p:sp>
        <p:nvSpPr>
          <p:cNvPr id="3" name="Content Placeholder 2"/>
          <p:cNvSpPr>
            <a:spLocks noGrp="1"/>
          </p:cNvSpPr>
          <p:nvPr>
            <p:ph idx="1"/>
          </p:nvPr>
        </p:nvSpPr>
        <p:spPr>
          <a:xfrm>
            <a:off x="457200" y="2332037"/>
            <a:ext cx="3810000" cy="4525963"/>
          </a:xfrm>
        </p:spPr>
        <p:txBody>
          <a:bodyPr/>
          <a:lstStyle/>
          <a:p>
            <a:r>
              <a:rPr lang="en-GB" b="1" dirty="0" smtClean="0">
                <a:solidFill>
                  <a:srgbClr val="0070C0"/>
                </a:solidFill>
              </a:rPr>
              <a:t>Distribution</a:t>
            </a:r>
          </a:p>
          <a:p>
            <a:r>
              <a:rPr lang="en-GB" b="1" dirty="0" smtClean="0">
                <a:solidFill>
                  <a:srgbClr val="0070C0"/>
                </a:solidFill>
              </a:rPr>
              <a:t>Ring of Fire</a:t>
            </a:r>
          </a:p>
          <a:p>
            <a:r>
              <a:rPr lang="en-GB" b="1" dirty="0" smtClean="0">
                <a:solidFill>
                  <a:srgbClr val="0070C0"/>
                </a:solidFill>
              </a:rPr>
              <a:t>Hotspot</a:t>
            </a:r>
          </a:p>
          <a:p>
            <a:r>
              <a:rPr lang="en-GB" b="1" dirty="0" smtClean="0">
                <a:solidFill>
                  <a:srgbClr val="0070C0"/>
                </a:solidFill>
              </a:rPr>
              <a:t>Tectonic Plate</a:t>
            </a:r>
          </a:p>
          <a:p>
            <a:r>
              <a:rPr lang="en-GB" b="1" dirty="0" smtClean="0">
                <a:solidFill>
                  <a:srgbClr val="0070C0"/>
                </a:solidFill>
              </a:rPr>
              <a:t>Plate Boundary</a:t>
            </a:r>
          </a:p>
          <a:p>
            <a:endParaRPr lang="en-US" dirty="0"/>
          </a:p>
        </p:txBody>
      </p:sp>
      <p:sp>
        <p:nvSpPr>
          <p:cNvPr id="4" name="Content Placeholder 2"/>
          <p:cNvSpPr txBox="1">
            <a:spLocks/>
          </p:cNvSpPr>
          <p:nvPr/>
        </p:nvSpPr>
        <p:spPr>
          <a:xfrm>
            <a:off x="4572000" y="1600200"/>
            <a:ext cx="4572000" cy="48768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GB" sz="3200" dirty="0"/>
              <a:t>	</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Parts of the earth crust</a:t>
            </a:r>
            <a:r>
              <a:rPr kumimoji="0" lang="en-GB" sz="3200" b="0" i="0" u="none" strike="noStrike" kern="1200" cap="none" spc="0" normalizeH="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which move/float.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	Where earthquakes</a:t>
            </a:r>
            <a:r>
              <a:rPr kumimoji="0" lang="en-GB" sz="3200" b="0" i="0" u="none" strike="noStrike" kern="1200" cap="none" spc="0" normalizeH="0" noProof="0" dirty="0" smtClean="0">
                <a:ln>
                  <a:noFill/>
                </a:ln>
                <a:solidFill>
                  <a:schemeClr val="tx1"/>
                </a:solidFill>
                <a:effectLst/>
                <a:uLnTx/>
                <a:uFillTx/>
                <a:latin typeface="+mn-lt"/>
                <a:ea typeface="+mn-ea"/>
                <a:cs typeface="+mn-cs"/>
              </a:rPr>
              <a:t> and volcanoes are</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located.</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	Where</a:t>
            </a:r>
            <a:r>
              <a:rPr kumimoji="0" lang="en-GB" sz="3200" b="0" i="0" u="none" strike="noStrike" kern="1200" cap="none" spc="0" normalizeH="0" noProof="0" dirty="0" smtClean="0">
                <a:ln>
                  <a:noFill/>
                </a:ln>
                <a:solidFill>
                  <a:schemeClr val="tx1"/>
                </a:solidFill>
                <a:effectLst/>
                <a:uLnTx/>
                <a:uFillTx/>
                <a:latin typeface="+mn-lt"/>
                <a:ea typeface="+mn-ea"/>
                <a:cs typeface="+mn-cs"/>
              </a:rPr>
              <a:t> tectonic plates meet.</a:t>
            </a:r>
          </a:p>
          <a:p>
            <a:pPr marL="342900" marR="0" lvl="0" indent="-342900" algn="l" defTabSz="914400" rtl="0" eaLnBrk="1" fontAlgn="auto" latinLnBrk="0" hangingPunct="1">
              <a:lnSpc>
                <a:spcPct val="100000"/>
              </a:lnSpc>
              <a:spcBef>
                <a:spcPct val="20000"/>
              </a:spcBef>
              <a:spcAft>
                <a:spcPts val="0"/>
              </a:spcAft>
              <a:buClrTx/>
              <a:buSzTx/>
              <a:tabLst/>
              <a:defRPr/>
            </a:pPr>
            <a:r>
              <a:rPr lang="en-GB" sz="3200" baseline="0" dirty="0" smtClean="0"/>
              <a:t>	Volcanic</a:t>
            </a:r>
            <a:r>
              <a:rPr lang="en-GB" sz="3200" dirty="0" smtClean="0"/>
              <a:t> regions fed by underlying mantle.</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	Series of oceanic</a:t>
            </a:r>
            <a:r>
              <a:rPr kumimoji="0" lang="en-GB" sz="3200" b="0" i="0" u="none" strike="noStrike" kern="1200" cap="none" spc="0" normalizeH="0" noProof="0" dirty="0" smtClean="0">
                <a:ln>
                  <a:noFill/>
                </a:ln>
                <a:solidFill>
                  <a:schemeClr val="tx1"/>
                </a:solidFill>
                <a:effectLst/>
                <a:uLnTx/>
                <a:uFillTx/>
                <a:latin typeface="+mn-lt"/>
                <a:ea typeface="+mn-ea"/>
                <a:cs typeface="+mn-cs"/>
              </a:rPr>
              <a:t> trenches and volcanoes around the Pacific Ocean.</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6" name="Straight Arrow Connector 5"/>
          <p:cNvCxnSpPr/>
          <p:nvPr/>
        </p:nvCxnSpPr>
        <p:spPr>
          <a:xfrm>
            <a:off x="3124200" y="2667000"/>
            <a:ext cx="1828800" cy="1588"/>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2895600" y="3276600"/>
            <a:ext cx="1981200" cy="1981200"/>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2743200" y="2286000"/>
            <a:ext cx="2667000" cy="1600200"/>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438400" y="3810000"/>
            <a:ext cx="2514600" cy="533400"/>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3390900" y="3543300"/>
            <a:ext cx="1600200" cy="1371600"/>
          </a:xfrm>
          <a:prstGeom prst="straightConnector1">
            <a:avLst/>
          </a:prstGeom>
          <a:ln w="889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29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10-04 at 11.05.12.png"/>
          <p:cNvPicPr>
            <a:picLocks noChangeAspect="1"/>
          </p:cNvPicPr>
          <p:nvPr/>
        </p:nvPicPr>
        <p:blipFill>
          <a:blip r:embed="rId2"/>
          <a:stretch>
            <a:fillRect/>
          </a:stretch>
        </p:blipFill>
        <p:spPr>
          <a:xfrm>
            <a:off x="-179089" y="11854"/>
            <a:ext cx="9144000" cy="6858000"/>
          </a:xfrm>
          <a:prstGeom prst="rect">
            <a:avLst/>
          </a:prstGeom>
        </p:spPr>
      </p:pic>
      <p:sp>
        <p:nvSpPr>
          <p:cNvPr id="6" name="TextBox 5"/>
          <p:cNvSpPr txBox="1"/>
          <p:nvPr/>
        </p:nvSpPr>
        <p:spPr>
          <a:xfrm>
            <a:off x="2234756" y="874963"/>
            <a:ext cx="2463777" cy="1631216"/>
          </a:xfrm>
          <a:prstGeom prst="rect">
            <a:avLst/>
          </a:prstGeom>
          <a:noFill/>
        </p:spPr>
        <p:txBody>
          <a:bodyPr wrap="square" rtlCol="0">
            <a:spAutoFit/>
          </a:bodyPr>
          <a:lstStyle/>
          <a:p>
            <a:r>
              <a:rPr lang="en-US" sz="2000" dirty="0" smtClean="0">
                <a:latin typeface="Comic Sans MS"/>
                <a:cs typeface="Comic Sans MS"/>
              </a:rPr>
              <a:t>Explain how volcanoes can be managed through prediction and prevention </a:t>
            </a:r>
            <a:r>
              <a:rPr lang="en-US" sz="2000" dirty="0" smtClean="0">
                <a:latin typeface="Comic Sans MS"/>
                <a:cs typeface="Comic Sans MS"/>
              </a:rPr>
              <a:t>.</a:t>
            </a:r>
            <a:endParaRPr lang="en-US" sz="2000" dirty="0">
              <a:latin typeface="Comic Sans MS"/>
              <a:cs typeface="Comic Sans MS"/>
            </a:endParaRPr>
          </a:p>
        </p:txBody>
      </p:sp>
      <p:sp>
        <p:nvSpPr>
          <p:cNvPr id="7" name="TextBox 6"/>
          <p:cNvSpPr txBox="1"/>
          <p:nvPr/>
        </p:nvSpPr>
        <p:spPr>
          <a:xfrm>
            <a:off x="4677830" y="931333"/>
            <a:ext cx="2709334" cy="1631216"/>
          </a:xfrm>
          <a:prstGeom prst="rect">
            <a:avLst/>
          </a:prstGeom>
          <a:noFill/>
        </p:spPr>
        <p:txBody>
          <a:bodyPr wrap="square" rtlCol="0">
            <a:spAutoFit/>
          </a:bodyPr>
          <a:lstStyle/>
          <a:p>
            <a:r>
              <a:rPr lang="en-US" sz="2500" dirty="0" smtClean="0">
                <a:latin typeface="Comic Sans MS"/>
                <a:cs typeface="Comic Sans MS"/>
              </a:rPr>
              <a:t>Explain why people live in earthquake zones</a:t>
            </a:r>
            <a:endParaRPr lang="en-US" sz="2500" dirty="0">
              <a:latin typeface="Comic Sans MS"/>
              <a:cs typeface="Comic Sans MS"/>
            </a:endParaRPr>
          </a:p>
        </p:txBody>
      </p:sp>
      <p:sp>
        <p:nvSpPr>
          <p:cNvPr id="8" name="TextBox 7"/>
          <p:cNvSpPr txBox="1"/>
          <p:nvPr/>
        </p:nvSpPr>
        <p:spPr>
          <a:xfrm rot="19771774">
            <a:off x="1835266" y="4236010"/>
            <a:ext cx="2984500" cy="1631216"/>
          </a:xfrm>
          <a:prstGeom prst="rect">
            <a:avLst/>
          </a:prstGeom>
          <a:noFill/>
        </p:spPr>
        <p:txBody>
          <a:bodyPr wrap="square" rtlCol="0">
            <a:spAutoFit/>
          </a:bodyPr>
          <a:lstStyle/>
          <a:p>
            <a:r>
              <a:rPr lang="en-US" sz="2500" dirty="0" smtClean="0">
                <a:latin typeface="Comic Sans MS"/>
                <a:cs typeface="Comic Sans MS"/>
              </a:rPr>
              <a:t>Explain the processes at </a:t>
            </a:r>
            <a:r>
              <a:rPr lang="en-US" sz="2500" smtClean="0">
                <a:latin typeface="Comic Sans MS"/>
                <a:cs typeface="Comic Sans MS"/>
              </a:rPr>
              <a:t>a convergent plate boundary</a:t>
            </a:r>
            <a:endParaRPr lang="en-US" sz="2500" dirty="0">
              <a:latin typeface="Comic Sans MS"/>
              <a:cs typeface="Comic Sans MS"/>
            </a:endParaRPr>
          </a:p>
        </p:txBody>
      </p:sp>
      <p:sp>
        <p:nvSpPr>
          <p:cNvPr id="9" name="TextBox 8"/>
          <p:cNvSpPr txBox="1"/>
          <p:nvPr/>
        </p:nvSpPr>
        <p:spPr>
          <a:xfrm>
            <a:off x="5510841" y="2618919"/>
            <a:ext cx="3454070" cy="1446550"/>
          </a:xfrm>
          <a:prstGeom prst="rect">
            <a:avLst/>
          </a:prstGeom>
          <a:noFill/>
        </p:spPr>
        <p:txBody>
          <a:bodyPr wrap="square" rtlCol="0">
            <a:spAutoFit/>
          </a:bodyPr>
          <a:lstStyle/>
          <a:p>
            <a:r>
              <a:rPr lang="en-US" sz="2200" dirty="0" smtClean="0">
                <a:latin typeface="Comic Sans MS"/>
                <a:cs typeface="Comic Sans MS"/>
              </a:rPr>
              <a:t>Outline the characteristic features of a divergent plate boundary</a:t>
            </a:r>
            <a:endParaRPr lang="en-US" sz="2200" dirty="0">
              <a:latin typeface="Comic Sans MS"/>
              <a:cs typeface="Comic Sans MS"/>
            </a:endParaRPr>
          </a:p>
        </p:txBody>
      </p:sp>
      <p:sp>
        <p:nvSpPr>
          <p:cNvPr id="11" name="TextBox 10"/>
          <p:cNvSpPr txBox="1"/>
          <p:nvPr/>
        </p:nvSpPr>
        <p:spPr>
          <a:xfrm rot="1221425">
            <a:off x="616607" y="2517942"/>
            <a:ext cx="2651037" cy="1785104"/>
          </a:xfrm>
          <a:prstGeom prst="rect">
            <a:avLst/>
          </a:prstGeom>
          <a:noFill/>
        </p:spPr>
        <p:txBody>
          <a:bodyPr wrap="square" rtlCol="0">
            <a:spAutoFit/>
          </a:bodyPr>
          <a:lstStyle/>
          <a:p>
            <a:r>
              <a:rPr lang="en-US" sz="2200" dirty="0" smtClean="0">
                <a:latin typeface="Comic Sans MS"/>
                <a:cs typeface="Comic Sans MS"/>
              </a:rPr>
              <a:t>Explain the effects of a volcanic eruption or earthquake you have studied</a:t>
            </a:r>
            <a:endParaRPr lang="en-US" sz="2200" dirty="0">
              <a:latin typeface="Comic Sans MS"/>
              <a:cs typeface="Comic Sans MS"/>
            </a:endParaRPr>
          </a:p>
        </p:txBody>
      </p:sp>
      <p:sp>
        <p:nvSpPr>
          <p:cNvPr id="13" name="TextBox 12"/>
          <p:cNvSpPr txBox="1"/>
          <p:nvPr/>
        </p:nvSpPr>
        <p:spPr>
          <a:xfrm rot="1194552">
            <a:off x="4509003" y="4296279"/>
            <a:ext cx="3149058" cy="2015936"/>
          </a:xfrm>
          <a:prstGeom prst="rect">
            <a:avLst/>
          </a:prstGeom>
          <a:noFill/>
        </p:spPr>
        <p:txBody>
          <a:bodyPr wrap="square" rtlCol="0">
            <a:spAutoFit/>
          </a:bodyPr>
          <a:lstStyle/>
          <a:p>
            <a:r>
              <a:rPr lang="en-US" sz="2500" dirty="0" smtClean="0">
                <a:latin typeface="Comic Sans MS"/>
                <a:cs typeface="Comic Sans MS"/>
              </a:rPr>
              <a:t>Explain why volcanoes are formed at a divergent </a:t>
            </a:r>
            <a:r>
              <a:rPr lang="en-US" sz="2500" smtClean="0">
                <a:latin typeface="Comic Sans MS"/>
                <a:cs typeface="Comic Sans MS"/>
              </a:rPr>
              <a:t>plate boundary </a:t>
            </a:r>
            <a:endParaRPr lang="en-US" sz="2500" dirty="0">
              <a:latin typeface="Comic Sans MS"/>
              <a:cs typeface="Comic Sans MS"/>
            </a:endParaRPr>
          </a:p>
        </p:txBody>
      </p:sp>
    </p:spTree>
    <p:extLst>
      <p:ext uri="{BB962C8B-B14F-4D97-AF65-F5344CB8AC3E}">
        <p14:creationId xmlns:p14="http://schemas.microsoft.com/office/powerpoint/2010/main" val="1062521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0.gstatic.com/images?q=tbn:ANd9GcQeA74jqAEg5uVwEgu3M9b0w-utNgN9yFArBCXoY_Cy_OoRUZlW"/>
          <p:cNvPicPr>
            <a:picLocks noChangeAspect="1" noChangeArrowheads="1"/>
          </p:cNvPicPr>
          <p:nvPr/>
        </p:nvPicPr>
        <p:blipFill>
          <a:blip r:embed="rId2"/>
          <a:srcRect/>
          <a:stretch>
            <a:fillRect/>
          </a:stretch>
        </p:blipFill>
        <p:spPr bwMode="auto">
          <a:xfrm>
            <a:off x="0" y="762000"/>
            <a:ext cx="9144000" cy="6884479"/>
          </a:xfrm>
          <a:prstGeom prst="rect">
            <a:avLst/>
          </a:prstGeom>
          <a:noFill/>
        </p:spPr>
      </p:pic>
      <p:sp>
        <p:nvSpPr>
          <p:cNvPr id="2" name="Title 1"/>
          <p:cNvSpPr>
            <a:spLocks noGrp="1"/>
          </p:cNvSpPr>
          <p:nvPr>
            <p:ph type="title"/>
          </p:nvPr>
        </p:nvSpPr>
        <p:spPr>
          <a:xfrm>
            <a:off x="0" y="304800"/>
            <a:ext cx="9144000" cy="1143000"/>
          </a:xfrm>
          <a:solidFill>
            <a:schemeClr val="bg1"/>
          </a:solidFill>
        </p:spPr>
        <p:txBody>
          <a:bodyPr>
            <a:normAutofit fontScale="90000"/>
          </a:bodyPr>
          <a:lstStyle/>
          <a:p>
            <a:r>
              <a:rPr lang="en-GB" dirty="0" smtClean="0"/>
              <a:t>Map to show global distribution of earthquakes and volcanoes</a:t>
            </a:r>
            <a:endParaRPr lang="en-US" dirty="0"/>
          </a:p>
        </p:txBody>
      </p:sp>
    </p:spTree>
    <p:extLst>
      <p:ext uri="{BB962C8B-B14F-4D97-AF65-F5344CB8AC3E}">
        <p14:creationId xmlns:p14="http://schemas.microsoft.com/office/powerpoint/2010/main" val="1929406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GB" dirty="0">
                <a:solidFill>
                  <a:srgbClr val="00B0F0"/>
                </a:solidFill>
              </a:rPr>
              <a:t>In pairs explain where earthquakes and volcanoes are distributed</a:t>
            </a:r>
            <a:endParaRPr lang="en-US" dirty="0">
              <a:solidFill>
                <a:srgbClr val="00B0F0"/>
              </a:solidFill>
            </a:endParaRPr>
          </a:p>
        </p:txBody>
      </p:sp>
      <p:sp>
        <p:nvSpPr>
          <p:cNvPr id="3" name="Content Placeholder 2"/>
          <p:cNvSpPr>
            <a:spLocks noGrp="1"/>
          </p:cNvSpPr>
          <p:nvPr>
            <p:ph idx="1"/>
          </p:nvPr>
        </p:nvSpPr>
        <p:spPr>
          <a:xfrm>
            <a:off x="457200" y="1066800"/>
            <a:ext cx="8229600" cy="4525963"/>
          </a:xfrm>
        </p:spPr>
        <p:txBody>
          <a:bodyPr>
            <a:normAutofit fontScale="92500"/>
          </a:bodyPr>
          <a:lstStyle/>
          <a:p>
            <a:pPr lvl="0"/>
            <a:r>
              <a:rPr lang="en-US" dirty="0"/>
              <a:t>Knowledge of accurate information appropriately contextualised and/or at correct scale.</a:t>
            </a:r>
          </a:p>
          <a:p>
            <a:pPr lvl="0"/>
            <a:r>
              <a:rPr lang="en-US" dirty="0"/>
              <a:t>Detailed understanding, supported by relevant evidence and exemplars.</a:t>
            </a:r>
          </a:p>
          <a:p>
            <a:pPr lvl="0"/>
            <a:r>
              <a:rPr lang="en-US" dirty="0"/>
              <a:t>Well organised, demonstrating detailed linkages and the interrelationships between factors.</a:t>
            </a:r>
          </a:p>
          <a:p>
            <a:pPr lvl="0"/>
            <a:r>
              <a:rPr lang="en-US" dirty="0"/>
              <a:t>Range of ideas in a logical form; uses a range of specialist terms where appropriate. </a:t>
            </a:r>
          </a:p>
          <a:p>
            <a:endParaRPr lang="en-US" dirty="0"/>
          </a:p>
        </p:txBody>
      </p:sp>
      <p:sp>
        <p:nvSpPr>
          <p:cNvPr id="4" name="TextBox 3"/>
          <p:cNvSpPr txBox="1"/>
          <p:nvPr/>
        </p:nvSpPr>
        <p:spPr>
          <a:xfrm>
            <a:off x="0" y="5103674"/>
            <a:ext cx="9144000" cy="1754326"/>
          </a:xfrm>
          <a:prstGeom prst="rect">
            <a:avLst/>
          </a:prstGeom>
          <a:solidFill>
            <a:schemeClr val="bg1"/>
          </a:solidFill>
        </p:spPr>
        <p:txBody>
          <a:bodyPr wrap="square" rtlCol="0">
            <a:spAutoFit/>
          </a:bodyPr>
          <a:lstStyle/>
          <a:p>
            <a:r>
              <a:rPr lang="en-GB" sz="3600" b="1" dirty="0" smtClean="0">
                <a:solidFill>
                  <a:srgbClr val="00B050"/>
                </a:solidFill>
              </a:rPr>
              <a:t>Task 3 </a:t>
            </a:r>
            <a:r>
              <a:rPr lang="en-GB" sz="3600" dirty="0" smtClean="0">
                <a:solidFill>
                  <a:srgbClr val="FF0000"/>
                </a:solidFill>
              </a:rPr>
              <a:t>(7 min):</a:t>
            </a:r>
          </a:p>
          <a:p>
            <a:r>
              <a:rPr lang="en-GB" sz="3600" dirty="0" smtClean="0"/>
              <a:t>In pairs explain where earthquakes and volcanoes are distributed</a:t>
            </a:r>
            <a:endParaRPr lang="en-US" sz="3600" dirty="0"/>
          </a:p>
        </p:txBody>
      </p:sp>
    </p:spTree>
    <p:extLst>
      <p:ext uri="{BB962C8B-B14F-4D97-AF65-F5344CB8AC3E}">
        <p14:creationId xmlns:p14="http://schemas.microsoft.com/office/powerpoint/2010/main" val="71749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4191000" y="-838200"/>
            <a:ext cx="15012754" cy="8930481"/>
          </a:xfrm>
          <a:prstGeom prst="rect">
            <a:avLst/>
          </a:prstGeom>
          <a:noFill/>
          <a:ln w="9525">
            <a:noFill/>
            <a:miter lim="800000"/>
            <a:headEnd/>
            <a:tailEnd/>
          </a:ln>
          <a:effectLst/>
        </p:spPr>
      </p:pic>
      <p:sp>
        <p:nvSpPr>
          <p:cNvPr id="5" name="Title 4"/>
          <p:cNvSpPr>
            <a:spLocks noGrp="1"/>
          </p:cNvSpPr>
          <p:nvPr>
            <p:ph type="title"/>
          </p:nvPr>
        </p:nvSpPr>
        <p:spPr/>
        <p:txBody>
          <a:bodyPr/>
          <a:lstStyle/>
          <a:p>
            <a:endParaRPr lang="en-US"/>
          </a:p>
        </p:txBody>
      </p:sp>
      <p:sp>
        <p:nvSpPr>
          <p:cNvPr id="6" name="TextBox 5"/>
          <p:cNvSpPr txBox="1"/>
          <p:nvPr/>
        </p:nvSpPr>
        <p:spPr>
          <a:xfrm>
            <a:off x="6019800" y="1066800"/>
            <a:ext cx="3124200" cy="369332"/>
          </a:xfrm>
          <a:prstGeom prst="rect">
            <a:avLst/>
          </a:prstGeom>
          <a:noFill/>
        </p:spPr>
        <p:txBody>
          <a:bodyPr wrap="square" rtlCol="0">
            <a:spAutoFit/>
          </a:bodyPr>
          <a:lstStyle/>
          <a:p>
            <a:endParaRPr lang="en-US" dirty="0">
              <a:solidFill>
                <a:srgbClr val="FFFF00"/>
              </a:solidFill>
            </a:endParaRPr>
          </a:p>
        </p:txBody>
      </p:sp>
      <p:sp>
        <p:nvSpPr>
          <p:cNvPr id="7" name="TextBox 6"/>
          <p:cNvSpPr txBox="1"/>
          <p:nvPr/>
        </p:nvSpPr>
        <p:spPr>
          <a:xfrm>
            <a:off x="6629400" y="-436305"/>
            <a:ext cx="2514600" cy="7848302"/>
          </a:xfrm>
          <a:prstGeom prst="rect">
            <a:avLst/>
          </a:prstGeom>
          <a:solidFill>
            <a:schemeClr val="bg1"/>
          </a:solidFill>
          <a:ln w="50800">
            <a:solidFill>
              <a:schemeClr val="tx1"/>
            </a:solidFill>
          </a:ln>
        </p:spPr>
        <p:txBody>
          <a:bodyPr wrap="square" rtlCol="0">
            <a:spAutoFit/>
          </a:bodyPr>
          <a:lstStyle/>
          <a:p>
            <a:pPr algn="ctr"/>
            <a:endParaRPr lang="en-GB" sz="3600" dirty="0" smtClean="0"/>
          </a:p>
          <a:p>
            <a:pPr algn="ctr"/>
            <a:endParaRPr lang="en-GB" sz="3600" dirty="0" smtClean="0"/>
          </a:p>
          <a:p>
            <a:pPr algn="ctr"/>
            <a:r>
              <a:rPr lang="en-GB" sz="3600" dirty="0" smtClean="0"/>
              <a:t>This map shows the </a:t>
            </a:r>
            <a:r>
              <a:rPr lang="en-GB" sz="3600" dirty="0" smtClean="0">
                <a:solidFill>
                  <a:srgbClr val="FF0000"/>
                </a:solidFill>
              </a:rPr>
              <a:t>distribution</a:t>
            </a:r>
            <a:r>
              <a:rPr lang="en-GB" sz="3600" dirty="0" smtClean="0"/>
              <a:t> of earthquakes around Japan </a:t>
            </a:r>
          </a:p>
          <a:p>
            <a:pPr algn="ctr"/>
            <a:endParaRPr lang="en-GB" sz="3600" dirty="0"/>
          </a:p>
          <a:p>
            <a:pPr algn="ctr"/>
            <a:r>
              <a:rPr lang="en-GB" sz="3600" dirty="0" smtClean="0"/>
              <a:t>(1961-2004)</a:t>
            </a:r>
          </a:p>
          <a:p>
            <a:pPr algn="ctr"/>
            <a:endParaRPr lang="en-GB" sz="3600" dirty="0" smtClean="0"/>
          </a:p>
          <a:p>
            <a:pPr algn="ctr"/>
            <a:endParaRPr lang="en-GB" sz="3600" dirty="0"/>
          </a:p>
          <a:p>
            <a:pPr algn="ctr"/>
            <a:endParaRPr lang="en-US" sz="3600" dirty="0"/>
          </a:p>
        </p:txBody>
      </p:sp>
    </p:spTree>
    <p:extLst>
      <p:ext uri="{BB962C8B-B14F-4D97-AF65-F5344CB8AC3E}">
        <p14:creationId xmlns:p14="http://schemas.microsoft.com/office/powerpoint/2010/main" val="1054806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rPr>
              <a:t>Task 4 – Individual Activity</a:t>
            </a:r>
            <a:endParaRPr lang="en-US" b="1" dirty="0">
              <a:solidFill>
                <a:srgbClr val="00B050"/>
              </a:solidFill>
            </a:endParaRPr>
          </a:p>
        </p:txBody>
      </p:sp>
      <p:sp>
        <p:nvSpPr>
          <p:cNvPr id="3" name="Content Placeholder 2"/>
          <p:cNvSpPr>
            <a:spLocks noGrp="1"/>
          </p:cNvSpPr>
          <p:nvPr>
            <p:ph idx="1"/>
          </p:nvPr>
        </p:nvSpPr>
        <p:spPr>
          <a:xfrm>
            <a:off x="457200" y="1981200"/>
            <a:ext cx="8229600" cy="4525963"/>
          </a:xfrm>
        </p:spPr>
        <p:txBody>
          <a:bodyPr/>
          <a:lstStyle/>
          <a:p>
            <a:pPr marL="514350" indent="-514350">
              <a:buNone/>
            </a:pPr>
            <a:r>
              <a:rPr lang="en-GB" b="1" dirty="0" smtClean="0"/>
              <a:t>Past Exam Question (January 2011)</a:t>
            </a:r>
          </a:p>
          <a:p>
            <a:pPr marL="514350" indent="-514350">
              <a:buFont typeface="+mj-lt"/>
              <a:buAutoNum type="arabicPeriod"/>
            </a:pPr>
            <a:r>
              <a:rPr lang="en-GB" dirty="0" smtClean="0"/>
              <a:t>Describe the distribution of earthquakes in and around Japan. </a:t>
            </a:r>
            <a:r>
              <a:rPr lang="en-GB" b="1" dirty="0" smtClean="0">
                <a:solidFill>
                  <a:srgbClr val="FF0000"/>
                </a:solidFill>
              </a:rPr>
              <a:t>(2 marks)</a:t>
            </a:r>
          </a:p>
          <a:p>
            <a:pPr marL="514350" indent="-514350">
              <a:buFont typeface="+mj-lt"/>
              <a:buAutoNum type="arabicPeriod"/>
            </a:pPr>
            <a:r>
              <a:rPr lang="en-GB" dirty="0" smtClean="0"/>
              <a:t>Explain why there are many earthquakes in and around Japan. </a:t>
            </a:r>
            <a:r>
              <a:rPr lang="en-GB" b="1" dirty="0" smtClean="0">
                <a:solidFill>
                  <a:srgbClr val="FF0000"/>
                </a:solidFill>
              </a:rPr>
              <a:t>(6 marks)</a:t>
            </a:r>
          </a:p>
          <a:p>
            <a:pPr marL="514350" indent="-514350">
              <a:buFont typeface="+mj-lt"/>
              <a:buAutoNum type="arabicPeriod"/>
            </a:pPr>
            <a:endParaRPr lang="en-GB" b="1" dirty="0">
              <a:solidFill>
                <a:srgbClr val="FF0000"/>
              </a:solidFill>
            </a:endParaRPr>
          </a:p>
          <a:p>
            <a:pPr marL="514350" indent="-514350">
              <a:buNone/>
            </a:pPr>
            <a:endParaRPr lang="en-US" b="1" dirty="0">
              <a:solidFill>
                <a:srgbClr val="7030A0"/>
              </a:solidFill>
            </a:endParaRPr>
          </a:p>
        </p:txBody>
      </p:sp>
      <p:sp>
        <p:nvSpPr>
          <p:cNvPr id="4" name="TextBox 3"/>
          <p:cNvSpPr txBox="1"/>
          <p:nvPr/>
        </p:nvSpPr>
        <p:spPr>
          <a:xfrm rot="530749">
            <a:off x="1700772" y="5520991"/>
            <a:ext cx="6645432" cy="830997"/>
          </a:xfrm>
          <a:prstGeom prst="rect">
            <a:avLst/>
          </a:prstGeom>
          <a:noFill/>
        </p:spPr>
        <p:txBody>
          <a:bodyPr wrap="square" rtlCol="0">
            <a:spAutoFit/>
          </a:bodyPr>
          <a:lstStyle/>
          <a:p>
            <a:r>
              <a:rPr lang="en-GB" sz="4800" b="1" dirty="0" smtClean="0">
                <a:solidFill>
                  <a:srgbClr val="7030A0"/>
                </a:solidFill>
              </a:rPr>
              <a:t>TIME </a:t>
            </a:r>
            <a:r>
              <a:rPr lang="en-GB" sz="4800" b="1" dirty="0" smtClean="0">
                <a:solidFill>
                  <a:srgbClr val="7030A0"/>
                </a:solidFill>
              </a:rPr>
              <a:t>– </a:t>
            </a:r>
            <a:r>
              <a:rPr lang="en-GB" sz="4800" b="1" dirty="0" smtClean="0">
                <a:solidFill>
                  <a:srgbClr val="7030A0"/>
                </a:solidFill>
              </a:rPr>
              <a:t>10 </a:t>
            </a:r>
            <a:r>
              <a:rPr lang="en-GB" sz="4800" b="1" dirty="0" smtClean="0">
                <a:solidFill>
                  <a:srgbClr val="7030A0"/>
                </a:solidFill>
              </a:rPr>
              <a:t>Min</a:t>
            </a:r>
            <a:endParaRPr lang="en-US" sz="4800" b="1" dirty="0">
              <a:solidFill>
                <a:srgbClr val="7030A0"/>
              </a:solidFill>
            </a:endParaRPr>
          </a:p>
        </p:txBody>
      </p:sp>
    </p:spTree>
    <p:extLst>
      <p:ext uri="{BB962C8B-B14F-4D97-AF65-F5344CB8AC3E}">
        <p14:creationId xmlns:p14="http://schemas.microsoft.com/office/powerpoint/2010/main" val="65226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4"/>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Example answer</a:t>
            </a:r>
            <a:endParaRPr lang="en-US" b="1" dirty="0"/>
          </a:p>
        </p:txBody>
      </p:sp>
      <p:sp>
        <p:nvSpPr>
          <p:cNvPr id="3" name="Content Placeholder 2"/>
          <p:cNvSpPr>
            <a:spLocks noGrp="1"/>
          </p:cNvSpPr>
          <p:nvPr>
            <p:ph idx="1"/>
          </p:nvPr>
        </p:nvSpPr>
        <p:spPr/>
        <p:txBody>
          <a:bodyPr>
            <a:normAutofit fontScale="92500" lnSpcReduction="10000"/>
          </a:bodyPr>
          <a:lstStyle/>
          <a:p>
            <a:r>
              <a:rPr lang="en-US" i="1" dirty="0"/>
              <a:t>Japan lies close to a destructive plate boundary. Here the Pacific/Philippine oceanic plate is </a:t>
            </a:r>
            <a:r>
              <a:rPr lang="en-US" i="1" dirty="0" err="1"/>
              <a:t>subducted</a:t>
            </a:r>
            <a:r>
              <a:rPr lang="en-US" i="1" dirty="0"/>
              <a:t> beneath the less dense Eurasian continental plate as convection currents in the mantle move the plates towards each other. As plates move, they snag and tension builds up, locking like a machine without oil. As the pressure builds up, it is suddenly released and causes a sudden movement that sends out shock waves, which causes earthquakes at the surface in Japan.</a:t>
            </a:r>
            <a:endParaRPr lang="en-US" dirty="0"/>
          </a:p>
          <a:p>
            <a:endParaRPr lang="en-US" dirty="0"/>
          </a:p>
        </p:txBody>
      </p:sp>
    </p:spTree>
    <p:extLst>
      <p:ext uri="{BB962C8B-B14F-4D97-AF65-F5344CB8AC3E}">
        <p14:creationId xmlns:p14="http://schemas.microsoft.com/office/powerpoint/2010/main" val="197338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margins: types of question</a:t>
            </a:r>
            <a:endParaRPr lang="en-US" dirty="0"/>
          </a:p>
        </p:txBody>
      </p:sp>
      <p:sp>
        <p:nvSpPr>
          <p:cNvPr id="3" name="Content Placeholder 2"/>
          <p:cNvSpPr>
            <a:spLocks noGrp="1"/>
          </p:cNvSpPr>
          <p:nvPr>
            <p:ph idx="1"/>
          </p:nvPr>
        </p:nvSpPr>
        <p:spPr>
          <a:xfrm>
            <a:off x="595559" y="1576134"/>
            <a:ext cx="8229600" cy="4525963"/>
          </a:xfrm>
        </p:spPr>
        <p:txBody>
          <a:bodyPr/>
          <a:lstStyle/>
          <a:p>
            <a:endParaRPr lang="en-US"/>
          </a:p>
        </p:txBody>
      </p:sp>
      <p:sp>
        <p:nvSpPr>
          <p:cNvPr id="4" name="Oval 3"/>
          <p:cNvSpPr/>
          <p:nvPr/>
        </p:nvSpPr>
        <p:spPr>
          <a:xfrm>
            <a:off x="300788" y="1343088"/>
            <a:ext cx="2963777" cy="2730121"/>
          </a:xfrm>
          <a:prstGeom prst="ellipse">
            <a:avLst/>
          </a:prstGeom>
          <a:gradFill>
            <a:gsLst>
              <a:gs pos="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264565" y="2449990"/>
            <a:ext cx="2963779" cy="2778252"/>
          </a:xfrm>
          <a:prstGeom prst="ellipse">
            <a:avLst/>
          </a:prstGeom>
          <a:gradFill>
            <a:gsLst>
              <a:gs pos="0">
                <a:srgbClr val="E573DC"/>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196256" y="3931578"/>
            <a:ext cx="2947744" cy="2593327"/>
          </a:xfrm>
          <a:prstGeom prst="ellipse">
            <a:avLst/>
          </a:prstGeom>
          <a:gradFill>
            <a:gsLst>
              <a:gs pos="0">
                <a:srgbClr val="92D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31391" y="2169539"/>
            <a:ext cx="2502569" cy="1077218"/>
          </a:xfrm>
          <a:prstGeom prst="rect">
            <a:avLst/>
          </a:prstGeom>
          <a:noFill/>
        </p:spPr>
        <p:txBody>
          <a:bodyPr wrap="square" rtlCol="0">
            <a:spAutoFit/>
          </a:bodyPr>
          <a:lstStyle/>
          <a:p>
            <a:r>
              <a:rPr lang="en-US" sz="3200" dirty="0" smtClean="0"/>
              <a:t>Characteristic features</a:t>
            </a:r>
            <a:endParaRPr lang="en-US" sz="3200" dirty="0"/>
          </a:p>
        </p:txBody>
      </p:sp>
      <p:sp>
        <p:nvSpPr>
          <p:cNvPr id="8" name="TextBox 7"/>
          <p:cNvSpPr txBox="1"/>
          <p:nvPr/>
        </p:nvSpPr>
        <p:spPr>
          <a:xfrm>
            <a:off x="3703719" y="3210407"/>
            <a:ext cx="2502569" cy="1077218"/>
          </a:xfrm>
          <a:prstGeom prst="rect">
            <a:avLst/>
          </a:prstGeom>
          <a:noFill/>
        </p:spPr>
        <p:txBody>
          <a:bodyPr wrap="square" rtlCol="0">
            <a:spAutoFit/>
          </a:bodyPr>
          <a:lstStyle/>
          <a:p>
            <a:r>
              <a:rPr lang="en-US" sz="3200" dirty="0" smtClean="0"/>
              <a:t>Describe processes</a:t>
            </a:r>
            <a:endParaRPr lang="en-US" sz="3200" dirty="0"/>
          </a:p>
        </p:txBody>
      </p:sp>
      <p:sp>
        <p:nvSpPr>
          <p:cNvPr id="9" name="TextBox 8"/>
          <p:cNvSpPr txBox="1"/>
          <p:nvPr/>
        </p:nvSpPr>
        <p:spPr>
          <a:xfrm>
            <a:off x="6657466" y="4443411"/>
            <a:ext cx="2502569" cy="1569660"/>
          </a:xfrm>
          <a:prstGeom prst="rect">
            <a:avLst/>
          </a:prstGeom>
          <a:noFill/>
        </p:spPr>
        <p:txBody>
          <a:bodyPr wrap="square" rtlCol="0">
            <a:spAutoFit/>
          </a:bodyPr>
          <a:lstStyle/>
          <a:p>
            <a:r>
              <a:rPr lang="en-US" sz="3200" smtClean="0"/>
              <a:t>Why do volcanoes happen?</a:t>
            </a:r>
            <a:endParaRPr lang="en-US" sz="3200" dirty="0"/>
          </a:p>
        </p:txBody>
      </p:sp>
    </p:spTree>
    <p:extLst>
      <p:ext uri="{BB962C8B-B14F-4D97-AF65-F5344CB8AC3E}">
        <p14:creationId xmlns:p14="http://schemas.microsoft.com/office/powerpoint/2010/main" val="174957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margins: types of question</a:t>
            </a:r>
            <a:endParaRPr lang="en-US" dirty="0"/>
          </a:p>
        </p:txBody>
      </p:sp>
      <p:sp>
        <p:nvSpPr>
          <p:cNvPr id="3" name="Content Placeholder 2"/>
          <p:cNvSpPr>
            <a:spLocks noGrp="1"/>
          </p:cNvSpPr>
          <p:nvPr>
            <p:ph idx="1"/>
          </p:nvPr>
        </p:nvSpPr>
        <p:spPr>
          <a:xfrm>
            <a:off x="595559" y="1576134"/>
            <a:ext cx="8229600" cy="4525963"/>
          </a:xfrm>
        </p:spPr>
        <p:txBody>
          <a:bodyPr/>
          <a:lstStyle/>
          <a:p>
            <a:endParaRPr lang="en-US"/>
          </a:p>
        </p:txBody>
      </p:sp>
      <p:sp>
        <p:nvSpPr>
          <p:cNvPr id="4" name="Oval 3"/>
          <p:cNvSpPr/>
          <p:nvPr/>
        </p:nvSpPr>
        <p:spPr>
          <a:xfrm>
            <a:off x="300788" y="1343088"/>
            <a:ext cx="2963777" cy="2730121"/>
          </a:xfrm>
          <a:prstGeom prst="ellipse">
            <a:avLst/>
          </a:prstGeom>
          <a:gradFill>
            <a:gsLst>
              <a:gs pos="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264565" y="2449990"/>
            <a:ext cx="2963779" cy="2778252"/>
          </a:xfrm>
          <a:prstGeom prst="ellipse">
            <a:avLst/>
          </a:prstGeom>
          <a:gradFill>
            <a:gsLst>
              <a:gs pos="0">
                <a:srgbClr val="E573DC"/>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196256" y="3931578"/>
            <a:ext cx="2947744" cy="2593327"/>
          </a:xfrm>
          <a:prstGeom prst="ellipse">
            <a:avLst/>
          </a:prstGeom>
          <a:gradFill>
            <a:gsLst>
              <a:gs pos="0">
                <a:srgbClr val="92D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31391" y="2169539"/>
            <a:ext cx="2502569" cy="1077218"/>
          </a:xfrm>
          <a:prstGeom prst="rect">
            <a:avLst/>
          </a:prstGeom>
          <a:noFill/>
        </p:spPr>
        <p:txBody>
          <a:bodyPr wrap="square" rtlCol="0">
            <a:spAutoFit/>
          </a:bodyPr>
          <a:lstStyle/>
          <a:p>
            <a:r>
              <a:rPr lang="en-US" sz="3200" dirty="0" smtClean="0"/>
              <a:t>Characteristic features</a:t>
            </a:r>
            <a:endParaRPr lang="en-US" sz="3200" dirty="0"/>
          </a:p>
        </p:txBody>
      </p:sp>
      <p:sp>
        <p:nvSpPr>
          <p:cNvPr id="8" name="TextBox 7"/>
          <p:cNvSpPr txBox="1"/>
          <p:nvPr/>
        </p:nvSpPr>
        <p:spPr>
          <a:xfrm>
            <a:off x="3703719" y="3210407"/>
            <a:ext cx="2502569" cy="1077218"/>
          </a:xfrm>
          <a:prstGeom prst="rect">
            <a:avLst/>
          </a:prstGeom>
          <a:noFill/>
        </p:spPr>
        <p:txBody>
          <a:bodyPr wrap="square" rtlCol="0">
            <a:spAutoFit/>
          </a:bodyPr>
          <a:lstStyle/>
          <a:p>
            <a:r>
              <a:rPr lang="en-US" sz="3200" dirty="0" smtClean="0"/>
              <a:t>Describe processes</a:t>
            </a:r>
            <a:endParaRPr lang="en-US" sz="3200" dirty="0"/>
          </a:p>
        </p:txBody>
      </p:sp>
      <p:sp>
        <p:nvSpPr>
          <p:cNvPr id="9" name="TextBox 8"/>
          <p:cNvSpPr txBox="1"/>
          <p:nvPr/>
        </p:nvSpPr>
        <p:spPr>
          <a:xfrm>
            <a:off x="6657466" y="4443411"/>
            <a:ext cx="2502569" cy="1569660"/>
          </a:xfrm>
          <a:prstGeom prst="rect">
            <a:avLst/>
          </a:prstGeom>
          <a:noFill/>
        </p:spPr>
        <p:txBody>
          <a:bodyPr wrap="square" rtlCol="0">
            <a:spAutoFit/>
          </a:bodyPr>
          <a:lstStyle/>
          <a:p>
            <a:r>
              <a:rPr lang="en-US" sz="3200" smtClean="0"/>
              <a:t>Why do volcanoes happen?</a:t>
            </a:r>
            <a:endParaRPr lang="en-US" sz="3200" dirty="0"/>
          </a:p>
        </p:txBody>
      </p:sp>
      <p:sp>
        <p:nvSpPr>
          <p:cNvPr id="10" name="TextBox 9"/>
          <p:cNvSpPr txBox="1"/>
          <p:nvPr/>
        </p:nvSpPr>
        <p:spPr>
          <a:xfrm>
            <a:off x="300788" y="4443411"/>
            <a:ext cx="2963777" cy="923330"/>
          </a:xfrm>
          <a:prstGeom prst="rect">
            <a:avLst/>
          </a:prstGeom>
          <a:noFill/>
        </p:spPr>
        <p:txBody>
          <a:bodyPr wrap="square" rtlCol="0">
            <a:spAutoFit/>
          </a:bodyPr>
          <a:lstStyle/>
          <a:p>
            <a:r>
              <a:rPr lang="en-US" dirty="0" smtClean="0"/>
              <a:t>For each of the following 4 images identify the margin and answer these 3 questions</a:t>
            </a:r>
            <a:endParaRPr lang="en-US" dirty="0"/>
          </a:p>
        </p:txBody>
      </p:sp>
    </p:spTree>
    <p:extLst>
      <p:ext uri="{BB962C8B-B14F-4D97-AF65-F5344CB8AC3E}">
        <p14:creationId xmlns:p14="http://schemas.microsoft.com/office/powerpoint/2010/main" val="704495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576</TotalTime>
  <Words>706</Words>
  <Application>Microsoft Macintosh PowerPoint</Application>
  <PresentationFormat>On-screen Show (4:3)</PresentationFormat>
  <Paragraphs>81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Comic Sans MS</vt:lpstr>
      <vt:lpstr>Arial</vt:lpstr>
      <vt:lpstr>Office Theme</vt:lpstr>
      <vt:lpstr>PowerPoint Presentation</vt:lpstr>
      <vt:lpstr>Starter (3mins) (Match the term with its correct definition)</vt:lpstr>
      <vt:lpstr>Map to show global distribution of earthquakes and volcanoes</vt:lpstr>
      <vt:lpstr>In pairs explain where earthquakes and volcanoes are distributed</vt:lpstr>
      <vt:lpstr>PowerPoint Presentation</vt:lpstr>
      <vt:lpstr>Task 4 – Individual Activity</vt:lpstr>
      <vt:lpstr>Example answer</vt:lpstr>
      <vt:lpstr>Plate margins: types of question</vt:lpstr>
      <vt:lpstr>Plate margins: types of question</vt:lpstr>
      <vt:lpstr>PowerPoint Presentation</vt:lpstr>
      <vt:lpstr>PowerPoint Presentation</vt:lpstr>
      <vt:lpstr>PowerPoint Presentation</vt:lpstr>
      <vt:lpstr>PowerPoint Presentation</vt:lpstr>
      <vt:lpstr>PowerPoint Presentation</vt:lpstr>
      <vt:lpstr>EXAMPLES</vt:lpstr>
      <vt:lpstr> Explain the processes that take place at convergent plate boundaries (collision – 4 marks) </vt:lpstr>
      <vt:lpstr>You are going to practice a timed exam question.</vt:lpstr>
      <vt:lpstr>PowerPoint Presentation</vt:lpstr>
      <vt:lpstr>Swap with another table.</vt:lpstr>
      <vt:lpstr>PowerPoint Presentation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quiz</dc:title>
  <dc:creator>Paul Logue</dc:creator>
  <cp:lastModifiedBy>Anna Bennett</cp:lastModifiedBy>
  <cp:revision>8</cp:revision>
  <dcterms:created xsi:type="dcterms:W3CDTF">2014-10-18T12:45:06Z</dcterms:created>
  <dcterms:modified xsi:type="dcterms:W3CDTF">2017-03-16T02:18:02Z</dcterms:modified>
</cp:coreProperties>
</file>