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4" r:id="rId2"/>
    <p:sldId id="265" r:id="rId3"/>
    <p:sldId id="268" r:id="rId4"/>
    <p:sldId id="267" r:id="rId5"/>
    <p:sldId id="277" r:id="rId6"/>
    <p:sldId id="278" r:id="rId7"/>
    <p:sldId id="280"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57" autoAdjust="0"/>
    <p:restoredTop sz="94682"/>
  </p:normalViewPr>
  <p:slideViewPr>
    <p:cSldViewPr>
      <p:cViewPr varScale="1">
        <p:scale>
          <a:sx n="111" d="100"/>
          <a:sy n="111" d="100"/>
        </p:scale>
        <p:origin x="1704" y="1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B6A65F-E3C6-40CC-93A4-F6DD8F8847B3}" type="datetimeFigureOut">
              <a:rPr lang="en-GB" smtClean="0"/>
              <a:t>02/11/2021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0E1FE2-CBE7-4894-803E-25CE47E0019E}" type="slidenum">
              <a:rPr lang="en-GB" smtClean="0"/>
              <a:t>‹#›</a:t>
            </a:fld>
            <a:endParaRPr lang="en-GB"/>
          </a:p>
        </p:txBody>
      </p:sp>
    </p:spTree>
    <p:extLst>
      <p:ext uri="{BB962C8B-B14F-4D97-AF65-F5344CB8AC3E}">
        <p14:creationId xmlns:p14="http://schemas.microsoft.com/office/powerpoint/2010/main" val="598860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BB636E9-B03B-48B6-A589-745441B02341}" type="slidenum">
              <a:rPr lang="en-GB" smtClean="0"/>
              <a:pPr/>
              <a:t>6</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F16BE7A-C99C-4997-99FF-355CF6FF72E6}" type="datetimeFigureOut">
              <a:rPr lang="en-GB" smtClean="0"/>
              <a:pPr/>
              <a:t>02/11/2021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2B5505-245E-4CDF-BEDC-09FC6CF8C143}"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F16BE7A-C99C-4997-99FF-355CF6FF72E6}" type="datetimeFigureOut">
              <a:rPr lang="en-GB" smtClean="0"/>
              <a:pPr/>
              <a:t>02/11/2021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2B5505-245E-4CDF-BEDC-09FC6CF8C143}"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F16BE7A-C99C-4997-99FF-355CF6FF72E6}" type="datetimeFigureOut">
              <a:rPr lang="en-GB" smtClean="0"/>
              <a:pPr/>
              <a:t>02/11/2021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2B5505-245E-4CDF-BEDC-09FC6CF8C143}"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F16BE7A-C99C-4997-99FF-355CF6FF72E6}" type="datetimeFigureOut">
              <a:rPr lang="en-GB" smtClean="0"/>
              <a:pPr/>
              <a:t>02/11/2021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2B5505-245E-4CDF-BEDC-09FC6CF8C143}"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F16BE7A-C99C-4997-99FF-355CF6FF72E6}" type="datetimeFigureOut">
              <a:rPr lang="en-GB" smtClean="0"/>
              <a:pPr/>
              <a:t>02/11/2021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2B5505-245E-4CDF-BEDC-09FC6CF8C143}"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F16BE7A-C99C-4997-99FF-355CF6FF72E6}" type="datetimeFigureOut">
              <a:rPr lang="en-GB" smtClean="0"/>
              <a:pPr/>
              <a:t>02/11/2021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12B5505-245E-4CDF-BEDC-09FC6CF8C143}"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F16BE7A-C99C-4997-99FF-355CF6FF72E6}" type="datetimeFigureOut">
              <a:rPr lang="en-GB" smtClean="0"/>
              <a:pPr/>
              <a:t>02/11/2021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12B5505-245E-4CDF-BEDC-09FC6CF8C143}"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F16BE7A-C99C-4997-99FF-355CF6FF72E6}" type="datetimeFigureOut">
              <a:rPr lang="en-GB" smtClean="0"/>
              <a:pPr/>
              <a:t>02/11/2021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12B5505-245E-4CDF-BEDC-09FC6CF8C143}"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16BE7A-C99C-4997-99FF-355CF6FF72E6}" type="datetimeFigureOut">
              <a:rPr lang="en-GB" smtClean="0"/>
              <a:pPr/>
              <a:t>02/11/2021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12B5505-245E-4CDF-BEDC-09FC6CF8C143}"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F16BE7A-C99C-4997-99FF-355CF6FF72E6}" type="datetimeFigureOut">
              <a:rPr lang="en-GB" smtClean="0"/>
              <a:pPr/>
              <a:t>02/11/2021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12B5505-245E-4CDF-BEDC-09FC6CF8C143}"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F16BE7A-C99C-4997-99FF-355CF6FF72E6}" type="datetimeFigureOut">
              <a:rPr lang="en-GB" smtClean="0"/>
              <a:pPr/>
              <a:t>02/11/2021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12B5505-245E-4CDF-BEDC-09FC6CF8C143}"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16BE7A-C99C-4997-99FF-355CF6FF72E6}" type="datetimeFigureOut">
              <a:rPr lang="en-GB" smtClean="0"/>
              <a:pPr/>
              <a:t>02/11/2021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2B5505-245E-4CDF-BEDC-09FC6CF8C143}"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44624"/>
            <a:ext cx="8964488" cy="1261884"/>
          </a:xfrm>
          <a:prstGeom prst="rect">
            <a:avLst/>
          </a:prstGeom>
          <a:noFill/>
        </p:spPr>
        <p:txBody>
          <a:bodyPr wrap="square" rtlCol="0">
            <a:spAutoFit/>
          </a:bodyPr>
          <a:lstStyle/>
          <a:p>
            <a:r>
              <a:rPr lang="en-GB" sz="3200" dirty="0">
                <a:latin typeface="Comic Sans MS" pitchFamily="66" charset="0"/>
              </a:rPr>
              <a:t>Lets get started...</a:t>
            </a:r>
          </a:p>
          <a:p>
            <a:endParaRPr lang="en-GB" sz="800" dirty="0">
              <a:latin typeface="Comic Sans MS" pitchFamily="66" charset="0"/>
            </a:endParaRPr>
          </a:p>
          <a:p>
            <a:r>
              <a:rPr lang="en-GB" sz="3600" dirty="0">
                <a:latin typeface="Comic Sans MS" pitchFamily="66" charset="0"/>
              </a:rPr>
              <a:t>Why is the Earth like an apple </a:t>
            </a:r>
            <a:r>
              <a:rPr lang="en-GB" sz="2400" dirty="0">
                <a:latin typeface="Comic Sans MS" pitchFamily="66" charset="0"/>
              </a:rPr>
              <a:t>(</a:t>
            </a:r>
            <a:r>
              <a:rPr lang="en-GB" sz="2000" dirty="0">
                <a:latin typeface="Comic Sans MS" pitchFamily="66" charset="0"/>
              </a:rPr>
              <a:t>or an egg?)</a:t>
            </a:r>
            <a:endParaRPr lang="en-GB" sz="3600" dirty="0">
              <a:latin typeface="Comic Sans MS" pitchFamily="66" charset="0"/>
            </a:endParaRPr>
          </a:p>
        </p:txBody>
      </p:sp>
      <p:pic>
        <p:nvPicPr>
          <p:cNvPr id="3" name="Picture 2" descr="23230628"/>
          <p:cNvPicPr>
            <a:picLocks noChangeAspect="1" noChangeArrowheads="1"/>
          </p:cNvPicPr>
          <p:nvPr/>
        </p:nvPicPr>
        <p:blipFill>
          <a:blip r:embed="rId2" cstate="print"/>
          <a:srcRect/>
          <a:stretch>
            <a:fillRect/>
          </a:stretch>
        </p:blipFill>
        <p:spPr bwMode="auto">
          <a:xfrm>
            <a:off x="3347864" y="1700808"/>
            <a:ext cx="2651116" cy="2518560"/>
          </a:xfrm>
          <a:prstGeom prst="rect">
            <a:avLst/>
          </a:prstGeom>
          <a:noFill/>
          <a:ln w="9525">
            <a:noFill/>
            <a:miter lim="800000"/>
            <a:headEnd/>
            <a:tailEnd/>
          </a:ln>
        </p:spPr>
      </p:pic>
      <p:sp>
        <p:nvSpPr>
          <p:cNvPr id="4" name="TextBox 3"/>
          <p:cNvSpPr txBox="1"/>
          <p:nvPr/>
        </p:nvSpPr>
        <p:spPr>
          <a:xfrm>
            <a:off x="6156176" y="2492896"/>
            <a:ext cx="2808312" cy="3046988"/>
          </a:xfrm>
          <a:prstGeom prst="rect">
            <a:avLst/>
          </a:prstGeom>
          <a:noFill/>
        </p:spPr>
        <p:txBody>
          <a:bodyPr wrap="square" rtlCol="0">
            <a:spAutoFit/>
          </a:bodyPr>
          <a:lstStyle/>
          <a:p>
            <a:r>
              <a:rPr lang="en-GB" sz="2400" dirty="0">
                <a:latin typeface="Comic Sans MS" pitchFamily="66" charset="0"/>
              </a:rPr>
              <a:t>Think on your own for one minute, you will then be allowed to share your ideas with a partner before you share them with the class.</a:t>
            </a:r>
          </a:p>
        </p:txBody>
      </p:sp>
      <p:sp>
        <p:nvSpPr>
          <p:cNvPr id="5" name="TextBox 4"/>
          <p:cNvSpPr txBox="1"/>
          <p:nvPr/>
        </p:nvSpPr>
        <p:spPr>
          <a:xfrm>
            <a:off x="107504" y="1700808"/>
            <a:ext cx="3168352" cy="4154984"/>
          </a:xfrm>
          <a:prstGeom prst="rect">
            <a:avLst/>
          </a:prstGeom>
          <a:solidFill>
            <a:schemeClr val="accent6">
              <a:lumMod val="20000"/>
              <a:lumOff val="80000"/>
            </a:schemeClr>
          </a:solidFill>
        </p:spPr>
        <p:txBody>
          <a:bodyPr wrap="square" rtlCol="0">
            <a:spAutoFit/>
          </a:bodyPr>
          <a:lstStyle/>
          <a:p>
            <a:pPr algn="ctr"/>
            <a:r>
              <a:rPr lang="en-GB" sz="2400" b="1" dirty="0">
                <a:latin typeface="Comic Sans MS" pitchFamily="66" charset="0"/>
              </a:rPr>
              <a:t>Learning objectives:</a:t>
            </a:r>
          </a:p>
          <a:p>
            <a:endParaRPr lang="en-GB" sz="2400" dirty="0">
              <a:latin typeface="Comic Sans MS" pitchFamily="66" charset="0"/>
            </a:endParaRPr>
          </a:p>
          <a:p>
            <a:pPr marL="342900" indent="-342900">
              <a:buFont typeface="Arial" pitchFamily="34" charset="0"/>
              <a:buChar char="•"/>
            </a:pPr>
            <a:r>
              <a:rPr lang="en-GB" sz="2400" dirty="0">
                <a:latin typeface="Comic Sans MS" pitchFamily="66" charset="0"/>
              </a:rPr>
              <a:t>Be able to name the layers of the Earth</a:t>
            </a:r>
          </a:p>
          <a:p>
            <a:pPr marL="342900" indent="-342900">
              <a:buFont typeface="Arial" pitchFamily="34" charset="0"/>
              <a:buChar char="•"/>
            </a:pPr>
            <a:endParaRPr lang="en-GB" sz="2400" dirty="0">
              <a:latin typeface="Comic Sans MS" pitchFamily="66" charset="0"/>
            </a:endParaRPr>
          </a:p>
          <a:p>
            <a:pPr marL="342900" indent="-342900">
              <a:buFont typeface="Arial" pitchFamily="34" charset="0"/>
              <a:buChar char="•"/>
            </a:pPr>
            <a:r>
              <a:rPr lang="en-GB" sz="2400" dirty="0">
                <a:latin typeface="Comic Sans MS" pitchFamily="66" charset="0"/>
              </a:rPr>
              <a:t>Be able to describe the characteristics of each of the Earth’s layers.</a:t>
            </a:r>
          </a:p>
        </p:txBody>
      </p:sp>
      <p:pic>
        <p:nvPicPr>
          <p:cNvPr id="1026" name="Picture 2"/>
          <p:cNvPicPr>
            <a:picLocks noChangeAspect="1" noChangeArrowheads="1"/>
          </p:cNvPicPr>
          <p:nvPr/>
        </p:nvPicPr>
        <p:blipFill>
          <a:blip r:embed="rId3" cstate="print"/>
          <a:srcRect/>
          <a:stretch>
            <a:fillRect/>
          </a:stretch>
        </p:blipFill>
        <p:spPr bwMode="auto">
          <a:xfrm>
            <a:off x="3933972" y="4437112"/>
            <a:ext cx="1455567" cy="2187327"/>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23230628"/>
          <p:cNvPicPr>
            <a:picLocks noChangeAspect="1" noChangeArrowheads="1"/>
          </p:cNvPicPr>
          <p:nvPr/>
        </p:nvPicPr>
        <p:blipFill>
          <a:blip r:embed="rId2" cstate="print"/>
          <a:srcRect/>
          <a:stretch>
            <a:fillRect/>
          </a:stretch>
        </p:blipFill>
        <p:spPr bwMode="auto">
          <a:xfrm>
            <a:off x="5436096" y="836712"/>
            <a:ext cx="3479800" cy="4392786"/>
          </a:xfrm>
          <a:prstGeom prst="rect">
            <a:avLst/>
          </a:prstGeom>
          <a:noFill/>
          <a:ln w="9525">
            <a:noFill/>
            <a:miter lim="800000"/>
            <a:headEnd/>
            <a:tailEnd/>
          </a:ln>
        </p:spPr>
      </p:pic>
      <p:pic>
        <p:nvPicPr>
          <p:cNvPr id="5123" name="Picture 3" descr="L_EarthLayers"/>
          <p:cNvPicPr>
            <a:picLocks noChangeAspect="1" noChangeArrowheads="1"/>
          </p:cNvPicPr>
          <p:nvPr/>
        </p:nvPicPr>
        <p:blipFill>
          <a:blip r:embed="rId3" cstate="print"/>
          <a:srcRect/>
          <a:stretch>
            <a:fillRect/>
          </a:stretch>
        </p:blipFill>
        <p:spPr bwMode="auto">
          <a:xfrm>
            <a:off x="539750" y="905991"/>
            <a:ext cx="4705350" cy="4467225"/>
          </a:xfrm>
          <a:prstGeom prst="rect">
            <a:avLst/>
          </a:prstGeom>
          <a:noFill/>
          <a:ln w="9525">
            <a:noFill/>
            <a:miter lim="800000"/>
            <a:headEnd/>
            <a:tailEnd/>
          </a:ln>
        </p:spPr>
      </p:pic>
      <p:sp>
        <p:nvSpPr>
          <p:cNvPr id="5124" name="Text Box 4"/>
          <p:cNvSpPr txBox="1">
            <a:spLocks noChangeArrowheads="1"/>
          </p:cNvSpPr>
          <p:nvPr/>
        </p:nvSpPr>
        <p:spPr bwMode="auto">
          <a:xfrm>
            <a:off x="179388" y="5504745"/>
            <a:ext cx="8424862" cy="1092607"/>
          </a:xfrm>
          <a:prstGeom prst="rect">
            <a:avLst/>
          </a:prstGeom>
          <a:noFill/>
          <a:ln w="9525">
            <a:noFill/>
            <a:miter lim="800000"/>
            <a:headEnd/>
            <a:tailEnd/>
          </a:ln>
        </p:spPr>
        <p:txBody>
          <a:bodyPr>
            <a:spAutoFit/>
          </a:bodyPr>
          <a:lstStyle/>
          <a:p>
            <a:pPr>
              <a:spcBef>
                <a:spcPct val="50000"/>
              </a:spcBef>
            </a:pPr>
            <a:r>
              <a:rPr lang="en-US" sz="2600" b="1" dirty="0">
                <a:latin typeface="Comic Sans MS" pitchFamily="66" charset="0"/>
              </a:rPr>
              <a:t>Label and </a:t>
            </a:r>
            <a:r>
              <a:rPr lang="en-US" sz="2600" b="1" dirty="0" err="1">
                <a:latin typeface="Comic Sans MS" pitchFamily="66" charset="0"/>
              </a:rPr>
              <a:t>colour</a:t>
            </a:r>
            <a:r>
              <a:rPr lang="en-US" sz="2600" b="1" dirty="0">
                <a:latin typeface="Comic Sans MS" pitchFamily="66" charset="0"/>
              </a:rPr>
              <a:t> the diagram of the</a:t>
            </a:r>
          </a:p>
          <a:p>
            <a:pPr>
              <a:spcBef>
                <a:spcPct val="50000"/>
              </a:spcBef>
            </a:pPr>
            <a:r>
              <a:rPr lang="en-US" sz="2600" b="1" dirty="0">
                <a:latin typeface="Comic Sans MS" pitchFamily="66" charset="0"/>
              </a:rPr>
              <a:t>Earth’s structure on your worksheet.</a:t>
            </a:r>
          </a:p>
        </p:txBody>
      </p:sp>
      <p:sp>
        <p:nvSpPr>
          <p:cNvPr id="5" name="TextBox 4"/>
          <p:cNvSpPr txBox="1"/>
          <p:nvPr/>
        </p:nvSpPr>
        <p:spPr>
          <a:xfrm>
            <a:off x="0" y="0"/>
            <a:ext cx="7956376" cy="369332"/>
          </a:xfrm>
          <a:prstGeom prst="rect">
            <a:avLst/>
          </a:prstGeom>
          <a:solidFill>
            <a:schemeClr val="accent4">
              <a:lumMod val="40000"/>
              <a:lumOff val="60000"/>
            </a:schemeClr>
          </a:solidFill>
        </p:spPr>
        <p:txBody>
          <a:bodyPr wrap="square" rtlCol="0">
            <a:spAutoFit/>
          </a:bodyPr>
          <a:lstStyle/>
          <a:p>
            <a:r>
              <a:rPr lang="en-GB" dirty="0">
                <a:latin typeface="Comic Sans MS" pitchFamily="66" charset="0"/>
              </a:rPr>
              <a:t>Current Learning Objective: Be able to name the layers of the Earth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L_EarthLayers"/>
          <p:cNvPicPr>
            <a:picLocks noChangeAspect="1" noChangeArrowheads="1"/>
          </p:cNvPicPr>
          <p:nvPr/>
        </p:nvPicPr>
        <p:blipFill>
          <a:blip r:embed="rId2" cstate="print"/>
          <a:srcRect/>
          <a:stretch>
            <a:fillRect/>
          </a:stretch>
        </p:blipFill>
        <p:spPr bwMode="auto">
          <a:xfrm>
            <a:off x="179512" y="476672"/>
            <a:ext cx="3491965" cy="3315246"/>
          </a:xfrm>
          <a:prstGeom prst="rect">
            <a:avLst/>
          </a:prstGeom>
          <a:noFill/>
          <a:ln w="9525">
            <a:noFill/>
            <a:miter lim="800000"/>
            <a:headEnd/>
            <a:tailEnd/>
          </a:ln>
        </p:spPr>
      </p:pic>
      <p:sp>
        <p:nvSpPr>
          <p:cNvPr id="3" name="TextBox 2"/>
          <p:cNvSpPr txBox="1"/>
          <p:nvPr/>
        </p:nvSpPr>
        <p:spPr>
          <a:xfrm>
            <a:off x="3753551" y="764704"/>
            <a:ext cx="5364088" cy="4985980"/>
          </a:xfrm>
          <a:prstGeom prst="rect">
            <a:avLst/>
          </a:prstGeom>
          <a:noFill/>
        </p:spPr>
        <p:txBody>
          <a:bodyPr wrap="square" rtlCol="0">
            <a:spAutoFit/>
          </a:bodyPr>
          <a:lstStyle/>
          <a:p>
            <a:r>
              <a:rPr lang="en-GB" sz="2000" dirty="0">
                <a:latin typeface="Comic Sans MS" pitchFamily="66" charset="0"/>
              </a:rPr>
              <a:t>The crust is the thinnest layer of the Earth (8-65km thick). It is the solid layer that we live on. It is divided into the heavy oceanic crust which is made of basalt and continental crust which is lighter and made of Granite.</a:t>
            </a:r>
          </a:p>
          <a:p>
            <a:endParaRPr lang="en-GB" sz="2000" dirty="0">
              <a:latin typeface="Comic Sans MS" pitchFamily="66" charset="0"/>
            </a:endParaRPr>
          </a:p>
          <a:p>
            <a:r>
              <a:rPr lang="en-GB" sz="2000" dirty="0">
                <a:latin typeface="Comic Sans MS" pitchFamily="66" charset="0"/>
              </a:rPr>
              <a:t>The mantle is the thickest layer of the Earth (about 2900km). It is semi-molten rock and becomes more molten as you move towards the centre of the Earth.</a:t>
            </a:r>
          </a:p>
          <a:p>
            <a:endParaRPr lang="en-GB" sz="2000" dirty="0">
              <a:latin typeface="Comic Sans MS" pitchFamily="66" charset="0"/>
            </a:endParaRPr>
          </a:p>
          <a:p>
            <a:r>
              <a:rPr lang="en-GB" sz="2000" dirty="0">
                <a:latin typeface="Comic Sans MS" pitchFamily="66" charset="0"/>
              </a:rPr>
              <a:t>The Outer Core is a liquid mixture of Iron and Nickel, whilst the Inner Core is a solid mixture of Iron and Nickel.</a:t>
            </a:r>
          </a:p>
          <a:p>
            <a:endParaRPr lang="en-GB" sz="1600" dirty="0">
              <a:latin typeface="Comic Sans MS" pitchFamily="66" charset="0"/>
            </a:endParaRPr>
          </a:p>
        </p:txBody>
      </p:sp>
      <p:sp>
        <p:nvSpPr>
          <p:cNvPr id="4" name="TextBox 3"/>
          <p:cNvSpPr txBox="1"/>
          <p:nvPr/>
        </p:nvSpPr>
        <p:spPr>
          <a:xfrm>
            <a:off x="117655" y="4005064"/>
            <a:ext cx="3635896" cy="2554545"/>
          </a:xfrm>
          <a:prstGeom prst="rect">
            <a:avLst/>
          </a:prstGeom>
          <a:noFill/>
        </p:spPr>
        <p:txBody>
          <a:bodyPr wrap="square" rtlCol="0">
            <a:spAutoFit/>
          </a:bodyPr>
          <a:lstStyle/>
          <a:p>
            <a:r>
              <a:rPr lang="en-GB" sz="2000" dirty="0">
                <a:latin typeface="Comic Sans MS" pitchFamily="66" charset="0"/>
              </a:rPr>
              <a:t>It is around 5,500km to the centre of the Earth. Temperature of the surface of the Earth vary from about -30</a:t>
            </a:r>
            <a:r>
              <a:rPr lang="en-GB" sz="2000" dirty="0">
                <a:latin typeface="Comic Sans MS" pitchFamily="66" charset="0"/>
                <a:cs typeface="Times New Roman"/>
              </a:rPr>
              <a:t>ºC to 50ºC. The centre of the Earth is thought to be around 5500ºC.</a:t>
            </a:r>
            <a:endParaRPr lang="en-GB" sz="2000" dirty="0">
              <a:latin typeface="Comic Sans MS" pitchFamily="66" charset="0"/>
            </a:endParaRPr>
          </a:p>
        </p:txBody>
      </p:sp>
      <p:sp>
        <p:nvSpPr>
          <p:cNvPr id="5" name="TextBox 4"/>
          <p:cNvSpPr txBox="1"/>
          <p:nvPr/>
        </p:nvSpPr>
        <p:spPr>
          <a:xfrm>
            <a:off x="0" y="0"/>
            <a:ext cx="9144000" cy="307777"/>
          </a:xfrm>
          <a:prstGeom prst="rect">
            <a:avLst/>
          </a:prstGeom>
          <a:solidFill>
            <a:schemeClr val="accent4">
              <a:lumMod val="40000"/>
              <a:lumOff val="60000"/>
            </a:schemeClr>
          </a:solidFill>
        </p:spPr>
        <p:txBody>
          <a:bodyPr wrap="square" rtlCol="0">
            <a:spAutoFit/>
          </a:bodyPr>
          <a:lstStyle/>
          <a:p>
            <a:r>
              <a:rPr lang="en-GB" sz="1400" dirty="0">
                <a:latin typeface="Comic Sans MS" pitchFamily="66" charset="0"/>
              </a:rPr>
              <a:t>Current Learning Objective: Be able to describe the characteristics of each of the Earth’s layers.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1"/>
          <p:cNvSpPr>
            <a:spLocks noChangeArrowheads="1"/>
          </p:cNvSpPr>
          <p:nvPr/>
        </p:nvSpPr>
        <p:spPr bwMode="auto">
          <a:xfrm>
            <a:off x="4787900" y="4222006"/>
            <a:ext cx="4032250" cy="2519362"/>
          </a:xfrm>
          <a:prstGeom prst="rect">
            <a:avLst/>
          </a:prstGeom>
          <a:solidFill>
            <a:srgbClr val="FFCCCC"/>
          </a:solidFill>
          <a:ln w="9525">
            <a:solidFill>
              <a:schemeClr val="tx1"/>
            </a:solidFill>
            <a:miter lim="800000"/>
            <a:headEnd/>
            <a:tailEnd/>
          </a:ln>
        </p:spPr>
        <p:txBody>
          <a:bodyPr wrap="none" anchor="ctr"/>
          <a:lstStyle/>
          <a:p>
            <a:endParaRPr lang="en-GB"/>
          </a:p>
        </p:txBody>
      </p:sp>
      <p:sp>
        <p:nvSpPr>
          <p:cNvPr id="6147" name="Rectangle 10"/>
          <p:cNvSpPr>
            <a:spLocks noChangeArrowheads="1"/>
          </p:cNvSpPr>
          <p:nvPr/>
        </p:nvSpPr>
        <p:spPr bwMode="auto">
          <a:xfrm>
            <a:off x="4787900" y="1628800"/>
            <a:ext cx="4032250" cy="2519363"/>
          </a:xfrm>
          <a:prstGeom prst="rect">
            <a:avLst/>
          </a:prstGeom>
          <a:solidFill>
            <a:srgbClr val="CCCCFF"/>
          </a:solidFill>
          <a:ln w="9525">
            <a:solidFill>
              <a:schemeClr val="tx1"/>
            </a:solidFill>
            <a:miter lim="800000"/>
            <a:headEnd/>
            <a:tailEnd/>
          </a:ln>
        </p:spPr>
        <p:txBody>
          <a:bodyPr wrap="none" anchor="ctr"/>
          <a:lstStyle/>
          <a:p>
            <a:endParaRPr lang="en-GB"/>
          </a:p>
        </p:txBody>
      </p:sp>
      <p:sp>
        <p:nvSpPr>
          <p:cNvPr id="6148" name="Rectangle 9"/>
          <p:cNvSpPr>
            <a:spLocks noChangeArrowheads="1"/>
          </p:cNvSpPr>
          <p:nvPr/>
        </p:nvSpPr>
        <p:spPr bwMode="auto">
          <a:xfrm>
            <a:off x="395734" y="1629717"/>
            <a:ext cx="4032250" cy="2519363"/>
          </a:xfrm>
          <a:prstGeom prst="rect">
            <a:avLst/>
          </a:prstGeom>
          <a:solidFill>
            <a:srgbClr val="CCFFCC"/>
          </a:solidFill>
          <a:ln w="9525">
            <a:solidFill>
              <a:schemeClr val="tx1"/>
            </a:solidFill>
            <a:miter lim="800000"/>
            <a:headEnd/>
            <a:tailEnd/>
          </a:ln>
        </p:spPr>
        <p:txBody>
          <a:bodyPr wrap="none" anchor="ctr"/>
          <a:lstStyle/>
          <a:p>
            <a:endParaRPr lang="en-GB"/>
          </a:p>
        </p:txBody>
      </p:sp>
      <p:sp>
        <p:nvSpPr>
          <p:cNvPr id="6149" name="Rectangle 8"/>
          <p:cNvSpPr>
            <a:spLocks noChangeArrowheads="1"/>
          </p:cNvSpPr>
          <p:nvPr/>
        </p:nvSpPr>
        <p:spPr bwMode="auto">
          <a:xfrm>
            <a:off x="395288" y="4222006"/>
            <a:ext cx="4032250" cy="2519362"/>
          </a:xfrm>
          <a:prstGeom prst="rect">
            <a:avLst/>
          </a:prstGeom>
          <a:solidFill>
            <a:schemeClr val="accent1">
              <a:lumMod val="20000"/>
              <a:lumOff val="80000"/>
            </a:schemeClr>
          </a:solidFill>
          <a:ln w="9525">
            <a:solidFill>
              <a:schemeClr val="tx1"/>
            </a:solidFill>
            <a:miter lim="800000"/>
            <a:headEnd/>
            <a:tailEnd/>
          </a:ln>
        </p:spPr>
        <p:txBody>
          <a:bodyPr wrap="none" anchor="ctr"/>
          <a:lstStyle/>
          <a:p>
            <a:endParaRPr lang="en-GB"/>
          </a:p>
        </p:txBody>
      </p:sp>
      <p:sp>
        <p:nvSpPr>
          <p:cNvPr id="2" name="Text Box 4"/>
          <p:cNvSpPr txBox="1">
            <a:spLocks noChangeArrowheads="1"/>
          </p:cNvSpPr>
          <p:nvPr/>
        </p:nvSpPr>
        <p:spPr bwMode="auto">
          <a:xfrm>
            <a:off x="467544" y="2015356"/>
            <a:ext cx="3960812" cy="1323439"/>
          </a:xfrm>
          <a:prstGeom prst="rect">
            <a:avLst/>
          </a:prstGeom>
          <a:noFill/>
          <a:ln w="9525">
            <a:noFill/>
            <a:miter lim="800000"/>
            <a:headEnd/>
            <a:tailEnd/>
          </a:ln>
        </p:spPr>
        <p:txBody>
          <a:bodyPr>
            <a:spAutoFit/>
          </a:bodyPr>
          <a:lstStyle/>
          <a:p>
            <a:pPr>
              <a:spcBef>
                <a:spcPct val="50000"/>
              </a:spcBef>
            </a:pPr>
            <a:r>
              <a:rPr lang="cy-GB" sz="2000" dirty="0">
                <a:latin typeface="Comic Sans MS" pitchFamily="66" charset="0"/>
              </a:rPr>
              <a:t>This is the layer surrounding the inner core. It is liquid iron and nickel. It’s temperatures are similar to the inner core.</a:t>
            </a:r>
            <a:endParaRPr lang="en-GB" sz="2000" dirty="0">
              <a:latin typeface="Comic Sans MS" pitchFamily="66" charset="0"/>
            </a:endParaRPr>
          </a:p>
        </p:txBody>
      </p:sp>
      <p:sp>
        <p:nvSpPr>
          <p:cNvPr id="3" name="Text Box 5"/>
          <p:cNvSpPr txBox="1">
            <a:spLocks noChangeArrowheads="1"/>
          </p:cNvSpPr>
          <p:nvPr/>
        </p:nvSpPr>
        <p:spPr bwMode="auto">
          <a:xfrm>
            <a:off x="539552" y="4509120"/>
            <a:ext cx="3671887" cy="2031325"/>
          </a:xfrm>
          <a:prstGeom prst="rect">
            <a:avLst/>
          </a:prstGeom>
          <a:noFill/>
          <a:ln w="9525">
            <a:noFill/>
            <a:miter lim="800000"/>
            <a:headEnd/>
            <a:tailEnd/>
          </a:ln>
        </p:spPr>
        <p:txBody>
          <a:bodyPr>
            <a:spAutoFit/>
          </a:bodyPr>
          <a:lstStyle/>
          <a:p>
            <a:pPr>
              <a:spcBef>
                <a:spcPct val="50000"/>
              </a:spcBef>
            </a:pPr>
            <a:r>
              <a:rPr lang="cy-GB" dirty="0">
                <a:latin typeface="Comic Sans MS" pitchFamily="66" charset="0"/>
              </a:rPr>
              <a:t>This is the widest section of Earth with a diameter of 2900km. It is soft molten rock that becomes more molten as you move towards the centre of the Earth, it is about 3800 degrees C.</a:t>
            </a:r>
            <a:endParaRPr lang="en-GB" dirty="0">
              <a:latin typeface="Comic Sans MS" pitchFamily="66" charset="0"/>
            </a:endParaRPr>
          </a:p>
        </p:txBody>
      </p:sp>
      <p:sp>
        <p:nvSpPr>
          <p:cNvPr id="6150" name="Text Box 6"/>
          <p:cNvSpPr txBox="1">
            <a:spLocks noChangeArrowheads="1"/>
          </p:cNvSpPr>
          <p:nvPr/>
        </p:nvSpPr>
        <p:spPr bwMode="auto">
          <a:xfrm>
            <a:off x="5003800" y="1772816"/>
            <a:ext cx="3733800" cy="2308324"/>
          </a:xfrm>
          <a:prstGeom prst="rect">
            <a:avLst/>
          </a:prstGeom>
          <a:noFill/>
          <a:ln w="9525">
            <a:noFill/>
            <a:miter lim="800000"/>
            <a:headEnd/>
            <a:tailEnd/>
          </a:ln>
        </p:spPr>
        <p:txBody>
          <a:bodyPr>
            <a:spAutoFit/>
          </a:bodyPr>
          <a:lstStyle/>
          <a:p>
            <a:pPr>
              <a:spcBef>
                <a:spcPct val="50000"/>
              </a:spcBef>
            </a:pPr>
            <a:r>
              <a:rPr lang="cy-GB" dirty="0">
                <a:latin typeface="Comic Sans MS" pitchFamily="66" charset="0"/>
              </a:rPr>
              <a:t>This is the outer layer of earth that we live on. It is a thin layer between 8-65km thick. It is cracked into pieces that we call tectonic plates. Under the oceans it is made of Basalt and under the continents it is made of granite.</a:t>
            </a:r>
            <a:endParaRPr lang="en-GB" dirty="0">
              <a:latin typeface="Comic Sans MS" pitchFamily="66" charset="0"/>
            </a:endParaRPr>
          </a:p>
        </p:txBody>
      </p:sp>
      <p:sp>
        <p:nvSpPr>
          <p:cNvPr id="6151" name="Text Box 7"/>
          <p:cNvSpPr txBox="1">
            <a:spLocks noChangeArrowheads="1"/>
          </p:cNvSpPr>
          <p:nvPr/>
        </p:nvSpPr>
        <p:spPr bwMode="auto">
          <a:xfrm>
            <a:off x="5003800" y="4684737"/>
            <a:ext cx="3767138" cy="1631216"/>
          </a:xfrm>
          <a:prstGeom prst="rect">
            <a:avLst/>
          </a:prstGeom>
          <a:noFill/>
          <a:ln w="9525">
            <a:noFill/>
            <a:miter lim="800000"/>
            <a:headEnd/>
            <a:tailEnd/>
          </a:ln>
        </p:spPr>
        <p:txBody>
          <a:bodyPr>
            <a:spAutoFit/>
          </a:bodyPr>
          <a:lstStyle/>
          <a:p>
            <a:pPr>
              <a:spcBef>
                <a:spcPct val="50000"/>
              </a:spcBef>
            </a:pPr>
            <a:r>
              <a:rPr lang="cy-GB" sz="2000" dirty="0">
                <a:latin typeface="Comic Sans MS" pitchFamily="66" charset="0"/>
              </a:rPr>
              <a:t>This is the centre of the Earth – it’s solid Iron and Nickel. It is very hot, with temperatures up to 5500 degrees C.</a:t>
            </a:r>
            <a:endParaRPr lang="en-GB" sz="2000" dirty="0">
              <a:latin typeface="Comic Sans MS" pitchFamily="66" charset="0"/>
            </a:endParaRPr>
          </a:p>
        </p:txBody>
      </p:sp>
      <p:sp>
        <p:nvSpPr>
          <p:cNvPr id="6154" name="Text Box 12"/>
          <p:cNvSpPr txBox="1">
            <a:spLocks noChangeArrowheads="1"/>
          </p:cNvSpPr>
          <p:nvPr/>
        </p:nvSpPr>
        <p:spPr bwMode="auto">
          <a:xfrm>
            <a:off x="179388" y="315813"/>
            <a:ext cx="8964612" cy="1169551"/>
          </a:xfrm>
          <a:prstGeom prst="rect">
            <a:avLst/>
          </a:prstGeom>
          <a:noFill/>
          <a:ln w="9525">
            <a:noFill/>
            <a:miter lim="800000"/>
            <a:headEnd/>
            <a:tailEnd/>
          </a:ln>
        </p:spPr>
        <p:txBody>
          <a:bodyPr>
            <a:spAutoFit/>
          </a:bodyPr>
          <a:lstStyle/>
          <a:p>
            <a:pPr>
              <a:spcBef>
                <a:spcPct val="50000"/>
              </a:spcBef>
            </a:pPr>
            <a:r>
              <a:rPr lang="en-US" sz="2000" b="1" dirty="0">
                <a:latin typeface="Comic Sans MS" pitchFamily="66" charset="0"/>
              </a:rPr>
              <a:t>Match the definitions with the key terms below. Copy each definition into the correct box on your worksheet.</a:t>
            </a:r>
          </a:p>
          <a:p>
            <a:pPr>
              <a:spcBef>
                <a:spcPct val="50000"/>
              </a:spcBef>
            </a:pPr>
            <a:r>
              <a:rPr lang="en-US" sz="2000" b="1" dirty="0">
                <a:latin typeface="Comic Sans MS" pitchFamily="66" charset="0"/>
              </a:rPr>
              <a:t>Inner Core         Mantle            Crust               Outer Core</a:t>
            </a:r>
          </a:p>
        </p:txBody>
      </p:sp>
      <p:sp>
        <p:nvSpPr>
          <p:cNvPr id="11" name="TextBox 10"/>
          <p:cNvSpPr txBox="1"/>
          <p:nvPr/>
        </p:nvSpPr>
        <p:spPr>
          <a:xfrm>
            <a:off x="0" y="0"/>
            <a:ext cx="9144000" cy="307777"/>
          </a:xfrm>
          <a:prstGeom prst="rect">
            <a:avLst/>
          </a:prstGeom>
          <a:solidFill>
            <a:schemeClr val="accent4">
              <a:lumMod val="40000"/>
              <a:lumOff val="60000"/>
            </a:schemeClr>
          </a:solidFill>
        </p:spPr>
        <p:txBody>
          <a:bodyPr wrap="square" rtlCol="0">
            <a:spAutoFit/>
          </a:bodyPr>
          <a:lstStyle/>
          <a:p>
            <a:r>
              <a:rPr lang="en-GB" sz="1400" dirty="0">
                <a:latin typeface="Comic Sans MS" pitchFamily="66" charset="0"/>
              </a:rPr>
              <a:t>Current Learning Objective: Be able to describe the characteristics of each of the Earth’s layers.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0-#ppt_w/2"/>
                                          </p:val>
                                        </p:tav>
                                        <p:tav tm="100000">
                                          <p:val>
                                            <p:strVal val="#ppt_x"/>
                                          </p:val>
                                        </p:tav>
                                      </p:tavLst>
                                    </p:anim>
                                    <p:anim calcmode="lin" valueType="num">
                                      <p:cBhvr additive="base">
                                        <p:cTn id="14"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150"/>
                                        </p:tgtEl>
                                        <p:attrNameLst>
                                          <p:attrName>style.visibility</p:attrName>
                                        </p:attrNameLst>
                                      </p:cBhvr>
                                      <p:to>
                                        <p:strVal val="visible"/>
                                      </p:to>
                                    </p:set>
                                    <p:anim calcmode="lin" valueType="num">
                                      <p:cBhvr additive="base">
                                        <p:cTn id="19" dur="500" fill="hold"/>
                                        <p:tgtEl>
                                          <p:spTgt spid="6150"/>
                                        </p:tgtEl>
                                        <p:attrNameLst>
                                          <p:attrName>ppt_x</p:attrName>
                                        </p:attrNameLst>
                                      </p:cBhvr>
                                      <p:tavLst>
                                        <p:tav tm="0">
                                          <p:val>
                                            <p:strVal val="0-#ppt_w/2"/>
                                          </p:val>
                                        </p:tav>
                                        <p:tav tm="100000">
                                          <p:val>
                                            <p:strVal val="#ppt_x"/>
                                          </p:val>
                                        </p:tav>
                                      </p:tavLst>
                                    </p:anim>
                                    <p:anim calcmode="lin" valueType="num">
                                      <p:cBhvr additive="base">
                                        <p:cTn id="20" dur="500" fill="hold"/>
                                        <p:tgtEl>
                                          <p:spTgt spid="6150"/>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151"/>
                                        </p:tgtEl>
                                        <p:attrNameLst>
                                          <p:attrName>style.visibility</p:attrName>
                                        </p:attrNameLst>
                                      </p:cBhvr>
                                      <p:to>
                                        <p:strVal val="visible"/>
                                      </p:to>
                                    </p:set>
                                    <p:anim calcmode="lin" valueType="num">
                                      <p:cBhvr additive="base">
                                        <p:cTn id="25" dur="500" fill="hold"/>
                                        <p:tgtEl>
                                          <p:spTgt spid="6151"/>
                                        </p:tgtEl>
                                        <p:attrNameLst>
                                          <p:attrName>ppt_x</p:attrName>
                                        </p:attrNameLst>
                                      </p:cBhvr>
                                      <p:tavLst>
                                        <p:tav tm="0">
                                          <p:val>
                                            <p:strVal val="0-#ppt_w/2"/>
                                          </p:val>
                                        </p:tav>
                                        <p:tav tm="100000">
                                          <p:val>
                                            <p:strVal val="#ppt_x"/>
                                          </p:val>
                                        </p:tav>
                                      </p:tavLst>
                                    </p:anim>
                                    <p:anim calcmode="lin" valueType="num">
                                      <p:cBhvr additive="base">
                                        <p:cTn id="26" dur="500" fill="hold"/>
                                        <p:tgtEl>
                                          <p:spTgt spid="615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3" grpId="0" autoUpdateAnimBg="0"/>
      <p:bldP spid="6150" grpId="0" autoUpdateAnimBg="0"/>
      <p:bldP spid="6151"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87624" y="188640"/>
            <a:ext cx="4143404" cy="6494085"/>
          </a:xfrm>
          <a:prstGeom prst="rect">
            <a:avLst/>
          </a:prstGeom>
          <a:noFill/>
        </p:spPr>
        <p:txBody>
          <a:bodyPr wrap="square" rtlCol="0">
            <a:spAutoFit/>
          </a:bodyPr>
          <a:lstStyle/>
          <a:p>
            <a:r>
              <a:rPr lang="en-GB" sz="3200" dirty="0">
                <a:latin typeface="Comic Sans MS" pitchFamily="66" charset="0"/>
              </a:rPr>
              <a:t>	</a:t>
            </a:r>
            <a:r>
              <a:rPr lang="en-GB" sz="3200" dirty="0" err="1">
                <a:latin typeface="Comic Sans MS" pitchFamily="66" charset="0"/>
              </a:rPr>
              <a:t>Trsuc</a:t>
            </a:r>
            <a:endParaRPr lang="en-GB" sz="3200" dirty="0">
              <a:latin typeface="Comic Sans MS" pitchFamily="66" charset="0"/>
            </a:endParaRPr>
          </a:p>
          <a:p>
            <a:endParaRPr lang="en-GB" sz="3200" dirty="0">
              <a:latin typeface="Comic Sans MS" pitchFamily="66" charset="0"/>
            </a:endParaRPr>
          </a:p>
          <a:p>
            <a:r>
              <a:rPr lang="en-GB" sz="3200" dirty="0" err="1">
                <a:latin typeface="Comic Sans MS" pitchFamily="66" charset="0"/>
              </a:rPr>
              <a:t>Rneni</a:t>
            </a:r>
            <a:r>
              <a:rPr lang="en-GB" sz="3200" dirty="0">
                <a:latin typeface="Comic Sans MS" pitchFamily="66" charset="0"/>
              </a:rPr>
              <a:t> </a:t>
            </a:r>
            <a:r>
              <a:rPr lang="en-GB" sz="3200" dirty="0" err="1">
                <a:latin typeface="Comic Sans MS" pitchFamily="66" charset="0"/>
              </a:rPr>
              <a:t>Oerc</a:t>
            </a:r>
            <a:endParaRPr lang="en-GB" sz="3200" dirty="0">
              <a:latin typeface="Comic Sans MS" pitchFamily="66" charset="0"/>
            </a:endParaRPr>
          </a:p>
          <a:p>
            <a:endParaRPr lang="en-GB" sz="3200" dirty="0">
              <a:latin typeface="Comic Sans MS" pitchFamily="66" charset="0"/>
            </a:endParaRPr>
          </a:p>
          <a:p>
            <a:r>
              <a:rPr lang="en-GB" sz="3200" dirty="0" err="1">
                <a:latin typeface="Comic Sans MS" pitchFamily="66" charset="0"/>
              </a:rPr>
              <a:t>Hrtea</a:t>
            </a:r>
            <a:endParaRPr lang="en-GB" sz="3200" dirty="0">
              <a:latin typeface="Comic Sans MS" pitchFamily="66" charset="0"/>
            </a:endParaRPr>
          </a:p>
          <a:p>
            <a:endParaRPr lang="en-GB" sz="3200" dirty="0">
              <a:latin typeface="Comic Sans MS" pitchFamily="66" charset="0"/>
            </a:endParaRPr>
          </a:p>
          <a:p>
            <a:r>
              <a:rPr lang="en-GB" sz="3200" dirty="0" err="1">
                <a:latin typeface="Comic Sans MS" pitchFamily="66" charset="0"/>
              </a:rPr>
              <a:t>Ptela</a:t>
            </a:r>
            <a:r>
              <a:rPr lang="en-GB" sz="3200" dirty="0">
                <a:latin typeface="Comic Sans MS" pitchFamily="66" charset="0"/>
              </a:rPr>
              <a:t> </a:t>
            </a:r>
            <a:r>
              <a:rPr lang="en-GB" sz="3200" dirty="0" err="1">
                <a:latin typeface="Comic Sans MS" pitchFamily="66" charset="0"/>
              </a:rPr>
              <a:t>Obndryau</a:t>
            </a:r>
            <a:endParaRPr lang="en-GB" sz="3200" dirty="0">
              <a:latin typeface="Comic Sans MS" pitchFamily="66" charset="0"/>
            </a:endParaRPr>
          </a:p>
          <a:p>
            <a:endParaRPr lang="en-GB" sz="3200" dirty="0">
              <a:latin typeface="Comic Sans MS" pitchFamily="66" charset="0"/>
            </a:endParaRPr>
          </a:p>
          <a:p>
            <a:r>
              <a:rPr lang="en-GB" sz="3200" dirty="0" err="1">
                <a:latin typeface="Comic Sans MS" pitchFamily="66" charset="0"/>
              </a:rPr>
              <a:t>Treou</a:t>
            </a:r>
            <a:r>
              <a:rPr lang="en-GB" sz="3200" dirty="0">
                <a:latin typeface="Comic Sans MS" pitchFamily="66" charset="0"/>
              </a:rPr>
              <a:t> </a:t>
            </a:r>
            <a:r>
              <a:rPr lang="en-GB" sz="3200" dirty="0" err="1">
                <a:latin typeface="Comic Sans MS" pitchFamily="66" charset="0"/>
              </a:rPr>
              <a:t>Orce</a:t>
            </a:r>
            <a:endParaRPr lang="en-GB" sz="3200" dirty="0">
              <a:latin typeface="Comic Sans MS" pitchFamily="66" charset="0"/>
            </a:endParaRPr>
          </a:p>
          <a:p>
            <a:endParaRPr lang="en-GB" sz="3200" dirty="0">
              <a:latin typeface="Comic Sans MS" pitchFamily="66" charset="0"/>
            </a:endParaRPr>
          </a:p>
          <a:p>
            <a:r>
              <a:rPr lang="en-GB" sz="3200" dirty="0" err="1">
                <a:latin typeface="Comic Sans MS" pitchFamily="66" charset="0"/>
              </a:rPr>
              <a:t>Tteocnci</a:t>
            </a:r>
            <a:r>
              <a:rPr lang="en-GB" sz="3200" dirty="0">
                <a:latin typeface="Comic Sans MS" pitchFamily="66" charset="0"/>
              </a:rPr>
              <a:t> </a:t>
            </a:r>
            <a:r>
              <a:rPr lang="en-GB" sz="3200" dirty="0" err="1">
                <a:latin typeface="Comic Sans MS" pitchFamily="66" charset="0"/>
              </a:rPr>
              <a:t>Lteap</a:t>
            </a:r>
            <a:endParaRPr lang="en-GB" sz="3200" dirty="0">
              <a:latin typeface="Comic Sans MS" pitchFamily="66" charset="0"/>
            </a:endParaRPr>
          </a:p>
          <a:p>
            <a:endParaRPr lang="en-GB" sz="3200" dirty="0">
              <a:latin typeface="Comic Sans MS" pitchFamily="66" charset="0"/>
            </a:endParaRPr>
          </a:p>
          <a:p>
            <a:r>
              <a:rPr lang="en-GB" sz="3200" dirty="0" err="1">
                <a:latin typeface="Comic Sans MS" pitchFamily="66" charset="0"/>
              </a:rPr>
              <a:t>Lnteam</a:t>
            </a:r>
            <a:endParaRPr lang="en-GB" sz="3200" dirty="0">
              <a:latin typeface="Comic Sans MS" pitchFamily="66" charset="0"/>
            </a:endParaRPr>
          </a:p>
        </p:txBody>
      </p:sp>
      <p:pic>
        <p:nvPicPr>
          <p:cNvPr id="1026" name="Picture 2"/>
          <p:cNvPicPr>
            <a:picLocks noChangeAspect="1" noChangeArrowheads="1"/>
          </p:cNvPicPr>
          <p:nvPr/>
        </p:nvPicPr>
        <p:blipFill>
          <a:blip r:embed="rId2" cstate="print"/>
          <a:srcRect/>
          <a:stretch>
            <a:fillRect/>
          </a:stretch>
        </p:blipFill>
        <p:spPr bwMode="auto">
          <a:xfrm>
            <a:off x="4429124" y="1428736"/>
            <a:ext cx="3786214" cy="3948018"/>
          </a:xfrm>
          <a:prstGeom prst="rect">
            <a:avLst/>
          </a:prstGeom>
          <a:noFill/>
          <a:ln w="9525">
            <a:noFill/>
            <a:miter lim="800000"/>
            <a:headEnd/>
            <a:tailEnd/>
          </a:ln>
        </p:spPr>
      </p:pic>
      <p:sp>
        <p:nvSpPr>
          <p:cNvPr id="4" name="TextBox 3"/>
          <p:cNvSpPr txBox="1"/>
          <p:nvPr/>
        </p:nvSpPr>
        <p:spPr>
          <a:xfrm>
            <a:off x="107504" y="44624"/>
            <a:ext cx="1728192" cy="1077218"/>
          </a:xfrm>
          <a:prstGeom prst="rect">
            <a:avLst/>
          </a:prstGeom>
          <a:solidFill>
            <a:schemeClr val="accent4">
              <a:lumMod val="40000"/>
              <a:lumOff val="60000"/>
            </a:schemeClr>
          </a:solidFill>
        </p:spPr>
        <p:txBody>
          <a:bodyPr wrap="square" rtlCol="0">
            <a:spAutoFit/>
          </a:bodyPr>
          <a:lstStyle/>
          <a:p>
            <a:r>
              <a:rPr lang="en-GB" sz="3200" dirty="0">
                <a:latin typeface="Comic Sans MS" pitchFamily="66" charset="0"/>
              </a:rPr>
              <a:t>To Finish...</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15930" y="471438"/>
            <a:ext cx="4572000" cy="6124754"/>
          </a:xfrm>
          <a:prstGeom prst="rect">
            <a:avLst/>
          </a:prstGeom>
        </p:spPr>
        <p:txBody>
          <a:bodyPr>
            <a:spAutoFit/>
          </a:bodyPr>
          <a:lstStyle/>
          <a:p>
            <a:r>
              <a:rPr lang="en-GB" sz="2800" dirty="0" err="1">
                <a:latin typeface="Comic Sans MS" pitchFamily="66" charset="0"/>
              </a:rPr>
              <a:t>Trsuc</a:t>
            </a:r>
            <a:endParaRPr lang="en-GB" sz="2800" dirty="0">
              <a:latin typeface="Comic Sans MS" pitchFamily="66" charset="0"/>
            </a:endParaRPr>
          </a:p>
          <a:p>
            <a:endParaRPr lang="en-GB" sz="2800" dirty="0">
              <a:latin typeface="Comic Sans MS" pitchFamily="66" charset="0"/>
            </a:endParaRPr>
          </a:p>
          <a:p>
            <a:r>
              <a:rPr lang="en-GB" sz="2800" dirty="0" err="1">
                <a:latin typeface="Comic Sans MS" pitchFamily="66" charset="0"/>
              </a:rPr>
              <a:t>Rneni</a:t>
            </a:r>
            <a:r>
              <a:rPr lang="en-GB" sz="2800" dirty="0">
                <a:latin typeface="Comic Sans MS" pitchFamily="66" charset="0"/>
              </a:rPr>
              <a:t> </a:t>
            </a:r>
            <a:r>
              <a:rPr lang="en-GB" sz="2800" dirty="0" err="1">
                <a:latin typeface="Comic Sans MS" pitchFamily="66" charset="0"/>
              </a:rPr>
              <a:t>Oerc</a:t>
            </a:r>
            <a:endParaRPr lang="en-GB" sz="2800" dirty="0">
              <a:latin typeface="Comic Sans MS" pitchFamily="66" charset="0"/>
            </a:endParaRPr>
          </a:p>
          <a:p>
            <a:endParaRPr lang="en-GB" sz="2800" dirty="0">
              <a:latin typeface="Comic Sans MS" pitchFamily="66" charset="0"/>
            </a:endParaRPr>
          </a:p>
          <a:p>
            <a:r>
              <a:rPr lang="en-GB" sz="2800" dirty="0" err="1">
                <a:latin typeface="Comic Sans MS" pitchFamily="66" charset="0"/>
              </a:rPr>
              <a:t>Hrtea</a:t>
            </a:r>
            <a:endParaRPr lang="en-GB" sz="2800" dirty="0">
              <a:latin typeface="Comic Sans MS" pitchFamily="66" charset="0"/>
            </a:endParaRPr>
          </a:p>
          <a:p>
            <a:endParaRPr lang="en-GB" sz="4000" dirty="0">
              <a:latin typeface="Comic Sans MS" pitchFamily="66" charset="0"/>
            </a:endParaRPr>
          </a:p>
          <a:p>
            <a:r>
              <a:rPr lang="en-GB" sz="2800" dirty="0" err="1">
                <a:latin typeface="Comic Sans MS" pitchFamily="66" charset="0"/>
              </a:rPr>
              <a:t>Ptela</a:t>
            </a:r>
            <a:r>
              <a:rPr lang="en-GB" sz="2800" dirty="0">
                <a:latin typeface="Comic Sans MS" pitchFamily="66" charset="0"/>
              </a:rPr>
              <a:t> </a:t>
            </a:r>
            <a:r>
              <a:rPr lang="en-GB" sz="2800" dirty="0" err="1">
                <a:latin typeface="Comic Sans MS" pitchFamily="66" charset="0"/>
              </a:rPr>
              <a:t>Obndryau</a:t>
            </a:r>
            <a:endParaRPr lang="en-GB" sz="2800" dirty="0">
              <a:latin typeface="Comic Sans MS" pitchFamily="66" charset="0"/>
            </a:endParaRPr>
          </a:p>
          <a:p>
            <a:endParaRPr lang="en-GB" sz="3200" dirty="0">
              <a:latin typeface="Comic Sans MS" pitchFamily="66" charset="0"/>
            </a:endParaRPr>
          </a:p>
          <a:p>
            <a:r>
              <a:rPr lang="en-GB" sz="2800" dirty="0" err="1">
                <a:latin typeface="Comic Sans MS" pitchFamily="66" charset="0"/>
              </a:rPr>
              <a:t>Treou</a:t>
            </a:r>
            <a:r>
              <a:rPr lang="en-GB" sz="2800" dirty="0">
                <a:latin typeface="Comic Sans MS" pitchFamily="66" charset="0"/>
              </a:rPr>
              <a:t> </a:t>
            </a:r>
            <a:r>
              <a:rPr lang="en-GB" sz="2800" dirty="0" err="1">
                <a:latin typeface="Comic Sans MS" pitchFamily="66" charset="0"/>
              </a:rPr>
              <a:t>Orce</a:t>
            </a:r>
            <a:endParaRPr lang="en-GB" sz="2800" dirty="0">
              <a:latin typeface="Comic Sans MS" pitchFamily="66" charset="0"/>
            </a:endParaRPr>
          </a:p>
          <a:p>
            <a:endParaRPr lang="en-GB" sz="3600" dirty="0">
              <a:latin typeface="Comic Sans MS" pitchFamily="66" charset="0"/>
            </a:endParaRPr>
          </a:p>
          <a:p>
            <a:r>
              <a:rPr lang="en-GB" sz="2800" dirty="0" err="1">
                <a:latin typeface="Comic Sans MS" pitchFamily="66" charset="0"/>
              </a:rPr>
              <a:t>Tteocnci</a:t>
            </a:r>
            <a:r>
              <a:rPr lang="en-GB" sz="2800" dirty="0">
                <a:latin typeface="Comic Sans MS" pitchFamily="66" charset="0"/>
              </a:rPr>
              <a:t> </a:t>
            </a:r>
            <a:r>
              <a:rPr lang="en-GB" sz="2800" dirty="0" err="1">
                <a:latin typeface="Comic Sans MS" pitchFamily="66" charset="0"/>
              </a:rPr>
              <a:t>Lteap</a:t>
            </a:r>
            <a:endParaRPr lang="en-GB" sz="2800" dirty="0">
              <a:latin typeface="Comic Sans MS" pitchFamily="66" charset="0"/>
            </a:endParaRPr>
          </a:p>
          <a:p>
            <a:endParaRPr lang="en-GB" sz="3200" dirty="0">
              <a:latin typeface="Comic Sans MS" pitchFamily="66" charset="0"/>
            </a:endParaRPr>
          </a:p>
          <a:p>
            <a:r>
              <a:rPr lang="en-GB" sz="2800" dirty="0" err="1">
                <a:latin typeface="Comic Sans MS" pitchFamily="66" charset="0"/>
              </a:rPr>
              <a:t>Lnteam</a:t>
            </a:r>
            <a:endParaRPr lang="en-GB" sz="2800" dirty="0">
              <a:latin typeface="Comic Sans MS" pitchFamily="66" charset="0"/>
            </a:endParaRPr>
          </a:p>
        </p:txBody>
      </p:sp>
      <p:cxnSp>
        <p:nvCxnSpPr>
          <p:cNvPr id="5" name="Straight Arrow Connector 4"/>
          <p:cNvCxnSpPr/>
          <p:nvPr/>
        </p:nvCxnSpPr>
        <p:spPr>
          <a:xfrm>
            <a:off x="1857356" y="642918"/>
            <a:ext cx="3214710"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2714612" y="1571612"/>
            <a:ext cx="2286016"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1714480" y="2500306"/>
            <a:ext cx="3214710"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3428992" y="3500438"/>
            <a:ext cx="1571636"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643174" y="4500570"/>
            <a:ext cx="2357454"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3071802" y="5429264"/>
            <a:ext cx="2000264"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2071670" y="6357958"/>
            <a:ext cx="3000396"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102276" y="259508"/>
            <a:ext cx="3214710" cy="523220"/>
          </a:xfrm>
          <a:prstGeom prst="rect">
            <a:avLst/>
          </a:prstGeom>
          <a:noFill/>
        </p:spPr>
        <p:txBody>
          <a:bodyPr wrap="square" rtlCol="0">
            <a:spAutoFit/>
          </a:bodyPr>
          <a:lstStyle/>
          <a:p>
            <a:r>
              <a:rPr lang="en-GB" sz="2800" dirty="0">
                <a:latin typeface="Comic Sans MS" pitchFamily="66" charset="0"/>
              </a:rPr>
              <a:t>Crust</a:t>
            </a:r>
          </a:p>
        </p:txBody>
      </p:sp>
      <p:sp>
        <p:nvSpPr>
          <p:cNvPr id="13" name="TextBox 12"/>
          <p:cNvSpPr txBox="1"/>
          <p:nvPr/>
        </p:nvSpPr>
        <p:spPr>
          <a:xfrm>
            <a:off x="5030838" y="1259640"/>
            <a:ext cx="3357586" cy="523220"/>
          </a:xfrm>
          <a:prstGeom prst="rect">
            <a:avLst/>
          </a:prstGeom>
          <a:noFill/>
        </p:spPr>
        <p:txBody>
          <a:bodyPr wrap="square" rtlCol="0">
            <a:spAutoFit/>
          </a:bodyPr>
          <a:lstStyle/>
          <a:p>
            <a:r>
              <a:rPr lang="en-GB" sz="2800" dirty="0">
                <a:latin typeface="Comic Sans MS" pitchFamily="66" charset="0"/>
              </a:rPr>
              <a:t>Inner Core</a:t>
            </a:r>
          </a:p>
        </p:txBody>
      </p:sp>
      <p:sp>
        <p:nvSpPr>
          <p:cNvPr id="14" name="TextBox 13"/>
          <p:cNvSpPr txBox="1"/>
          <p:nvPr/>
        </p:nvSpPr>
        <p:spPr>
          <a:xfrm>
            <a:off x="5030838" y="2188334"/>
            <a:ext cx="3143272" cy="523220"/>
          </a:xfrm>
          <a:prstGeom prst="rect">
            <a:avLst/>
          </a:prstGeom>
          <a:noFill/>
        </p:spPr>
        <p:txBody>
          <a:bodyPr wrap="square" rtlCol="0">
            <a:spAutoFit/>
          </a:bodyPr>
          <a:lstStyle/>
          <a:p>
            <a:r>
              <a:rPr lang="en-GB" sz="2800" dirty="0">
                <a:latin typeface="Comic Sans MS" pitchFamily="66" charset="0"/>
              </a:rPr>
              <a:t>Earth</a:t>
            </a:r>
          </a:p>
        </p:txBody>
      </p:sp>
      <p:sp>
        <p:nvSpPr>
          <p:cNvPr id="15" name="TextBox 14"/>
          <p:cNvSpPr txBox="1"/>
          <p:nvPr/>
        </p:nvSpPr>
        <p:spPr>
          <a:xfrm>
            <a:off x="5030838" y="3117028"/>
            <a:ext cx="3357586" cy="523220"/>
          </a:xfrm>
          <a:prstGeom prst="rect">
            <a:avLst/>
          </a:prstGeom>
          <a:noFill/>
        </p:spPr>
        <p:txBody>
          <a:bodyPr wrap="square" rtlCol="0">
            <a:spAutoFit/>
          </a:bodyPr>
          <a:lstStyle/>
          <a:p>
            <a:r>
              <a:rPr lang="en-GB" sz="2800" dirty="0">
                <a:latin typeface="Comic Sans MS" pitchFamily="66" charset="0"/>
              </a:rPr>
              <a:t>Plate Boundary</a:t>
            </a:r>
          </a:p>
        </p:txBody>
      </p:sp>
      <p:sp>
        <p:nvSpPr>
          <p:cNvPr id="16" name="TextBox 15"/>
          <p:cNvSpPr txBox="1"/>
          <p:nvPr/>
        </p:nvSpPr>
        <p:spPr>
          <a:xfrm>
            <a:off x="5030838" y="4117160"/>
            <a:ext cx="2357454" cy="523220"/>
          </a:xfrm>
          <a:prstGeom prst="rect">
            <a:avLst/>
          </a:prstGeom>
          <a:noFill/>
        </p:spPr>
        <p:txBody>
          <a:bodyPr wrap="square" rtlCol="0">
            <a:spAutoFit/>
          </a:bodyPr>
          <a:lstStyle/>
          <a:p>
            <a:r>
              <a:rPr lang="en-GB" sz="2800" dirty="0">
                <a:latin typeface="Comic Sans MS" pitchFamily="66" charset="0"/>
              </a:rPr>
              <a:t>Outer Core</a:t>
            </a:r>
          </a:p>
        </p:txBody>
      </p:sp>
      <p:sp>
        <p:nvSpPr>
          <p:cNvPr id="17" name="TextBox 16"/>
          <p:cNvSpPr txBox="1"/>
          <p:nvPr/>
        </p:nvSpPr>
        <p:spPr>
          <a:xfrm>
            <a:off x="5030838" y="5045854"/>
            <a:ext cx="2714644" cy="523220"/>
          </a:xfrm>
          <a:prstGeom prst="rect">
            <a:avLst/>
          </a:prstGeom>
          <a:noFill/>
        </p:spPr>
        <p:txBody>
          <a:bodyPr wrap="square" rtlCol="0">
            <a:spAutoFit/>
          </a:bodyPr>
          <a:lstStyle/>
          <a:p>
            <a:r>
              <a:rPr lang="en-GB" sz="2800" dirty="0">
                <a:latin typeface="Comic Sans MS" pitchFamily="66" charset="0"/>
              </a:rPr>
              <a:t>Tectonic Plate</a:t>
            </a:r>
          </a:p>
        </p:txBody>
      </p:sp>
      <p:sp>
        <p:nvSpPr>
          <p:cNvPr id="18" name="TextBox 17"/>
          <p:cNvSpPr txBox="1"/>
          <p:nvPr/>
        </p:nvSpPr>
        <p:spPr>
          <a:xfrm>
            <a:off x="5102276" y="5974548"/>
            <a:ext cx="3000396" cy="523220"/>
          </a:xfrm>
          <a:prstGeom prst="rect">
            <a:avLst/>
          </a:prstGeom>
          <a:noFill/>
        </p:spPr>
        <p:txBody>
          <a:bodyPr wrap="square" rtlCol="0">
            <a:spAutoFit/>
          </a:bodyPr>
          <a:lstStyle/>
          <a:p>
            <a:r>
              <a:rPr lang="en-GB" sz="2800" dirty="0">
                <a:latin typeface="Comic Sans MS" pitchFamily="66" charset="0"/>
              </a:rPr>
              <a:t>Mantle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500" fill="hold"/>
                                        <p:tgtEl>
                                          <p:spTgt spid="13"/>
                                        </p:tgtEl>
                                        <p:attrNameLst>
                                          <p:attrName>ppt_x</p:attrName>
                                        </p:attrNameLst>
                                      </p:cBhvr>
                                      <p:tavLst>
                                        <p:tav tm="0">
                                          <p:val>
                                            <p:strVal val="#ppt_x"/>
                                          </p:val>
                                        </p:tav>
                                        <p:tav tm="100000">
                                          <p:val>
                                            <p:strVal val="#ppt_x"/>
                                          </p:val>
                                        </p:tav>
                                      </p:tavLst>
                                    </p:anim>
                                    <p:anim calcmode="lin" valueType="num">
                                      <p:cBhvr additive="base">
                                        <p:cTn id="1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ppt_x"/>
                                          </p:val>
                                        </p:tav>
                                        <p:tav tm="100000">
                                          <p:val>
                                            <p:strVal val="#ppt_x"/>
                                          </p:val>
                                        </p:tav>
                                      </p:tavLst>
                                    </p:anim>
                                    <p:anim calcmode="lin" valueType="num">
                                      <p:cBhvr additive="base">
                                        <p:cTn id="2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anim calcmode="lin" valueType="num">
                                      <p:cBhvr additive="base">
                                        <p:cTn id="25" dur="500" fill="hold"/>
                                        <p:tgtEl>
                                          <p:spTgt spid="15"/>
                                        </p:tgtEl>
                                        <p:attrNameLst>
                                          <p:attrName>ppt_x</p:attrName>
                                        </p:attrNameLst>
                                      </p:cBhvr>
                                      <p:tavLst>
                                        <p:tav tm="0">
                                          <p:val>
                                            <p:strVal val="#ppt_x"/>
                                          </p:val>
                                        </p:tav>
                                        <p:tav tm="100000">
                                          <p:val>
                                            <p:strVal val="#ppt_x"/>
                                          </p:val>
                                        </p:tav>
                                      </p:tavLst>
                                    </p:anim>
                                    <p:anim calcmode="lin" valueType="num">
                                      <p:cBhvr additive="base">
                                        <p:cTn id="2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additive="base">
                                        <p:cTn id="31" dur="500" fill="hold"/>
                                        <p:tgtEl>
                                          <p:spTgt spid="16"/>
                                        </p:tgtEl>
                                        <p:attrNameLst>
                                          <p:attrName>ppt_x</p:attrName>
                                        </p:attrNameLst>
                                      </p:cBhvr>
                                      <p:tavLst>
                                        <p:tav tm="0">
                                          <p:val>
                                            <p:strVal val="#ppt_x"/>
                                          </p:val>
                                        </p:tav>
                                        <p:tav tm="100000">
                                          <p:val>
                                            <p:strVal val="#ppt_x"/>
                                          </p:val>
                                        </p:tav>
                                      </p:tavLst>
                                    </p:anim>
                                    <p:anim calcmode="lin" valueType="num">
                                      <p:cBhvr additive="base">
                                        <p:cTn id="3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 calcmode="lin" valueType="num">
                                      <p:cBhvr additive="base">
                                        <p:cTn id="37" dur="500" fill="hold"/>
                                        <p:tgtEl>
                                          <p:spTgt spid="17"/>
                                        </p:tgtEl>
                                        <p:attrNameLst>
                                          <p:attrName>ppt_x</p:attrName>
                                        </p:attrNameLst>
                                      </p:cBhvr>
                                      <p:tavLst>
                                        <p:tav tm="0">
                                          <p:val>
                                            <p:strVal val="#ppt_x"/>
                                          </p:val>
                                        </p:tav>
                                        <p:tav tm="100000">
                                          <p:val>
                                            <p:strVal val="#ppt_x"/>
                                          </p:val>
                                        </p:tav>
                                      </p:tavLst>
                                    </p:anim>
                                    <p:anim calcmode="lin" valueType="num">
                                      <p:cBhvr additive="base">
                                        <p:cTn id="3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anim calcmode="lin" valueType="num">
                                      <p:cBhvr additive="base">
                                        <p:cTn id="43" dur="500" fill="hold"/>
                                        <p:tgtEl>
                                          <p:spTgt spid="18"/>
                                        </p:tgtEl>
                                        <p:attrNameLst>
                                          <p:attrName>ppt_x</p:attrName>
                                        </p:attrNameLst>
                                      </p:cBhvr>
                                      <p:tavLst>
                                        <p:tav tm="0">
                                          <p:val>
                                            <p:strVal val="#ppt_x"/>
                                          </p:val>
                                        </p:tav>
                                        <p:tav tm="100000">
                                          <p:val>
                                            <p:strVal val="#ppt_x"/>
                                          </p:val>
                                        </p:tav>
                                      </p:tavLst>
                                    </p:anim>
                                    <p:anim calcmode="lin" valueType="num">
                                      <p:cBhvr additive="base">
                                        <p:cTn id="4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p:bldP spid="16" grpId="0"/>
      <p:bldP spid="17" grpId="0"/>
      <p:bldP spid="1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179388" y="260350"/>
            <a:ext cx="8893175"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2800" b="1">
                <a:latin typeface="Comic Sans MS" pitchFamily="66" charset="0"/>
              </a:rPr>
              <a:t>Learning Outcomes:</a:t>
            </a:r>
          </a:p>
          <a:p>
            <a:endParaRPr lang="en-GB" sz="1400">
              <a:latin typeface="Comic Sans MS" pitchFamily="66" charset="0"/>
            </a:endParaRPr>
          </a:p>
        </p:txBody>
      </p:sp>
      <p:grpSp>
        <p:nvGrpSpPr>
          <p:cNvPr id="19459" name="Group 3"/>
          <p:cNvGrpSpPr>
            <a:grpSpLocks/>
          </p:cNvGrpSpPr>
          <p:nvPr/>
        </p:nvGrpSpPr>
        <p:grpSpPr bwMode="auto">
          <a:xfrm>
            <a:off x="611188" y="3860800"/>
            <a:ext cx="7875587" cy="2162175"/>
            <a:chOff x="611188" y="3860800"/>
            <a:chExt cx="7875587" cy="2162175"/>
          </a:xfrm>
        </p:grpSpPr>
        <p:grpSp>
          <p:nvGrpSpPr>
            <p:cNvPr id="19462" name="Group 5"/>
            <p:cNvGrpSpPr>
              <a:grpSpLocks/>
            </p:cNvGrpSpPr>
            <p:nvPr/>
          </p:nvGrpSpPr>
          <p:grpSpPr bwMode="auto">
            <a:xfrm>
              <a:off x="611188" y="3860800"/>
              <a:ext cx="5095875" cy="2143125"/>
              <a:chOff x="611188" y="3860800"/>
              <a:chExt cx="5095875" cy="2143125"/>
            </a:xfrm>
          </p:grpSpPr>
          <p:pic>
            <p:nvPicPr>
              <p:cNvPr id="194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188" y="3933825"/>
                <a:ext cx="2238375" cy="203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63938" y="3860800"/>
                <a:ext cx="2143125"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9463"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72225" y="3860800"/>
              <a:ext cx="2114550" cy="216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8" name="TextBox 7"/>
          <p:cNvSpPr txBox="1"/>
          <p:nvPr/>
        </p:nvSpPr>
        <p:spPr>
          <a:xfrm>
            <a:off x="684213" y="6092825"/>
            <a:ext cx="7775575" cy="646113"/>
          </a:xfrm>
          <a:prstGeom prst="rect">
            <a:avLst/>
          </a:prstGeom>
          <a:solidFill>
            <a:schemeClr val="accent6">
              <a:lumMod val="20000"/>
              <a:lumOff val="80000"/>
            </a:schemeClr>
          </a:solidFill>
        </p:spPr>
        <p:txBody>
          <a:bodyPr>
            <a:spAutoFit/>
          </a:bodyPr>
          <a:lstStyle/>
          <a:p>
            <a:pPr algn="ctr">
              <a:defRPr/>
            </a:pPr>
            <a:r>
              <a:rPr lang="en-GB" dirty="0">
                <a:latin typeface="Comic Sans MS" pitchFamily="66" charset="0"/>
              </a:rPr>
              <a:t>Show whether you have achieved each objective by placing a smile, sad face or straight face in the top left corner of your worksheet.</a:t>
            </a:r>
          </a:p>
        </p:txBody>
      </p:sp>
      <p:sp>
        <p:nvSpPr>
          <p:cNvPr id="2" name="Rectangle 1"/>
          <p:cNvSpPr/>
          <p:nvPr/>
        </p:nvSpPr>
        <p:spPr>
          <a:xfrm>
            <a:off x="1331640" y="980728"/>
            <a:ext cx="6984776" cy="2677656"/>
          </a:xfrm>
          <a:prstGeom prst="rect">
            <a:avLst/>
          </a:prstGeom>
        </p:spPr>
        <p:txBody>
          <a:bodyPr wrap="square">
            <a:spAutoFit/>
          </a:bodyPr>
          <a:lstStyle/>
          <a:p>
            <a:pPr marL="457200" indent="-457200">
              <a:buFont typeface="Arial" pitchFamily="34" charset="0"/>
              <a:buChar char="•"/>
            </a:pPr>
            <a:r>
              <a:rPr lang="en-GB" sz="2800" dirty="0">
                <a:latin typeface="Comic Sans MS" pitchFamily="66" charset="0"/>
              </a:rPr>
              <a:t>I am able to name the layers of the Earth</a:t>
            </a:r>
          </a:p>
          <a:p>
            <a:pPr marL="457200" indent="-457200">
              <a:buFont typeface="Arial" pitchFamily="34" charset="0"/>
              <a:buChar char="•"/>
            </a:pPr>
            <a:endParaRPr lang="en-GB" sz="2800" dirty="0">
              <a:latin typeface="Comic Sans MS" pitchFamily="66" charset="0"/>
            </a:endParaRPr>
          </a:p>
          <a:p>
            <a:pPr marL="457200" indent="-457200">
              <a:buFont typeface="Arial" pitchFamily="34" charset="0"/>
              <a:buChar char="•"/>
            </a:pPr>
            <a:r>
              <a:rPr lang="en-GB" sz="2800" dirty="0">
                <a:latin typeface="Comic Sans MS" pitchFamily="66" charset="0"/>
              </a:rPr>
              <a:t>I am able to describe the characteristics of each of the Earth’s layers.</a:t>
            </a:r>
          </a:p>
        </p:txBody>
      </p:sp>
    </p:spTree>
    <p:extLst>
      <p:ext uri="{BB962C8B-B14F-4D97-AF65-F5344CB8AC3E}">
        <p14:creationId xmlns:p14="http://schemas.microsoft.com/office/powerpoint/2010/main" val="30222769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192</TotalTime>
  <Words>528</Words>
  <Application>Microsoft Macintosh PowerPoint</Application>
  <PresentationFormat>On-screen Show (4:3)</PresentationFormat>
  <Paragraphs>66</Paragraphs>
  <Slides>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Comic Sans MS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Rachel</dc:creator>
  <cp:lastModifiedBy>Helen Morgan</cp:lastModifiedBy>
  <cp:revision>16</cp:revision>
  <dcterms:created xsi:type="dcterms:W3CDTF">2010-09-11T11:54:06Z</dcterms:created>
  <dcterms:modified xsi:type="dcterms:W3CDTF">2021-11-03T00:59:58Z</dcterms:modified>
</cp:coreProperties>
</file>