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2" r:id="rId3"/>
    <p:sldId id="263" r:id="rId4"/>
    <p:sldId id="261" r:id="rId5"/>
    <p:sldId id="258" r:id="rId6"/>
    <p:sldId id="257" r:id="rId7"/>
    <p:sldId id="259" r:id="rId8"/>
    <p:sldId id="260"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721"/>
  </p:normalViewPr>
  <p:slideViewPr>
    <p:cSldViewPr snapToGrid="0" snapToObjects="1">
      <p:cViewPr varScale="1">
        <p:scale>
          <a:sx n="90" d="100"/>
          <a:sy n="90" d="100"/>
        </p:scale>
        <p:origin x="23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9365C7-A38B-3942-B743-8B52A996F830}" type="datetimeFigureOut">
              <a:rPr lang="en-US" smtClean="0"/>
              <a:t>3/13/18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24323-5A3F-554A-953D-62E840CA86F2}" type="slidenum">
              <a:rPr lang="en-US" smtClean="0"/>
              <a:t>‹#›</a:t>
            </a:fld>
            <a:endParaRPr lang="en-US"/>
          </a:p>
        </p:txBody>
      </p:sp>
    </p:spTree>
    <p:extLst>
      <p:ext uri="{BB962C8B-B14F-4D97-AF65-F5344CB8AC3E}">
        <p14:creationId xmlns:p14="http://schemas.microsoft.com/office/powerpoint/2010/main" val="274559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24323-5A3F-554A-953D-62E840CA86F2}" type="slidenum">
              <a:rPr lang="en-US" smtClean="0"/>
              <a:t>3</a:t>
            </a:fld>
            <a:endParaRPr lang="en-US"/>
          </a:p>
        </p:txBody>
      </p:sp>
    </p:spTree>
    <p:extLst>
      <p:ext uri="{BB962C8B-B14F-4D97-AF65-F5344CB8AC3E}">
        <p14:creationId xmlns:p14="http://schemas.microsoft.com/office/powerpoint/2010/main" val="3035816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1FDA-76B3-C148-8E07-E46F09442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C62E2-50B2-254A-AAF0-140B1ED217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698109-2A83-D146-9273-9D95D9853946}"/>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5" name="Footer Placeholder 4">
            <a:extLst>
              <a:ext uri="{FF2B5EF4-FFF2-40B4-BE49-F238E27FC236}">
                <a16:creationId xmlns:a16="http://schemas.microsoft.com/office/drawing/2014/main" id="{9F939FFB-2573-AD4E-B475-EF08956D6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5FF71-5669-BC4B-A1D1-03AC777FFDBE}"/>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164677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8D8F-4B61-AE43-B552-6508C693BF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C55986-A427-F044-AB13-CCD17E28F9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BC246-60B9-7B48-82E9-B681C403AB35}"/>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5" name="Footer Placeholder 4">
            <a:extLst>
              <a:ext uri="{FF2B5EF4-FFF2-40B4-BE49-F238E27FC236}">
                <a16:creationId xmlns:a16="http://schemas.microsoft.com/office/drawing/2014/main" id="{02FE25A6-DDEA-D546-9840-9DFD7B644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A077E-9226-6F4F-9116-C0D5C3F277B0}"/>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355350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89537C-1868-9542-A7D8-8B461AFC6E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EFF29F-13A7-D246-8240-4E500ADEA6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ECE59-F0B7-764E-BE2B-9A05862E7C7B}"/>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5" name="Footer Placeholder 4">
            <a:extLst>
              <a:ext uri="{FF2B5EF4-FFF2-40B4-BE49-F238E27FC236}">
                <a16:creationId xmlns:a16="http://schemas.microsoft.com/office/drawing/2014/main" id="{8E94CEC1-316D-024C-8F44-7A8DE8218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9C72D-76C6-8548-8DCF-B82FD9C23A0C}"/>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278680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6AFC9-7CF6-E04F-89C3-5543446E0F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34A04-661F-194D-8324-A5FA6EA8E2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24863-7FCD-1741-A6F0-034600532FC9}"/>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5" name="Footer Placeholder 4">
            <a:extLst>
              <a:ext uri="{FF2B5EF4-FFF2-40B4-BE49-F238E27FC236}">
                <a16:creationId xmlns:a16="http://schemas.microsoft.com/office/drawing/2014/main" id="{4CB31694-FCBA-124D-A1A2-1D8C9AA77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5EE8E-F41F-FE49-AFB6-25FF62C946F1}"/>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359749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0653-AB72-6D4F-BFAB-AF21B2AFC4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51203A-16E6-EF47-B68F-9CAE307CA6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D9608A-56F8-3941-8EB2-81B877DD2C08}"/>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5" name="Footer Placeholder 4">
            <a:extLst>
              <a:ext uri="{FF2B5EF4-FFF2-40B4-BE49-F238E27FC236}">
                <a16:creationId xmlns:a16="http://schemas.microsoft.com/office/drawing/2014/main" id="{EE2A59BC-6383-9B41-97E6-F0502F28E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EC8F1-E778-AD46-86AA-44499F3033D9}"/>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2116912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EAFA-F516-2D4D-B547-AA7B5BC866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070E39-6135-3349-9F30-BE63AB81729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76E1A7-F402-EB49-8CD4-46C6B3F6D8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10040-1481-8F48-8E63-FFA187C872D7}"/>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6" name="Footer Placeholder 5">
            <a:extLst>
              <a:ext uri="{FF2B5EF4-FFF2-40B4-BE49-F238E27FC236}">
                <a16:creationId xmlns:a16="http://schemas.microsoft.com/office/drawing/2014/main" id="{83121D17-B27F-2941-A87C-3DEB81323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6CDBF4-2981-9843-B09E-F4E83D3E6B6B}"/>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75193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6021-F03A-0F4E-8FF0-12E6DBF6F2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D4A914-1B7F-5249-A7BA-B3FD9B7FCF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6C0617-94D1-AF42-BBF4-0A6D48F10F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4C5AC5-FE6A-3A45-91D4-EFB428FF5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F5E96C-4C4C-9D45-B9EC-419B5940E1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B21F9-E60A-5447-A0AE-1CA71CA00E9E}"/>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8" name="Footer Placeholder 7">
            <a:extLst>
              <a:ext uri="{FF2B5EF4-FFF2-40B4-BE49-F238E27FC236}">
                <a16:creationId xmlns:a16="http://schemas.microsoft.com/office/drawing/2014/main" id="{30379AAE-3C56-3343-AA53-7710159218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A88F7-7052-9048-8654-96DC8DBB0871}"/>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390691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8C68-4DFA-9444-90DF-D391B471D3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931574-26CA-524D-8EF1-20DE2097F177}"/>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4" name="Footer Placeholder 3">
            <a:extLst>
              <a:ext uri="{FF2B5EF4-FFF2-40B4-BE49-F238E27FC236}">
                <a16:creationId xmlns:a16="http://schemas.microsoft.com/office/drawing/2014/main" id="{E72C61B2-22AA-0547-AC45-9C84063D27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1AC54D-A9FA-9C40-9BA8-59B50938C96F}"/>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114536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59F60-1BB3-A342-B7F6-27468CFC8C83}"/>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3" name="Footer Placeholder 2">
            <a:extLst>
              <a:ext uri="{FF2B5EF4-FFF2-40B4-BE49-F238E27FC236}">
                <a16:creationId xmlns:a16="http://schemas.microsoft.com/office/drawing/2014/main" id="{AB3824CC-6E29-8549-BF52-548850DB2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D294D6-90D0-C949-A5DB-EBFBFFC96CCB}"/>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295963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D477-A242-6240-8364-DA60B0A66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2EFC7F-4404-7B47-B7BD-CCEE674C55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FC3C7C-215D-594D-A895-79CDED8F9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DD10D6-7395-E842-9E7D-E40EB271F04F}"/>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6" name="Footer Placeholder 5">
            <a:extLst>
              <a:ext uri="{FF2B5EF4-FFF2-40B4-BE49-F238E27FC236}">
                <a16:creationId xmlns:a16="http://schemas.microsoft.com/office/drawing/2014/main" id="{8F42D029-AEDB-404D-ADF3-7FB620BCC6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6E9B4-D233-4942-8A9E-5D53F54CEA99}"/>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6250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1D61F-35E1-D74B-938F-CDF70241D7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AC1EC-ECA7-0241-A362-83F45650FF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B68966-74AA-6C4A-A3A5-C955D3FAA9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2E5085-49C2-E84A-A96F-068660075214}"/>
              </a:ext>
            </a:extLst>
          </p:cNvPr>
          <p:cNvSpPr>
            <a:spLocks noGrp="1"/>
          </p:cNvSpPr>
          <p:nvPr>
            <p:ph type="dt" sz="half" idx="10"/>
          </p:nvPr>
        </p:nvSpPr>
        <p:spPr/>
        <p:txBody>
          <a:bodyPr/>
          <a:lstStyle/>
          <a:p>
            <a:fld id="{8A650FDD-A869-A040-AEA0-FE8E7D21A0DE}" type="datetimeFigureOut">
              <a:rPr lang="en-US" smtClean="0"/>
              <a:t>3/13/18</a:t>
            </a:fld>
            <a:endParaRPr lang="en-US"/>
          </a:p>
        </p:txBody>
      </p:sp>
      <p:sp>
        <p:nvSpPr>
          <p:cNvPr id="6" name="Footer Placeholder 5">
            <a:extLst>
              <a:ext uri="{FF2B5EF4-FFF2-40B4-BE49-F238E27FC236}">
                <a16:creationId xmlns:a16="http://schemas.microsoft.com/office/drawing/2014/main" id="{95D911B8-4B2B-4D49-A84C-72360FC45E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D3D8DC-E258-414F-A3E5-E8D8BB3F2F89}"/>
              </a:ext>
            </a:extLst>
          </p:cNvPr>
          <p:cNvSpPr>
            <a:spLocks noGrp="1"/>
          </p:cNvSpPr>
          <p:nvPr>
            <p:ph type="sldNum" sz="quarter" idx="12"/>
          </p:nvPr>
        </p:nvSpPr>
        <p:spPr/>
        <p:txBody>
          <a:bodyPr/>
          <a:lstStyle/>
          <a:p>
            <a:fld id="{1061E8A4-8D1C-2F48-BDCF-0D8858DF09B2}" type="slidenum">
              <a:rPr lang="en-US" smtClean="0"/>
              <a:t>‹#›</a:t>
            </a:fld>
            <a:endParaRPr lang="en-US"/>
          </a:p>
        </p:txBody>
      </p:sp>
    </p:spTree>
    <p:extLst>
      <p:ext uri="{BB962C8B-B14F-4D97-AF65-F5344CB8AC3E}">
        <p14:creationId xmlns:p14="http://schemas.microsoft.com/office/powerpoint/2010/main" val="133426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2C391-B2A3-B041-A616-F37C1C9B2C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6A4241-5CDB-1A4A-8BDB-F5C16D0545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0FB82-1667-4344-83BA-4C96F3535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50FDD-A869-A040-AEA0-FE8E7D21A0DE}" type="datetimeFigureOut">
              <a:rPr lang="en-US" smtClean="0"/>
              <a:t>3/13/18</a:t>
            </a:fld>
            <a:endParaRPr lang="en-US"/>
          </a:p>
        </p:txBody>
      </p:sp>
      <p:sp>
        <p:nvSpPr>
          <p:cNvPr id="5" name="Footer Placeholder 4">
            <a:extLst>
              <a:ext uri="{FF2B5EF4-FFF2-40B4-BE49-F238E27FC236}">
                <a16:creationId xmlns:a16="http://schemas.microsoft.com/office/drawing/2014/main" id="{43104A95-92ED-5148-B093-C936A279F1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D29B02-90B5-6F4D-A6B8-5EDDC8B0E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1E8A4-8D1C-2F48-BDCF-0D8858DF09B2}" type="slidenum">
              <a:rPr lang="en-US" smtClean="0"/>
              <a:t>‹#›</a:t>
            </a:fld>
            <a:endParaRPr lang="en-US"/>
          </a:p>
        </p:txBody>
      </p:sp>
    </p:spTree>
    <p:extLst>
      <p:ext uri="{BB962C8B-B14F-4D97-AF65-F5344CB8AC3E}">
        <p14:creationId xmlns:p14="http://schemas.microsoft.com/office/powerpoint/2010/main" val="1798946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onomist.com/blogs/graphicdetail/2017/11/daily-chart-1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thebalance.com/trump-s-tax-plan-how-it-affects-you-411396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conomist.com/news/united-states/21732096-todays-bill-does-not-much-resemble-1986-tax-overhaul-how-republican-tax-bill"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www.economist.com/blogs/graphicdetail/2017/11/daily-chart-1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AB7-DEE9-3641-A114-5A9951FD53E7}"/>
              </a:ext>
            </a:extLst>
          </p:cNvPr>
          <p:cNvSpPr>
            <a:spLocks noGrp="1"/>
          </p:cNvSpPr>
          <p:nvPr>
            <p:ph type="ctrTitle"/>
          </p:nvPr>
        </p:nvSpPr>
        <p:spPr/>
        <p:txBody>
          <a:bodyPr>
            <a:normAutofit fontScale="90000"/>
          </a:bodyPr>
          <a:lstStyle/>
          <a:p>
            <a:r>
              <a:rPr lang="en-US" dirty="0"/>
              <a:t>Case Study: The Tax Cuts and Jobs Act of 2017</a:t>
            </a:r>
            <a:br>
              <a:rPr lang="en-US" dirty="0"/>
            </a:br>
            <a:endParaRPr lang="en-US" dirty="0"/>
          </a:p>
        </p:txBody>
      </p:sp>
      <p:sp>
        <p:nvSpPr>
          <p:cNvPr id="3" name="Subtitle 2">
            <a:extLst>
              <a:ext uri="{FF2B5EF4-FFF2-40B4-BE49-F238E27FC236}">
                <a16:creationId xmlns:a16="http://schemas.microsoft.com/office/drawing/2014/main" id="{0116417E-EC30-9C42-8036-887EBBB239E7}"/>
              </a:ext>
            </a:extLst>
          </p:cNvPr>
          <p:cNvSpPr>
            <a:spLocks noGrp="1"/>
          </p:cNvSpPr>
          <p:nvPr>
            <p:ph type="subTitle" idx="1"/>
          </p:nvPr>
        </p:nvSpPr>
        <p:spPr/>
        <p:txBody>
          <a:bodyPr/>
          <a:lstStyle/>
          <a:p>
            <a:r>
              <a:rPr lang="en-US" dirty="0"/>
              <a:t>Was the passage of the Tax Cuts and Jobs Act of 2017 a good ECONOMIC IDEA</a:t>
            </a:r>
          </a:p>
          <a:p>
            <a:r>
              <a:rPr lang="en-US" dirty="0"/>
              <a:t>What criteria will you use???</a:t>
            </a:r>
          </a:p>
        </p:txBody>
      </p:sp>
    </p:spTree>
    <p:extLst>
      <p:ext uri="{BB962C8B-B14F-4D97-AF65-F5344CB8AC3E}">
        <p14:creationId xmlns:p14="http://schemas.microsoft.com/office/powerpoint/2010/main" val="2223473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5D4A9-4AF6-654E-95E3-5E976665CC95}"/>
              </a:ext>
            </a:extLst>
          </p:cNvPr>
          <p:cNvSpPr>
            <a:spLocks noGrp="1"/>
          </p:cNvSpPr>
          <p:nvPr>
            <p:ph type="title"/>
          </p:nvPr>
        </p:nvSpPr>
        <p:spPr/>
        <p:txBody>
          <a:bodyPr/>
          <a:lstStyle/>
          <a:p>
            <a:r>
              <a:rPr lang="en-US" dirty="0"/>
              <a:t>Presentation – Feedback your findings, minimum of </a:t>
            </a:r>
            <a:r>
              <a:rPr lang="en-US"/>
              <a:t>3 minutes…</a:t>
            </a:r>
            <a:endParaRPr lang="en-US" dirty="0"/>
          </a:p>
        </p:txBody>
      </p:sp>
      <p:sp>
        <p:nvSpPr>
          <p:cNvPr id="3" name="Content Placeholder 2">
            <a:extLst>
              <a:ext uri="{FF2B5EF4-FFF2-40B4-BE49-F238E27FC236}">
                <a16:creationId xmlns:a16="http://schemas.microsoft.com/office/drawing/2014/main" id="{3D595EAD-A47B-B841-B85E-BDE7E77B4CC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1124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4E9A2-94A0-0746-9260-304726CDD8C5}"/>
              </a:ext>
            </a:extLst>
          </p:cNvPr>
          <p:cNvSpPr>
            <a:spLocks noGrp="1"/>
          </p:cNvSpPr>
          <p:nvPr>
            <p:ph type="title"/>
          </p:nvPr>
        </p:nvSpPr>
        <p:spPr>
          <a:xfrm>
            <a:off x="838200" y="792636"/>
            <a:ext cx="10515600" cy="1325563"/>
          </a:xfrm>
        </p:spPr>
        <p:txBody>
          <a:bodyPr>
            <a:normAutofit fontScale="90000"/>
          </a:bodyPr>
          <a:lstStyle/>
          <a:p>
            <a:r>
              <a:rPr lang="en-US" dirty="0"/>
              <a:t>Research – Complete research using the following resources and then complete the enquiry - Was the passage of the Tax Cuts and Jobs Act of 2017 a good ECONOMIC IDEA?</a:t>
            </a:r>
            <a:br>
              <a:rPr lang="en-US" dirty="0"/>
            </a:br>
            <a:endParaRPr lang="en-US" dirty="0"/>
          </a:p>
        </p:txBody>
      </p:sp>
      <p:sp>
        <p:nvSpPr>
          <p:cNvPr id="3" name="Content Placeholder 2">
            <a:extLst>
              <a:ext uri="{FF2B5EF4-FFF2-40B4-BE49-F238E27FC236}">
                <a16:creationId xmlns:a16="http://schemas.microsoft.com/office/drawing/2014/main" id="{0413E299-D07E-324F-B58C-FFDE4DD037FB}"/>
              </a:ext>
            </a:extLst>
          </p:cNvPr>
          <p:cNvSpPr>
            <a:spLocks noGrp="1"/>
          </p:cNvSpPr>
          <p:nvPr>
            <p:ph idx="1"/>
          </p:nvPr>
        </p:nvSpPr>
        <p:spPr>
          <a:xfrm>
            <a:off x="838200" y="2383766"/>
            <a:ext cx="10515600" cy="4351338"/>
          </a:xfrm>
        </p:spPr>
        <p:txBody>
          <a:bodyPr/>
          <a:lstStyle/>
          <a:p>
            <a:r>
              <a:rPr lang="en-US" dirty="0"/>
              <a:t>Presentation will be in the form of a digital presentation and should use examples for all of the information in the PowerPoint.</a:t>
            </a:r>
          </a:p>
          <a:p>
            <a:r>
              <a:rPr lang="en-US" dirty="0"/>
              <a:t>Work in groups of no more than 3</a:t>
            </a:r>
          </a:p>
          <a:p>
            <a:r>
              <a:rPr lang="en-US" dirty="0"/>
              <a:t>REMEMBER THIS IS AN ECONOMIC NOT POLITICAL PRESENTATION. THOUGH OBVIOUSLY YOU ARE ENTERING AN AREA OF NORMATIVE ECONOMICS, ANY JUDGEMENTS SHOULD BE SUPORTED FOLLOWING EVALUATION OF THE ECONOMIC DATA AND APPROPRIATE ECONOMIC CRITERIA.</a:t>
            </a:r>
          </a:p>
        </p:txBody>
      </p:sp>
    </p:spTree>
    <p:extLst>
      <p:ext uri="{BB962C8B-B14F-4D97-AF65-F5344CB8AC3E}">
        <p14:creationId xmlns:p14="http://schemas.microsoft.com/office/powerpoint/2010/main" val="125085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B6BA-B325-2B45-9346-E576A2FF913D}"/>
              </a:ext>
            </a:extLst>
          </p:cNvPr>
          <p:cNvSpPr>
            <a:spLocks noGrp="1"/>
          </p:cNvSpPr>
          <p:nvPr>
            <p:ph type="title"/>
          </p:nvPr>
        </p:nvSpPr>
        <p:spPr/>
        <p:txBody>
          <a:bodyPr/>
          <a:lstStyle/>
          <a:p>
            <a:r>
              <a:rPr lang="en-US" dirty="0"/>
              <a:t>Resources</a:t>
            </a:r>
          </a:p>
        </p:txBody>
      </p:sp>
      <p:sp>
        <p:nvSpPr>
          <p:cNvPr id="4" name="TextBox 3">
            <a:extLst>
              <a:ext uri="{FF2B5EF4-FFF2-40B4-BE49-F238E27FC236}">
                <a16:creationId xmlns:a16="http://schemas.microsoft.com/office/drawing/2014/main" id="{B664B530-0C2A-FF45-9EDD-57713E880A0F}"/>
              </a:ext>
            </a:extLst>
          </p:cNvPr>
          <p:cNvSpPr txBox="1"/>
          <p:nvPr/>
        </p:nvSpPr>
        <p:spPr>
          <a:xfrm>
            <a:off x="838200" y="1690688"/>
            <a:ext cx="8400803" cy="2308324"/>
          </a:xfrm>
          <a:prstGeom prst="rect">
            <a:avLst/>
          </a:prstGeom>
          <a:noFill/>
        </p:spPr>
        <p:txBody>
          <a:bodyPr wrap="square" rtlCol="0">
            <a:spAutoFit/>
          </a:bodyPr>
          <a:lstStyle/>
          <a:p>
            <a:r>
              <a:rPr lang="en-US" dirty="0">
                <a:hlinkClick r:id="rId3"/>
              </a:rPr>
              <a:t>Make a not of the arguments for and against presented in the following resources:</a:t>
            </a:r>
          </a:p>
          <a:p>
            <a:endParaRPr lang="en-US" dirty="0">
              <a:hlinkClick r:id="rId3"/>
            </a:endParaRPr>
          </a:p>
          <a:p>
            <a:r>
              <a:rPr lang="en-US" dirty="0">
                <a:hlinkClick r:id="rId3"/>
              </a:rPr>
              <a:t>https://www.economist.com/blogs/graphicdetail/2017/11/daily-chart-13</a:t>
            </a:r>
            <a:endParaRPr lang="en-US" dirty="0"/>
          </a:p>
          <a:p>
            <a:endParaRPr lang="en-US" dirty="0"/>
          </a:p>
          <a:p>
            <a:r>
              <a:rPr lang="en-US" dirty="0">
                <a:hlinkClick r:id="rId4"/>
              </a:rPr>
              <a:t>https://www.thebalance.com/trump-s-tax-plan-how-it-affects-you-4113968</a:t>
            </a:r>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29DC7E06-3529-C54B-9046-D9382B3908A1}"/>
              </a:ext>
            </a:extLst>
          </p:cNvPr>
          <p:cNvPicPr>
            <a:picLocks noChangeAspect="1"/>
          </p:cNvPicPr>
          <p:nvPr/>
        </p:nvPicPr>
        <p:blipFill>
          <a:blip r:embed="rId5"/>
          <a:stretch>
            <a:fillRect/>
          </a:stretch>
        </p:blipFill>
        <p:spPr>
          <a:xfrm>
            <a:off x="8027065" y="2228849"/>
            <a:ext cx="3952465" cy="4257675"/>
          </a:xfrm>
          <a:prstGeom prst="rect">
            <a:avLst/>
          </a:prstGeom>
        </p:spPr>
      </p:pic>
      <p:pic>
        <p:nvPicPr>
          <p:cNvPr id="8" name="Picture 7">
            <a:extLst>
              <a:ext uri="{FF2B5EF4-FFF2-40B4-BE49-F238E27FC236}">
                <a16:creationId xmlns:a16="http://schemas.microsoft.com/office/drawing/2014/main" id="{CEADF4F4-3B99-B440-855A-7265AFF60152}"/>
              </a:ext>
            </a:extLst>
          </p:cNvPr>
          <p:cNvPicPr>
            <a:picLocks noChangeAspect="1"/>
          </p:cNvPicPr>
          <p:nvPr/>
        </p:nvPicPr>
        <p:blipFill>
          <a:blip r:embed="rId6"/>
          <a:stretch>
            <a:fillRect/>
          </a:stretch>
        </p:blipFill>
        <p:spPr>
          <a:xfrm>
            <a:off x="4225924" y="3403600"/>
            <a:ext cx="3489325" cy="3233228"/>
          </a:xfrm>
          <a:prstGeom prst="rect">
            <a:avLst/>
          </a:prstGeom>
        </p:spPr>
      </p:pic>
    </p:spTree>
    <p:extLst>
      <p:ext uri="{BB962C8B-B14F-4D97-AF65-F5344CB8AC3E}">
        <p14:creationId xmlns:p14="http://schemas.microsoft.com/office/powerpoint/2010/main" val="550088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972C9813-6BCA-A14D-A349-F3D23047B788}"/>
              </a:ext>
            </a:extLst>
          </p:cNvPr>
          <p:cNvPicPr>
            <a:picLocks noChangeAspect="1"/>
          </p:cNvPicPr>
          <p:nvPr/>
        </p:nvPicPr>
        <p:blipFill>
          <a:blip r:embed="rId3"/>
          <a:stretch>
            <a:fillRect/>
          </a:stretch>
        </p:blipFill>
        <p:spPr>
          <a:xfrm>
            <a:off x="6481413" y="0"/>
            <a:ext cx="5710587" cy="6858000"/>
          </a:xfrm>
          <a:prstGeom prst="rect">
            <a:avLst/>
          </a:prstGeom>
        </p:spPr>
      </p:pic>
      <p:pic>
        <p:nvPicPr>
          <p:cNvPr id="5" name="Picture 4">
            <a:hlinkClick r:id="rId4"/>
            <a:extLst>
              <a:ext uri="{FF2B5EF4-FFF2-40B4-BE49-F238E27FC236}">
                <a16:creationId xmlns:a16="http://schemas.microsoft.com/office/drawing/2014/main" id="{DD558C87-001F-1847-9057-81CE18020535}"/>
              </a:ext>
            </a:extLst>
          </p:cNvPr>
          <p:cNvPicPr>
            <a:picLocks noChangeAspect="1"/>
          </p:cNvPicPr>
          <p:nvPr/>
        </p:nvPicPr>
        <p:blipFill>
          <a:blip r:embed="rId5"/>
          <a:stretch>
            <a:fillRect/>
          </a:stretch>
        </p:blipFill>
        <p:spPr>
          <a:xfrm>
            <a:off x="493648" y="1628774"/>
            <a:ext cx="5552948" cy="4872037"/>
          </a:xfrm>
          <a:prstGeom prst="rect">
            <a:avLst/>
          </a:prstGeom>
        </p:spPr>
      </p:pic>
    </p:spTree>
    <p:extLst>
      <p:ext uri="{BB962C8B-B14F-4D97-AF65-F5344CB8AC3E}">
        <p14:creationId xmlns:p14="http://schemas.microsoft.com/office/powerpoint/2010/main" val="344124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3CCBF-0CAF-E24F-9B91-DF8525B81A7D}"/>
              </a:ext>
            </a:extLst>
          </p:cNvPr>
          <p:cNvSpPr>
            <a:spLocks noGrp="1"/>
          </p:cNvSpPr>
          <p:nvPr>
            <p:ph type="title"/>
          </p:nvPr>
        </p:nvSpPr>
        <p:spPr>
          <a:xfrm>
            <a:off x="2967038" y="449658"/>
            <a:ext cx="10515600" cy="1325563"/>
          </a:xfrm>
        </p:spPr>
        <p:txBody>
          <a:bodyPr/>
          <a:lstStyle/>
          <a:p>
            <a:r>
              <a:rPr lang="en-US" dirty="0"/>
              <a:t>Adam Smith’s Maxims on Taxation</a:t>
            </a:r>
          </a:p>
        </p:txBody>
      </p:sp>
      <p:sp>
        <p:nvSpPr>
          <p:cNvPr id="3" name="Content Placeholder 2">
            <a:extLst>
              <a:ext uri="{FF2B5EF4-FFF2-40B4-BE49-F238E27FC236}">
                <a16:creationId xmlns:a16="http://schemas.microsoft.com/office/drawing/2014/main" id="{45A4A410-9655-5B4F-8FCB-2F155C30618F}"/>
              </a:ext>
            </a:extLst>
          </p:cNvPr>
          <p:cNvSpPr>
            <a:spLocks noGrp="1"/>
          </p:cNvSpPr>
          <p:nvPr>
            <p:ph idx="1"/>
          </p:nvPr>
        </p:nvSpPr>
        <p:spPr/>
        <p:txBody>
          <a:bodyPr>
            <a:normAutofit fontScale="55000" lnSpcReduction="20000"/>
          </a:bodyPr>
          <a:lstStyle/>
          <a:p>
            <a:r>
              <a:rPr lang="en-US" dirty="0"/>
              <a:t>Among 9 canons of taxation discussed,</a:t>
            </a:r>
            <a:r>
              <a:rPr lang="en-US" b="1" dirty="0"/>
              <a:t> Adam Smith propounded the following first four canons of taxation -</a:t>
            </a:r>
            <a:endParaRPr lang="en-US" dirty="0"/>
          </a:p>
          <a:p>
            <a:r>
              <a:rPr lang="en-US" b="1" dirty="0"/>
              <a:t>(1)</a:t>
            </a:r>
            <a:r>
              <a:rPr lang="en-US" dirty="0"/>
              <a:t> </a:t>
            </a:r>
            <a:r>
              <a:rPr lang="en-US" b="1" dirty="0"/>
              <a:t>Canon of Equity</a:t>
            </a:r>
            <a:r>
              <a:rPr lang="en-US" dirty="0"/>
              <a:t>. It implies that tax should be Levied on citizens on the basis of equality. The sacrifice of all citizens must be equal. In the words of Adam Smith “The subjects of every state ought to contribute towards the support of the Government, as nearly as possible, in proportion to their respective abilities, that is, in proportion to their revenue which they respectively enjoy under the protection of the State“. In other words, this canon of taxation maintains that every person should pay to the State as tax according to Liability to pay. It implies taxing the people on the rate of taxation.</a:t>
            </a:r>
          </a:p>
          <a:p>
            <a:r>
              <a:rPr lang="en-US" b="1" dirty="0"/>
              <a:t>(2) Canon of Certainty</a:t>
            </a:r>
            <a:r>
              <a:rPr lang="en-US" dirty="0"/>
              <a:t>: This canon of taxation suggests that the tax which an individual has to pay, should be certain and not arbitrary. It should be certain to the lax payer how much tax he has to pay, to whom and by what time the tax is to be paid. The place and other procedural information should also be clear. It would protect the tax payer from the exploitation of tax authorities in any way. It will enable the tax payer to manage his income and expenditure. The Government will also be benefited by this principle.</a:t>
            </a:r>
          </a:p>
          <a:p>
            <a:r>
              <a:rPr lang="en-US" b="1" dirty="0"/>
              <a:t>(3) Canon of Convenience or Ease</a:t>
            </a:r>
            <a:r>
              <a:rPr lang="en-US" dirty="0"/>
              <a:t>: According to this canon of taxation, every tax should be levied in such a manner and at such a time that it affords to the maximum of convenience to the tax payer. According to Adam Smith, a good taxation policy must be convenient for the tax payer. The reason is that the tax payer for goes his purchasing power and makes a sacrifice at the time of payment of tax hence the Government should see that the tax payer suffers no inconvenience.</a:t>
            </a:r>
          </a:p>
          <a:p>
            <a:r>
              <a:rPr lang="en-US" dirty="0"/>
              <a:t>For example, in an agricultural country, tax should be collected only after the harvesting has been done.</a:t>
            </a:r>
          </a:p>
          <a:p>
            <a:r>
              <a:rPr lang="en-US" b="1" dirty="0"/>
              <a:t>(4) Canon of Economy</a:t>
            </a:r>
            <a:r>
              <a:rPr lang="en-US" dirty="0"/>
              <a:t>. This principle suggests that the cost of collecting tax should be the minimum so that a major part of collections may bring to the Government treasury. If the administration expenses in the collection of taxes consume a major portion of tax revenue collected; it cannot be said to be a good tax system.</a:t>
            </a:r>
          </a:p>
          <a:p>
            <a:r>
              <a:rPr lang="en-US" dirty="0"/>
              <a:t>In the words of Adam Smith-“Every tax ought to be contrived as both to take out and keep out of pockets of the people as little as possible over and above what it brings, into the public treasury of the State”</a:t>
            </a:r>
          </a:p>
          <a:p>
            <a:endParaRPr lang="en-US" dirty="0"/>
          </a:p>
        </p:txBody>
      </p:sp>
      <p:pic>
        <p:nvPicPr>
          <p:cNvPr id="4" name="Picture 3">
            <a:extLst>
              <a:ext uri="{FF2B5EF4-FFF2-40B4-BE49-F238E27FC236}">
                <a16:creationId xmlns:a16="http://schemas.microsoft.com/office/drawing/2014/main" id="{3C093F0D-FAA7-3D40-94FA-6CB90F4F41B1}"/>
              </a:ext>
            </a:extLst>
          </p:cNvPr>
          <p:cNvPicPr>
            <a:picLocks noChangeAspect="1"/>
          </p:cNvPicPr>
          <p:nvPr/>
        </p:nvPicPr>
        <p:blipFill>
          <a:blip r:embed="rId2"/>
          <a:stretch>
            <a:fillRect/>
          </a:stretch>
        </p:blipFill>
        <p:spPr>
          <a:xfrm>
            <a:off x="942975" y="0"/>
            <a:ext cx="1775221" cy="1775221"/>
          </a:xfrm>
          <a:prstGeom prst="rect">
            <a:avLst/>
          </a:prstGeom>
        </p:spPr>
      </p:pic>
    </p:spTree>
    <p:extLst>
      <p:ext uri="{BB962C8B-B14F-4D97-AF65-F5344CB8AC3E}">
        <p14:creationId xmlns:p14="http://schemas.microsoft.com/office/powerpoint/2010/main" val="3793588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DEFE-419F-5D4A-B504-EB2C9ABDF94E}"/>
              </a:ext>
            </a:extLst>
          </p:cNvPr>
          <p:cNvSpPr>
            <a:spLocks noGrp="1"/>
          </p:cNvSpPr>
          <p:nvPr>
            <p:ph type="title"/>
          </p:nvPr>
        </p:nvSpPr>
        <p:spPr/>
        <p:txBody>
          <a:bodyPr/>
          <a:lstStyle/>
          <a:p>
            <a:r>
              <a:rPr lang="en-US" dirty="0"/>
              <a:t>The Tax Cuts and Jobs Act of 2017: The Details</a:t>
            </a:r>
          </a:p>
        </p:txBody>
      </p:sp>
      <p:sp>
        <p:nvSpPr>
          <p:cNvPr id="3" name="Content Placeholder 2">
            <a:extLst>
              <a:ext uri="{FF2B5EF4-FFF2-40B4-BE49-F238E27FC236}">
                <a16:creationId xmlns:a16="http://schemas.microsoft.com/office/drawing/2014/main" id="{798BD98B-F0F3-C34B-9049-F529A0F516AC}"/>
              </a:ext>
            </a:extLst>
          </p:cNvPr>
          <p:cNvSpPr>
            <a:spLocks noGrp="1"/>
          </p:cNvSpPr>
          <p:nvPr>
            <p:ph idx="1"/>
          </p:nvPr>
        </p:nvSpPr>
        <p:spPr/>
        <p:txBody>
          <a:bodyPr/>
          <a:lstStyle/>
          <a:p>
            <a:r>
              <a:rPr lang="en-US" dirty="0"/>
              <a:t>Research the following:</a:t>
            </a:r>
          </a:p>
          <a:p>
            <a:r>
              <a:rPr lang="en-US" dirty="0"/>
              <a:t>What were the individual tax brackets (marginal rates of taxation for income tax) prior to the bill passing.</a:t>
            </a:r>
          </a:p>
          <a:p>
            <a:r>
              <a:rPr lang="en-US" dirty="0"/>
              <a:t>What were the individual tax brackets (marginal rates of taxation for income tax) following the passage of the bill.</a:t>
            </a:r>
          </a:p>
          <a:p>
            <a:r>
              <a:rPr lang="en-US" dirty="0"/>
              <a:t>What was the rate of taxation on corporate taxation before the passage of the bill? After?</a:t>
            </a:r>
          </a:p>
          <a:p>
            <a:r>
              <a:rPr lang="en-US" dirty="0"/>
              <a:t>What other major items were included in the Bill</a:t>
            </a:r>
          </a:p>
          <a:p>
            <a:endParaRPr lang="en-US" dirty="0"/>
          </a:p>
        </p:txBody>
      </p:sp>
    </p:spTree>
    <p:extLst>
      <p:ext uri="{BB962C8B-B14F-4D97-AF65-F5344CB8AC3E}">
        <p14:creationId xmlns:p14="http://schemas.microsoft.com/office/powerpoint/2010/main" val="302291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0243-4B46-8F45-99FA-B16C1A1EB5E4}"/>
              </a:ext>
            </a:extLst>
          </p:cNvPr>
          <p:cNvSpPr>
            <a:spLocks noGrp="1"/>
          </p:cNvSpPr>
          <p:nvPr>
            <p:ph type="title"/>
          </p:nvPr>
        </p:nvSpPr>
        <p:spPr/>
        <p:txBody>
          <a:bodyPr/>
          <a:lstStyle/>
          <a:p>
            <a:r>
              <a:rPr lang="en-US" dirty="0"/>
              <a:t>How would the following households and firms be affected by the bill</a:t>
            </a:r>
          </a:p>
        </p:txBody>
      </p:sp>
      <p:sp>
        <p:nvSpPr>
          <p:cNvPr id="3" name="Content Placeholder 2">
            <a:extLst>
              <a:ext uri="{FF2B5EF4-FFF2-40B4-BE49-F238E27FC236}">
                <a16:creationId xmlns:a16="http://schemas.microsoft.com/office/drawing/2014/main" id="{86DD7C79-0DDA-624D-A935-B0419B50EF0B}"/>
              </a:ext>
            </a:extLst>
          </p:cNvPr>
          <p:cNvSpPr>
            <a:spLocks noGrp="1"/>
          </p:cNvSpPr>
          <p:nvPr>
            <p:ph idx="1"/>
          </p:nvPr>
        </p:nvSpPr>
        <p:spPr>
          <a:xfrm>
            <a:off x="838200" y="2506662"/>
            <a:ext cx="10515600" cy="4351338"/>
          </a:xfrm>
        </p:spPr>
        <p:txBody>
          <a:bodyPr/>
          <a:lstStyle/>
          <a:p>
            <a:r>
              <a:rPr lang="en-US" dirty="0"/>
              <a:t>A single earner family with a household income of $59, 039</a:t>
            </a:r>
          </a:p>
          <a:p>
            <a:r>
              <a:rPr lang="en-US" dirty="0"/>
              <a:t>A joint filing family at the top end of the bottom quintile of household incomes</a:t>
            </a:r>
          </a:p>
          <a:p>
            <a:r>
              <a:rPr lang="en-US" dirty="0"/>
              <a:t>A single earner family at the top end of 4 quintile of household income</a:t>
            </a:r>
          </a:p>
          <a:p>
            <a:r>
              <a:rPr lang="en-US" dirty="0"/>
              <a:t>A single earner family at the median of the 5 quintile of household income</a:t>
            </a:r>
          </a:p>
          <a:p>
            <a:r>
              <a:rPr lang="en-US" b="1" dirty="0">
                <a:solidFill>
                  <a:srgbClr val="FF0000"/>
                </a:solidFill>
              </a:rPr>
              <a:t>Can you find out their average tax rate before the passage of the bill and after?</a:t>
            </a:r>
          </a:p>
        </p:txBody>
      </p:sp>
      <p:sp>
        <p:nvSpPr>
          <p:cNvPr id="4" name="TextBox 3">
            <a:extLst>
              <a:ext uri="{FF2B5EF4-FFF2-40B4-BE49-F238E27FC236}">
                <a16:creationId xmlns:a16="http://schemas.microsoft.com/office/drawing/2014/main" id="{5A769B08-6FBA-AF4D-B1A9-C9ACFB23FA67}"/>
              </a:ext>
            </a:extLst>
          </p:cNvPr>
          <p:cNvSpPr txBox="1"/>
          <p:nvPr/>
        </p:nvSpPr>
        <p:spPr>
          <a:xfrm>
            <a:off x="700644" y="1690688"/>
            <a:ext cx="8680862" cy="646331"/>
          </a:xfrm>
          <a:prstGeom prst="rect">
            <a:avLst/>
          </a:prstGeom>
          <a:noFill/>
        </p:spPr>
        <p:txBody>
          <a:bodyPr wrap="square" rtlCol="0">
            <a:spAutoFit/>
          </a:bodyPr>
          <a:lstStyle/>
          <a:p>
            <a:r>
              <a:rPr lang="en-US" dirty="0"/>
              <a:t>Data on Household incomes: http://</a:t>
            </a:r>
            <a:r>
              <a:rPr lang="en-US" dirty="0" err="1"/>
              <a:t>www.taxpolicycenter.org</a:t>
            </a:r>
            <a:r>
              <a:rPr lang="en-US" dirty="0"/>
              <a:t>/statistics/household-income-quintiles</a:t>
            </a:r>
          </a:p>
        </p:txBody>
      </p:sp>
    </p:spTree>
    <p:extLst>
      <p:ext uri="{BB962C8B-B14F-4D97-AF65-F5344CB8AC3E}">
        <p14:creationId xmlns:p14="http://schemas.microsoft.com/office/powerpoint/2010/main" val="60398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FDEB7-29B9-B54C-8E1D-63785572B7C5}"/>
              </a:ext>
            </a:extLst>
          </p:cNvPr>
          <p:cNvSpPr>
            <a:spLocks noGrp="1"/>
          </p:cNvSpPr>
          <p:nvPr>
            <p:ph type="title"/>
          </p:nvPr>
        </p:nvSpPr>
        <p:spPr/>
        <p:txBody>
          <a:bodyPr/>
          <a:lstStyle/>
          <a:p>
            <a:r>
              <a:rPr lang="en-US" dirty="0"/>
              <a:t>How would the following firms be affected by the bill</a:t>
            </a:r>
          </a:p>
        </p:txBody>
      </p:sp>
      <p:sp>
        <p:nvSpPr>
          <p:cNvPr id="3" name="Content Placeholder 2">
            <a:extLst>
              <a:ext uri="{FF2B5EF4-FFF2-40B4-BE49-F238E27FC236}">
                <a16:creationId xmlns:a16="http://schemas.microsoft.com/office/drawing/2014/main" id="{BABA998B-2948-7145-A05B-1E47C823D003}"/>
              </a:ext>
            </a:extLst>
          </p:cNvPr>
          <p:cNvSpPr>
            <a:spLocks noGrp="1"/>
          </p:cNvSpPr>
          <p:nvPr>
            <p:ph idx="1"/>
          </p:nvPr>
        </p:nvSpPr>
        <p:spPr/>
        <p:txBody>
          <a:bodyPr/>
          <a:lstStyle/>
          <a:p>
            <a:r>
              <a:rPr lang="en-US" dirty="0"/>
              <a:t>An SME with profits of $1.2 million</a:t>
            </a:r>
          </a:p>
          <a:p>
            <a:r>
              <a:rPr lang="en-US" dirty="0"/>
              <a:t>An SME with profits of $4.5 million</a:t>
            </a:r>
          </a:p>
          <a:p>
            <a:r>
              <a:rPr lang="en-US" dirty="0"/>
              <a:t>A Large firm with profits of $120 million</a:t>
            </a:r>
          </a:p>
          <a:p>
            <a:r>
              <a:rPr lang="en-US" dirty="0"/>
              <a:t>An MNC with repatriated profits of $56 million</a:t>
            </a:r>
          </a:p>
          <a:p>
            <a:endParaRPr lang="en-US" dirty="0"/>
          </a:p>
        </p:txBody>
      </p:sp>
    </p:spTree>
    <p:extLst>
      <p:ext uri="{BB962C8B-B14F-4D97-AF65-F5344CB8AC3E}">
        <p14:creationId xmlns:p14="http://schemas.microsoft.com/office/powerpoint/2010/main" val="2927635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E375-36B8-5948-9AC2-817ED24EF4E2}"/>
              </a:ext>
            </a:extLst>
          </p:cNvPr>
          <p:cNvSpPr>
            <a:spLocks noGrp="1"/>
          </p:cNvSpPr>
          <p:nvPr>
            <p:ph type="title"/>
          </p:nvPr>
        </p:nvSpPr>
        <p:spPr/>
        <p:txBody>
          <a:bodyPr/>
          <a:lstStyle/>
          <a:p>
            <a:r>
              <a:rPr lang="en-US" dirty="0"/>
              <a:t>Impact on AD and AS</a:t>
            </a:r>
          </a:p>
        </p:txBody>
      </p:sp>
      <p:sp>
        <p:nvSpPr>
          <p:cNvPr id="3" name="Content Placeholder 2">
            <a:extLst>
              <a:ext uri="{FF2B5EF4-FFF2-40B4-BE49-F238E27FC236}">
                <a16:creationId xmlns:a16="http://schemas.microsoft.com/office/drawing/2014/main" id="{6C087DBB-100E-C440-8914-EF744D4C78A8}"/>
              </a:ext>
            </a:extLst>
          </p:cNvPr>
          <p:cNvSpPr>
            <a:spLocks noGrp="1"/>
          </p:cNvSpPr>
          <p:nvPr>
            <p:ph idx="1"/>
          </p:nvPr>
        </p:nvSpPr>
        <p:spPr/>
        <p:txBody>
          <a:bodyPr>
            <a:normAutofit lnSpcReduction="10000"/>
          </a:bodyPr>
          <a:lstStyle/>
          <a:p>
            <a:r>
              <a:rPr lang="en-US" dirty="0"/>
              <a:t>What are the projected growth forecasts for the US economy over the next 5 years? (be careful to use reputable data, office for budget responsibility has the most authoritative data)</a:t>
            </a:r>
          </a:p>
          <a:p>
            <a:r>
              <a:rPr lang="en-US" dirty="0"/>
              <a:t>What impact does this have on the deficit over the next 10 years</a:t>
            </a:r>
          </a:p>
          <a:p>
            <a:r>
              <a:rPr lang="en-US" dirty="0"/>
              <a:t>What would be the impact on AD, how would this be represented on an economic diagram?</a:t>
            </a:r>
          </a:p>
          <a:p>
            <a:r>
              <a:rPr lang="en-US" dirty="0"/>
              <a:t>How could you represent this on an LRAS diagram?</a:t>
            </a:r>
          </a:p>
          <a:p>
            <a:r>
              <a:rPr lang="en-US" dirty="0"/>
              <a:t>Given that we are talking about the future are there potentially several outcome that are possible? What are these – represent as diagrams. </a:t>
            </a:r>
          </a:p>
        </p:txBody>
      </p:sp>
    </p:spTree>
    <p:extLst>
      <p:ext uri="{BB962C8B-B14F-4D97-AF65-F5344CB8AC3E}">
        <p14:creationId xmlns:p14="http://schemas.microsoft.com/office/powerpoint/2010/main" val="3441462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530</Words>
  <Application>Microsoft Macintosh PowerPoint</Application>
  <PresentationFormat>Widescreen</PresentationFormat>
  <Paragraphs>48</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Case Study: The Tax Cuts and Jobs Act of 2017 </vt:lpstr>
      <vt:lpstr>Research – Complete research using the following resources and then complete the enquiry - Was the passage of the Tax Cuts and Jobs Act of 2017 a good ECONOMIC IDEA? </vt:lpstr>
      <vt:lpstr>Resources</vt:lpstr>
      <vt:lpstr>PowerPoint Presentation</vt:lpstr>
      <vt:lpstr>Adam Smith’s Maxims on Taxation</vt:lpstr>
      <vt:lpstr>The Tax Cuts and Jobs Act of 2017: The Details</vt:lpstr>
      <vt:lpstr>How would the following households and firms be affected by the bill</vt:lpstr>
      <vt:lpstr>How would the following firms be affected by the bill</vt:lpstr>
      <vt:lpstr>Impact on AD and AS</vt:lpstr>
      <vt:lpstr>Presentation – Feedback your findings, minimum of 3 minutes…</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The Tax Cuts and Jobs Act of 2017 </dc:title>
  <dc:creator>Microsoft Office User</dc:creator>
  <cp:lastModifiedBy>Microsoft Office User</cp:lastModifiedBy>
  <cp:revision>6</cp:revision>
  <dcterms:created xsi:type="dcterms:W3CDTF">2018-03-13T13:08:43Z</dcterms:created>
  <dcterms:modified xsi:type="dcterms:W3CDTF">2018-03-13T14:06:20Z</dcterms:modified>
</cp:coreProperties>
</file>