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85"/>
    <p:restoredTop sz="94643"/>
  </p:normalViewPr>
  <p:slideViewPr>
    <p:cSldViewPr snapToGrid="0" snapToObjects="1">
      <p:cViewPr>
        <p:scale>
          <a:sx n="92" d="100"/>
          <a:sy n="92" d="100"/>
        </p:scale>
        <p:origin x="720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8896F-E0A1-D74C-99BC-0C01D4AB4D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42783C-8620-A141-AA4D-D6E1DD502F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CDF77-03AE-D845-93EB-C87D2E148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EF6E9-AAD4-F04F-B4B6-ED2AEB2FFD22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B4A432-2437-1144-9F4D-FE1F9C7F6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13B303-21CA-204A-8C3A-D90BEB956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F3EF-3FD3-944B-B70F-2055B24FD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02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52D40-2A0D-B34E-90E7-E5E59ABED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9A7FDC-7D64-6D41-A4D8-7A744A1965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8C187-5D4B-6046-9C23-7C9F5F728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EF6E9-AAD4-F04F-B4B6-ED2AEB2FFD22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A5DA1-B265-C44B-B86C-620074DCA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3D2157-ECD6-744B-B1CC-DCE61DDC4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F3EF-3FD3-944B-B70F-2055B24FD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217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E8B8D1-35AA-8345-9793-D3F5380399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44AF4D-5D98-6246-839B-B408E78FCA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BC0A85-2889-D845-99EA-FE5F5502A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EF6E9-AAD4-F04F-B4B6-ED2AEB2FFD22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CD004-4A89-4B4A-A385-1DC25099E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0713A4-F456-D945-A7CC-B281C37F2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F3EF-3FD3-944B-B70F-2055B24FD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65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058BF-8B9D-4A4D-AAE6-9C3BCC28E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D98E5-B8A8-4C47-B26E-814C07E6B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F65FC-0D39-7843-8169-8A3715A6E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EF6E9-AAD4-F04F-B4B6-ED2AEB2FFD22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E68BE6-0B4F-DB49-934F-B4909C6D6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45D44-FB69-124A-816F-647C100BE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F3EF-3FD3-944B-B70F-2055B24FD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012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9617D-3B1D-DC46-AEED-0B99D3894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5B1636-9E65-774C-A6EF-E5DEAB4A3A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7FDD40-5CD8-FF46-A8B1-54D67C445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EF6E9-AAD4-F04F-B4B6-ED2AEB2FFD22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D735DD-9831-244A-B7F8-814E37AE5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B5FC0-724F-E445-BD89-D628D1CB6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F3EF-3FD3-944B-B70F-2055B24FD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364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BD025-49CE-9C44-913A-B2E8986A0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041C09-4983-0E47-82C3-85DD1D04D2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EBB101-D0CD-7645-A9B4-B2E3D696FB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871660-F021-3446-AE4E-C569296A4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EF6E9-AAD4-F04F-B4B6-ED2AEB2FFD22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7B118C-AE88-7741-8AA2-D8AD4F77F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5E0CCC-9B36-C449-83E0-8C1221C47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F3EF-3FD3-944B-B70F-2055B24FD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83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EA018-BEEE-F74F-BDE3-5E9E25F21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005886-BF1E-AB4D-B6A4-9387317CF7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60D3D6-1D4B-7745-92EB-F8EE794120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0F6540-BDE8-EA46-96DC-DB3363668C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156595-51D0-2641-A9D2-F9156872AB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B91601-D821-D14B-A76D-82810E385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EF6E9-AAD4-F04F-B4B6-ED2AEB2FFD22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340023-2D67-CD45-844C-4314A3BB4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27F4BC-1002-B045-A59A-604F634AC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F3EF-3FD3-944B-B70F-2055B24FD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995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93BD5-15D2-E24A-9DEF-3731C3938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8B577F-36A5-2F48-99EF-B8036A446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EF6E9-AAD4-F04F-B4B6-ED2AEB2FFD22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8E88DA-0D78-8449-A71B-3F8DF06F3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0254AD-AE4D-C04F-B69C-74A4843C6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F3EF-3FD3-944B-B70F-2055B24FD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27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C2D3FB-B442-3549-8C6C-AA004859F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EF6E9-AAD4-F04F-B4B6-ED2AEB2FFD22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829A7B-584C-5644-8443-AB6CC8288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04E29E-63EB-5A42-91F7-5602A3E59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F3EF-3FD3-944B-B70F-2055B24FD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454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2611C-A667-264B-875E-DC5111D04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B9211-421B-684E-A5A0-0205CBAD1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A49140-E8B6-B54D-A97E-F14BE84D18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7B2FD5-ED0F-DE4D-9ABC-7297993D8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EF6E9-AAD4-F04F-B4B6-ED2AEB2FFD22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6A4189-88E7-E94E-B3E1-1659631B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68C98D-0D1C-9C4F-8D37-87046D9FA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F3EF-3FD3-944B-B70F-2055B24FD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40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B92E4-05A8-124D-BE7E-E27ABD256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D52DF3-2FA2-FE49-9CFD-3C4CF74E51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5A3420-8C1F-2E4F-8641-2959481311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BA156F-77CE-6140-98DF-53AD845A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EF6E9-AAD4-F04F-B4B6-ED2AEB2FFD22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3FEEB0-98EA-8043-A4F4-8A243B2A5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CE0D35-DED2-FC43-8C17-D0CB3D298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F3EF-3FD3-944B-B70F-2055B24FD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77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E7001A-51CB-2B40-87AE-C68FFDF08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FD6BBB-A652-F44A-A596-737C026C2A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F94DF2-7C56-9E4A-B8F8-B04E9DF741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EF6E9-AAD4-F04F-B4B6-ED2AEB2FFD22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A336A-C6EB-0E45-97E7-B75D728B07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047295-D98D-6D4F-B175-6141B545D5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7F3EF-3FD3-944B-B70F-2055B24FD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7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ABF9F-04BF-F645-B691-27BF37090D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56713"/>
            <a:ext cx="12192000" cy="706437"/>
          </a:xfrm>
        </p:spPr>
        <p:txBody>
          <a:bodyPr>
            <a:noAutofit/>
          </a:bodyPr>
          <a:lstStyle/>
          <a:p>
            <a:r>
              <a:rPr lang="en-US" sz="4400" dirty="0">
                <a:latin typeface="dearJoe 5 CASUAL PRO" panose="02000000000000000000" pitchFamily="2" charset="0"/>
              </a:rPr>
              <a:t>Local response to global interactions – task instructions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27FCF5-81B5-AA47-98F7-561D3DB4BC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808" y="1064199"/>
            <a:ext cx="9359900" cy="5437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585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B58C22F-9CD8-EB46-9F8C-FA893528F6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7539"/>
            <a:ext cx="11928260" cy="96715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2EFAB-BCA9-1E4C-BDEA-3200D9A4A85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38150" y="1494693"/>
            <a:ext cx="11315700" cy="5363308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Describe local/civil society campaigns to encourage the growth of locally grown food/locally sourced goods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For and against sourcing of local food and goods by citizens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Describe local/civil society campaigns against TNCs </a:t>
            </a:r>
          </a:p>
          <a:p>
            <a:pPr marL="0" indent="0">
              <a:buNone/>
            </a:pPr>
            <a:r>
              <a:rPr lang="en-US" b="1" dirty="0"/>
              <a:t>Campaigns against TNCs examples:</a:t>
            </a:r>
          </a:p>
          <a:p>
            <a:pPr marL="0" indent="0">
              <a:buNone/>
            </a:pPr>
            <a:r>
              <a:rPr lang="en-US" dirty="0"/>
              <a:t>-Hindu Nationalist Groups Against McDonalds in India</a:t>
            </a:r>
          </a:p>
          <a:p>
            <a:pPr marL="0" indent="0">
              <a:buNone/>
            </a:pPr>
            <a:r>
              <a:rPr lang="en-US" dirty="0"/>
              <a:t>-Rejection of McDonalds by Bolivia</a:t>
            </a:r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err="1"/>
              <a:t>Glocalisation</a:t>
            </a:r>
            <a:r>
              <a:rPr lang="en-US" dirty="0"/>
              <a:t> of McDonalds in India</a:t>
            </a:r>
          </a:p>
          <a:p>
            <a:pPr marL="0" indent="0">
              <a:buNone/>
            </a:pPr>
            <a:r>
              <a:rPr lang="en-US" dirty="0"/>
              <a:t>-Greenpeace Vs APP &amp; Mattel/KFC</a:t>
            </a:r>
          </a:p>
          <a:p>
            <a:pPr marL="0" indent="0">
              <a:buNone/>
            </a:pPr>
            <a:r>
              <a:rPr lang="en-US" b="1" u="sng" dirty="0"/>
              <a:t>Evaluation: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POWER</a:t>
            </a:r>
            <a:r>
              <a:rPr lang="en-US" altLang="en-US" dirty="0"/>
              <a:t> - How powerful are the anti-</a:t>
            </a:r>
            <a:r>
              <a:rPr lang="en-US" altLang="en-US" dirty="0" err="1"/>
              <a:t>globalisation</a:t>
            </a:r>
            <a:r>
              <a:rPr lang="en-US" altLang="en-US" dirty="0"/>
              <a:t> movements you have focused upon?</a:t>
            </a:r>
          </a:p>
          <a:p>
            <a:r>
              <a:rPr lang="en-US" altLang="en-US" dirty="0">
                <a:solidFill>
                  <a:srgbClr val="00B050"/>
                </a:solidFill>
              </a:rPr>
              <a:t>PROCESS</a:t>
            </a:r>
            <a:r>
              <a:rPr lang="en-US" altLang="en-US" dirty="0"/>
              <a:t> - Which processes (chain of events or similar) have been involved in the growth of the anti-</a:t>
            </a:r>
            <a:r>
              <a:rPr lang="en-US" altLang="en-US" dirty="0" err="1"/>
              <a:t>globalisation</a:t>
            </a:r>
            <a:r>
              <a:rPr lang="en-US" altLang="en-US" dirty="0"/>
              <a:t> movement?</a:t>
            </a:r>
          </a:p>
          <a:p>
            <a:r>
              <a:rPr lang="en-US" altLang="en-US" dirty="0">
                <a:solidFill>
                  <a:srgbClr val="0070C0"/>
                </a:solidFill>
              </a:rPr>
              <a:t>PLACE</a:t>
            </a:r>
            <a:r>
              <a:rPr lang="en-US" altLang="en-US" dirty="0"/>
              <a:t> - Can you state any of the key locations involved in the anti-</a:t>
            </a:r>
            <a:r>
              <a:rPr lang="en-US" altLang="en-US" dirty="0" err="1"/>
              <a:t>globalisation</a:t>
            </a:r>
            <a:r>
              <a:rPr lang="en-US" altLang="en-US" dirty="0"/>
              <a:t> movement’s growth? Has the anti-</a:t>
            </a:r>
            <a:r>
              <a:rPr lang="en-US" altLang="en-US" dirty="0" err="1"/>
              <a:t>globalisation</a:t>
            </a:r>
            <a:r>
              <a:rPr lang="en-US" altLang="en-US" dirty="0"/>
              <a:t> movement changed the nature of any places?</a:t>
            </a:r>
          </a:p>
          <a:p>
            <a:r>
              <a:rPr lang="en-US" altLang="en-US" dirty="0">
                <a:solidFill>
                  <a:srgbClr val="7030A0"/>
                </a:solidFill>
              </a:rPr>
              <a:t>POSSIBILITIES</a:t>
            </a:r>
            <a:r>
              <a:rPr lang="en-US" altLang="en-US" dirty="0"/>
              <a:t> - What is the likely future for the anti-</a:t>
            </a:r>
            <a:r>
              <a:rPr lang="en-US" altLang="en-US" dirty="0" err="1"/>
              <a:t>globalisation</a:t>
            </a:r>
            <a:r>
              <a:rPr lang="en-US" altLang="en-US" dirty="0"/>
              <a:t> movement you have focused upon?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A84F17-6262-804F-9ABB-A458FF9963D4}"/>
              </a:ext>
            </a:extLst>
          </p:cNvPr>
          <p:cNvSpPr txBox="1"/>
          <p:nvPr/>
        </p:nvSpPr>
        <p:spPr>
          <a:xfrm>
            <a:off x="416770" y="173596"/>
            <a:ext cx="11094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dearJoe 5 CASUAL PRO" panose="02000000000000000000" pitchFamily="2" charset="0"/>
              </a:rPr>
              <a:t>Part 1: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7389EFA-EDDD-AF4A-9F38-8D4CBC53C243}"/>
              </a:ext>
            </a:extLst>
          </p:cNvPr>
          <p:cNvSpPr txBox="1"/>
          <p:nvPr/>
        </p:nvSpPr>
        <p:spPr>
          <a:xfrm>
            <a:off x="9668256" y="18082"/>
            <a:ext cx="252374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Resources: PPT, Weebly and Kognity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DE31394-5749-7C40-997D-49124AF6E0B7}"/>
              </a:ext>
            </a:extLst>
          </p:cNvPr>
          <p:cNvSpPr txBox="1"/>
          <p:nvPr/>
        </p:nvSpPr>
        <p:spPr>
          <a:xfrm>
            <a:off x="10792918" y="1961072"/>
            <a:ext cx="1399082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Students:</a:t>
            </a:r>
          </a:p>
          <a:p>
            <a:r>
              <a:rPr lang="en-US" dirty="0"/>
              <a:t>Alannah</a:t>
            </a:r>
          </a:p>
          <a:p>
            <a:r>
              <a:rPr lang="en-US" dirty="0"/>
              <a:t>Sara</a:t>
            </a:r>
          </a:p>
        </p:txBody>
      </p:sp>
    </p:spTree>
    <p:extLst>
      <p:ext uri="{BB962C8B-B14F-4D97-AF65-F5344CB8AC3E}">
        <p14:creationId xmlns:p14="http://schemas.microsoft.com/office/powerpoint/2010/main" val="4103553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F6DB458-4CD9-8047-8EE0-BFDBF648C9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8476" y="118010"/>
            <a:ext cx="6665214" cy="74057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0310DB2-DBBA-B944-A273-11B6A1E0FDB9}"/>
              </a:ext>
            </a:extLst>
          </p:cNvPr>
          <p:cNvSpPr txBox="1"/>
          <p:nvPr/>
        </p:nvSpPr>
        <p:spPr>
          <a:xfrm>
            <a:off x="384048" y="811466"/>
            <a:ext cx="1153832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dirty="0">
                <a:solidFill>
                  <a:srgbClr val="FF0000"/>
                </a:solidFill>
              </a:rPr>
              <a:t>Choose a country that has a visible anti-immigration movement e.g. USA/France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b="1" dirty="0"/>
              <a:t>Describe the immigration situation in your chosen country.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dirty="0"/>
              <a:t>Where are the majority of immigrants coming from?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dirty="0"/>
              <a:t>Is the ‘issue’ with all immigrants or only a certain sub-set?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b="1" dirty="0"/>
              <a:t>What is the name of the anti-immigration movement in the country you are focusing upon?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dirty="0"/>
              <a:t>What is the history of the named movement?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dirty="0"/>
              <a:t>How large is their following?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dirty="0"/>
              <a:t>Have they had any successes in recent elections or similar?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dirty="0"/>
              <a:t>What is the details of their stance on immigration?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b="1" dirty="0"/>
              <a:t>Who is the ‘public face’ of the anti-immigration movement you are focused upon?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dirty="0"/>
              <a:t>What is the ‘story’ of this public figure?</a:t>
            </a:r>
          </a:p>
          <a:p>
            <a:endParaRPr lang="en-US" altLang="en-US" b="1" dirty="0"/>
          </a:p>
          <a:p>
            <a:r>
              <a:rPr lang="en-US" altLang="en-US" b="1" dirty="0"/>
              <a:t>Find and detail a recent news report regarding an incident in the country you are focusing upon where the anti-immigration movement was involved - or expressed an opinion in the aftermath. </a:t>
            </a:r>
          </a:p>
          <a:p>
            <a:r>
              <a:rPr lang="en-US" altLang="en-US" b="1" u="sng" dirty="0"/>
              <a:t>Evaluation: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POWER</a:t>
            </a:r>
            <a:r>
              <a:rPr lang="en-US" altLang="en-US" dirty="0"/>
              <a:t> - How powerful is the anti-immigration movement you have focused upon?</a:t>
            </a:r>
          </a:p>
          <a:p>
            <a:r>
              <a:rPr lang="en-US" altLang="en-US" dirty="0">
                <a:solidFill>
                  <a:srgbClr val="00B050"/>
                </a:solidFill>
              </a:rPr>
              <a:t>PROCESS</a:t>
            </a:r>
            <a:r>
              <a:rPr lang="en-US" altLang="en-US" dirty="0"/>
              <a:t> - Which processes (chain of events or similar) have been involved in the growth of the anti-immigration movement?</a:t>
            </a:r>
          </a:p>
          <a:p>
            <a:r>
              <a:rPr lang="en-US" altLang="en-US" dirty="0">
                <a:solidFill>
                  <a:srgbClr val="0070C0"/>
                </a:solidFill>
              </a:rPr>
              <a:t>PLACE</a:t>
            </a:r>
            <a:r>
              <a:rPr lang="en-US" altLang="en-US" dirty="0"/>
              <a:t> - Can you state any of the key locations involved in the anti-immigration movement’s growth? Has the anti-immigration changed the nature of any places?</a:t>
            </a:r>
          </a:p>
          <a:p>
            <a:r>
              <a:rPr lang="en-US" altLang="en-US" dirty="0">
                <a:solidFill>
                  <a:srgbClr val="7030A0"/>
                </a:solidFill>
              </a:rPr>
              <a:t>POSSIBILITIES </a:t>
            </a:r>
            <a:r>
              <a:rPr lang="en-US" altLang="en-US" dirty="0"/>
              <a:t>- What is the likely future for the anti-immigration movement you have focused upon?</a:t>
            </a: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D91F96-07EF-5649-80BF-39C42E5BA0F0}"/>
              </a:ext>
            </a:extLst>
          </p:cNvPr>
          <p:cNvSpPr/>
          <p:nvPr/>
        </p:nvSpPr>
        <p:spPr>
          <a:xfrm>
            <a:off x="384048" y="118010"/>
            <a:ext cx="184768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dearJoe 5 CASUAL PRO" panose="02000000000000000000" pitchFamily="2" charset="0"/>
              </a:rPr>
              <a:t>Part 2: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FCFB3B-D0DC-134F-BE51-2DBC2FE41EFE}"/>
              </a:ext>
            </a:extLst>
          </p:cNvPr>
          <p:cNvSpPr txBox="1"/>
          <p:nvPr/>
        </p:nvSpPr>
        <p:spPr>
          <a:xfrm>
            <a:off x="9668256" y="5149"/>
            <a:ext cx="252374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Resources: PPT, Weebly and Kognity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601CDF-578C-5044-91AC-8194F07E7309}"/>
              </a:ext>
            </a:extLst>
          </p:cNvPr>
          <p:cNvSpPr txBox="1"/>
          <p:nvPr/>
        </p:nvSpPr>
        <p:spPr>
          <a:xfrm>
            <a:off x="10837889" y="651480"/>
            <a:ext cx="1354111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Students:</a:t>
            </a:r>
          </a:p>
          <a:p>
            <a:r>
              <a:rPr lang="en-US" dirty="0"/>
              <a:t>Milly</a:t>
            </a:r>
          </a:p>
          <a:p>
            <a:r>
              <a:rPr lang="en-US" dirty="0"/>
              <a:t>Zara</a:t>
            </a:r>
          </a:p>
          <a:p>
            <a:r>
              <a:rPr lang="en-US" dirty="0"/>
              <a:t>Jodie</a:t>
            </a:r>
          </a:p>
        </p:txBody>
      </p:sp>
    </p:spTree>
    <p:extLst>
      <p:ext uri="{BB962C8B-B14F-4D97-AF65-F5344CB8AC3E}">
        <p14:creationId xmlns:p14="http://schemas.microsoft.com/office/powerpoint/2010/main" val="1928140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C92CE-B429-A74D-862E-4BF25F373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217" y="127024"/>
            <a:ext cx="1830265" cy="1325563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dearJoe 5 CASUAL PRO" panose="02000000000000000000" pitchFamily="2" charset="0"/>
              </a:rPr>
              <a:t>Part 3:</a:t>
            </a:r>
            <a:br>
              <a:rPr lang="en-US" b="1" dirty="0">
                <a:solidFill>
                  <a:srgbClr val="FF0000"/>
                </a:solidFill>
                <a:latin typeface="dearJoe 5 CASUAL PRO" panose="02000000000000000000" pitchFamily="2" charset="0"/>
              </a:rPr>
            </a:b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E22447-091F-EF47-957A-FA8E46FEF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61489"/>
            <a:ext cx="10571018" cy="484379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 description of government &amp; militia controls on personal freedoms e.g. Great Firewall of China, North Korean Government, Boko Harem in Nigeria.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Examples of national trade restrictions including protectionism e.g. the USA.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Examples of national trade restrictions including resource nationalism e.g. the Zimbabwe.</a:t>
            </a:r>
          </a:p>
          <a:p>
            <a:pPr marL="0" indent="0">
              <a:buNone/>
            </a:pPr>
            <a:r>
              <a:rPr lang="en-US" b="1" dirty="0"/>
              <a:t>Evaluation: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POWER</a:t>
            </a:r>
            <a:r>
              <a:rPr lang="en-US" altLang="en-US" dirty="0"/>
              <a:t> - How powerful are these movements in their ability to resist or accept change?</a:t>
            </a:r>
          </a:p>
          <a:p>
            <a:r>
              <a:rPr lang="en-US" altLang="en-US" dirty="0">
                <a:solidFill>
                  <a:srgbClr val="00B050"/>
                </a:solidFill>
              </a:rPr>
              <a:t>PROCESS</a:t>
            </a:r>
            <a:r>
              <a:rPr lang="en-US" altLang="en-US" dirty="0"/>
              <a:t> - Which processes (chain of events or similar) have been involved in the growth of the anti-</a:t>
            </a:r>
            <a:r>
              <a:rPr lang="en-US" altLang="en-US" dirty="0" err="1"/>
              <a:t>globalisation</a:t>
            </a:r>
            <a:r>
              <a:rPr lang="en-US" altLang="en-US" dirty="0"/>
              <a:t> movement?</a:t>
            </a:r>
          </a:p>
          <a:p>
            <a:r>
              <a:rPr lang="en-US" altLang="en-US" dirty="0">
                <a:solidFill>
                  <a:srgbClr val="0070C0"/>
                </a:solidFill>
              </a:rPr>
              <a:t>PLACE</a:t>
            </a:r>
            <a:r>
              <a:rPr lang="en-US" altLang="en-US" dirty="0"/>
              <a:t> - Can you state any of the key locations involved in the anti-</a:t>
            </a:r>
            <a:r>
              <a:rPr lang="en-US" altLang="en-US" dirty="0" err="1"/>
              <a:t>globalisation</a:t>
            </a:r>
            <a:r>
              <a:rPr lang="en-US" altLang="en-US" dirty="0"/>
              <a:t> movement’s growth? Has the anti-</a:t>
            </a:r>
            <a:r>
              <a:rPr lang="en-US" altLang="en-US" dirty="0" err="1"/>
              <a:t>globalisation</a:t>
            </a:r>
            <a:r>
              <a:rPr lang="en-US" altLang="en-US" dirty="0"/>
              <a:t> movement changed the nature of any places?</a:t>
            </a:r>
          </a:p>
          <a:p>
            <a:r>
              <a:rPr lang="en-US" altLang="en-US" dirty="0">
                <a:solidFill>
                  <a:srgbClr val="7030A0"/>
                </a:solidFill>
              </a:rPr>
              <a:t>POSSIBILITIES</a:t>
            </a:r>
            <a:r>
              <a:rPr lang="en-US" altLang="en-US" dirty="0"/>
              <a:t> - What is the likely future for the anti-</a:t>
            </a:r>
            <a:r>
              <a:rPr lang="en-US" altLang="en-US" dirty="0" err="1"/>
              <a:t>globalisation</a:t>
            </a:r>
            <a:r>
              <a:rPr lang="en-US" altLang="en-US" dirty="0"/>
              <a:t> movement you have focused upon?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8BE9E5E-CC32-2249-BF38-83CA0984D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8465" y="14715"/>
            <a:ext cx="9218734" cy="184677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280F6D5-3E3B-9040-91E4-5B27BA44B912}"/>
              </a:ext>
            </a:extLst>
          </p:cNvPr>
          <p:cNvSpPr txBox="1"/>
          <p:nvPr/>
        </p:nvSpPr>
        <p:spPr>
          <a:xfrm>
            <a:off x="303217" y="895380"/>
            <a:ext cx="221894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Resources: PPT, Weebly and Kognity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A7F60F-9439-9D4F-A0BC-9A0D637264A8}"/>
              </a:ext>
            </a:extLst>
          </p:cNvPr>
          <p:cNvSpPr txBox="1"/>
          <p:nvPr/>
        </p:nvSpPr>
        <p:spPr>
          <a:xfrm>
            <a:off x="10732957" y="1951672"/>
            <a:ext cx="1459043" cy="14773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Students:</a:t>
            </a:r>
          </a:p>
          <a:p>
            <a:r>
              <a:rPr lang="en-US" dirty="0"/>
              <a:t>Theo</a:t>
            </a:r>
          </a:p>
          <a:p>
            <a:r>
              <a:rPr lang="en-US" dirty="0"/>
              <a:t>Ella</a:t>
            </a:r>
          </a:p>
          <a:p>
            <a:r>
              <a:rPr lang="en-US" dirty="0"/>
              <a:t>Ebony</a:t>
            </a:r>
          </a:p>
          <a:p>
            <a:r>
              <a:rPr lang="en-US" dirty="0"/>
              <a:t>Sol</a:t>
            </a:r>
          </a:p>
        </p:txBody>
      </p:sp>
    </p:spTree>
    <p:extLst>
      <p:ext uri="{BB962C8B-B14F-4D97-AF65-F5344CB8AC3E}">
        <p14:creationId xmlns:p14="http://schemas.microsoft.com/office/powerpoint/2010/main" val="2196357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32617-7E80-7E41-B2E2-92778C689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351" y="171228"/>
            <a:ext cx="2523743" cy="768731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dearJoe 5 CASUAL PRO" panose="02000000000000000000" pitchFamily="2" charset="0"/>
              </a:rPr>
              <a:t>Part 4: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E8968-8073-4A48-88F8-27D64A0C3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351" y="1880228"/>
            <a:ext cx="11855577" cy="449618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Define international mindedness</a:t>
            </a:r>
          </a:p>
          <a:p>
            <a:r>
              <a:rPr lang="en-US" dirty="0"/>
              <a:t>How have restrictions in internet freedoms been challenged by civil society action e.g. “</a:t>
            </a:r>
            <a:r>
              <a:rPr lang="en-US" dirty="0" err="1"/>
              <a:t>GreatFire</a:t>
            </a:r>
            <a:r>
              <a:rPr lang="en-US" dirty="0"/>
              <a:t>”, China.</a:t>
            </a:r>
          </a:p>
          <a:p>
            <a:r>
              <a:rPr lang="en-US" dirty="0"/>
              <a:t>How has social media use helped to challenge restricted freedoms e.g. The Arab Spring.</a:t>
            </a:r>
          </a:p>
          <a:p>
            <a:pPr marL="0" indent="0">
              <a:buNone/>
            </a:pPr>
            <a:r>
              <a:rPr lang="en-US" b="1" u="sng" dirty="0"/>
              <a:t>Evaluation: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POWER</a:t>
            </a:r>
            <a:r>
              <a:rPr lang="en-US" altLang="en-US" dirty="0"/>
              <a:t> - How powerful are civil society/local movements in over-coming restricted freedoms?</a:t>
            </a:r>
          </a:p>
          <a:p>
            <a:r>
              <a:rPr lang="en-US" altLang="en-US" dirty="0">
                <a:solidFill>
                  <a:srgbClr val="00B050"/>
                </a:solidFill>
              </a:rPr>
              <a:t>PROCESS</a:t>
            </a:r>
            <a:r>
              <a:rPr lang="en-US" altLang="en-US" dirty="0"/>
              <a:t> - Which processes (chain of events or similar) have been involved in the growth of the movements?</a:t>
            </a:r>
          </a:p>
          <a:p>
            <a:r>
              <a:rPr lang="en-US" altLang="en-US" dirty="0">
                <a:solidFill>
                  <a:srgbClr val="0070C0"/>
                </a:solidFill>
              </a:rPr>
              <a:t>PLACE</a:t>
            </a:r>
            <a:r>
              <a:rPr lang="en-US" altLang="en-US" dirty="0"/>
              <a:t> - Can you state any of the key locations involved in the movement’s growth? Has the movement changed the nature of any places?</a:t>
            </a:r>
          </a:p>
          <a:p>
            <a:r>
              <a:rPr lang="en-US" altLang="en-US" dirty="0">
                <a:solidFill>
                  <a:srgbClr val="7030A0"/>
                </a:solidFill>
              </a:rPr>
              <a:t>POSSIBILITIES</a:t>
            </a:r>
            <a:r>
              <a:rPr lang="en-US" altLang="en-US" dirty="0"/>
              <a:t> - What is the likely future for the movement you have focused upon?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BAF708-0869-3448-AA8E-BF741B7FA8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1789" y="189230"/>
            <a:ext cx="8966651" cy="15014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5F06BB6-7A79-FB43-BCCB-1B486F40DEDC}"/>
              </a:ext>
            </a:extLst>
          </p:cNvPr>
          <p:cNvSpPr txBox="1"/>
          <p:nvPr/>
        </p:nvSpPr>
        <p:spPr>
          <a:xfrm>
            <a:off x="141351" y="950885"/>
            <a:ext cx="252374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Resources: PPT, Weebly and Kognity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52FB84-18D8-9648-935C-E39C3FB81EDB}"/>
              </a:ext>
            </a:extLst>
          </p:cNvPr>
          <p:cNvSpPr txBox="1"/>
          <p:nvPr/>
        </p:nvSpPr>
        <p:spPr>
          <a:xfrm>
            <a:off x="10926188" y="997051"/>
            <a:ext cx="1265812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Students:</a:t>
            </a:r>
          </a:p>
          <a:p>
            <a:r>
              <a:rPr lang="en-US" dirty="0"/>
              <a:t>Hannah</a:t>
            </a:r>
          </a:p>
          <a:p>
            <a:r>
              <a:rPr lang="en-US" dirty="0"/>
              <a:t>Oscar</a:t>
            </a:r>
          </a:p>
          <a:p>
            <a:r>
              <a:rPr lang="en-US" dirty="0"/>
              <a:t>Emmet</a:t>
            </a:r>
          </a:p>
        </p:txBody>
      </p:sp>
    </p:spTree>
    <p:extLst>
      <p:ext uri="{BB962C8B-B14F-4D97-AF65-F5344CB8AC3E}">
        <p14:creationId xmlns:p14="http://schemas.microsoft.com/office/powerpoint/2010/main" val="620638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506</Words>
  <Application>Microsoft Macintosh PowerPoint</Application>
  <PresentationFormat>Widescreen</PresentationFormat>
  <Paragraphs>73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dearJoe 5 CASUAL PRO</vt:lpstr>
      <vt:lpstr>Office Theme</vt:lpstr>
      <vt:lpstr>Local response to global interactions – task instructions</vt:lpstr>
      <vt:lpstr>PowerPoint Presentation</vt:lpstr>
      <vt:lpstr>PowerPoint Presentation</vt:lpstr>
      <vt:lpstr>Part 3: </vt:lpstr>
      <vt:lpstr>Part 4: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Extra – local response to global interactions</dc:title>
  <dc:creator>Ruth Capper</dc:creator>
  <cp:lastModifiedBy>Ruth Capper</cp:lastModifiedBy>
  <cp:revision>16</cp:revision>
  <dcterms:created xsi:type="dcterms:W3CDTF">2018-12-11T21:30:13Z</dcterms:created>
  <dcterms:modified xsi:type="dcterms:W3CDTF">2018-12-12T02:28:54Z</dcterms:modified>
</cp:coreProperties>
</file>