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64" r:id="rId5"/>
    <p:sldId id="261" r:id="rId6"/>
    <p:sldId id="271" r:id="rId7"/>
    <p:sldId id="273" r:id="rId8"/>
    <p:sldId id="274" r:id="rId9"/>
    <p:sldId id="268" r:id="rId10"/>
    <p:sldId id="270" r:id="rId11"/>
    <p:sldId id="269" r:id="rId12"/>
    <p:sldId id="265" r:id="rId13"/>
    <p:sldId id="267" r:id="rId14"/>
    <p:sldId id="275" r:id="rId15"/>
    <p:sldId id="272" r:id="rId16"/>
    <p:sldId id="257" r:id="rId17"/>
    <p:sldId id="266" r:id="rId18"/>
    <p:sldId id="258"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p:restoredTop sz="94611"/>
  </p:normalViewPr>
  <p:slideViewPr>
    <p:cSldViewPr snapToGrid="0" snapToObjects="1">
      <p:cViewPr varScale="1">
        <p:scale>
          <a:sx n="85" d="100"/>
          <a:sy n="85"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C5B6AE-D236-7F46-91DD-3BC73F3802A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18445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5B6AE-D236-7F46-91DD-3BC73F3802A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186910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5B6AE-D236-7F46-91DD-3BC73F3802A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65141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5B6AE-D236-7F46-91DD-3BC73F3802A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204501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5B6AE-D236-7F46-91DD-3BC73F3802A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5308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C5B6AE-D236-7F46-91DD-3BC73F3802A6}" type="datetimeFigureOut">
              <a:rPr lang="en-US" smtClean="0"/>
              <a:t>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94401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C5B6AE-D236-7F46-91DD-3BC73F3802A6}" type="datetimeFigureOut">
              <a:rPr lang="en-US" smtClean="0"/>
              <a:t>1/21/18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45303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5B6AE-D236-7F46-91DD-3BC73F3802A6}" type="datetimeFigureOut">
              <a:rPr lang="en-US" smtClean="0"/>
              <a:t>1/21/18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139099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5B6AE-D236-7F46-91DD-3BC73F3802A6}" type="datetimeFigureOut">
              <a:rPr lang="en-US" smtClean="0"/>
              <a:t>1/21/18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94105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5B6AE-D236-7F46-91DD-3BC73F3802A6}" type="datetimeFigureOut">
              <a:rPr lang="en-US" smtClean="0"/>
              <a:t>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16671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5B6AE-D236-7F46-91DD-3BC73F3802A6}" type="datetimeFigureOut">
              <a:rPr lang="en-US" smtClean="0"/>
              <a:t>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2D0B7-FB52-7C42-9DD3-8D5414280455}" type="slidenum">
              <a:rPr lang="en-US" smtClean="0"/>
              <a:t>‹#›</a:t>
            </a:fld>
            <a:endParaRPr lang="en-US"/>
          </a:p>
        </p:txBody>
      </p:sp>
    </p:spTree>
    <p:extLst>
      <p:ext uri="{BB962C8B-B14F-4D97-AF65-F5344CB8AC3E}">
        <p14:creationId xmlns:p14="http://schemas.microsoft.com/office/powerpoint/2010/main" val="1619891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5B6AE-D236-7F46-91DD-3BC73F3802A6}" type="datetimeFigureOut">
              <a:rPr lang="en-US" smtClean="0"/>
              <a:t>1/21/18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2D0B7-FB52-7C42-9DD3-8D5414280455}" type="slidenum">
              <a:rPr lang="en-US" smtClean="0"/>
              <a:t>‹#›</a:t>
            </a:fld>
            <a:endParaRPr lang="en-US"/>
          </a:p>
        </p:txBody>
      </p:sp>
    </p:spTree>
    <p:extLst>
      <p:ext uri="{BB962C8B-B14F-4D97-AF65-F5344CB8AC3E}">
        <p14:creationId xmlns:p14="http://schemas.microsoft.com/office/powerpoint/2010/main" val="35557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s://www.youtube.com/watch?v=0_QrIapiNO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www.nytimes.com/video/world/middleeast/100000004844523/who-are-the-syrian-refugees.html?smid=pl-shar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vOnXh3NN9w"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m/news/world-middle-east-320576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891229" y="660090"/>
            <a:ext cx="8101070" cy="4154984"/>
          </a:xfrm>
          <a:prstGeom prst="rect">
            <a:avLst/>
          </a:prstGeom>
        </p:spPr>
        <p:txBody>
          <a:bodyPr wrap="square">
            <a:spAutoFit/>
          </a:bodyPr>
          <a:lstStyle/>
          <a:p>
            <a:r>
              <a:rPr lang="en-US" sz="6600" b="1" dirty="0" smtClean="0">
                <a:solidFill>
                  <a:schemeClr val="bg1"/>
                </a:solidFill>
                <a:latin typeface="dearJoe 5 CASUAL PRO" charset="0"/>
                <a:ea typeface="dearJoe 5 CASUAL PRO" charset="0"/>
                <a:cs typeface="dearJoe 5 CASUAL PRO" charset="0"/>
              </a:rPr>
              <a:t>The causes and consequences of forced migration: </a:t>
            </a:r>
          </a:p>
          <a:p>
            <a:r>
              <a:rPr lang="en-US" sz="6600" b="1" u="sng" dirty="0">
                <a:solidFill>
                  <a:schemeClr val="bg1"/>
                </a:solidFill>
                <a:latin typeface="dearJoe 5 CASUAL PRO" charset="0"/>
                <a:ea typeface="dearJoe 5 CASUAL PRO" charset="0"/>
                <a:cs typeface="dearJoe 5 CASUAL PRO" charset="0"/>
              </a:rPr>
              <a:t>2</a:t>
            </a:r>
            <a:r>
              <a:rPr lang="en-US" sz="6600" b="1" u="sng" dirty="0" smtClean="0">
                <a:solidFill>
                  <a:schemeClr val="bg1"/>
                </a:solidFill>
                <a:latin typeface="dearJoe 5 CASUAL PRO" charset="0"/>
                <a:ea typeface="dearJoe 5 CASUAL PRO" charset="0"/>
                <a:cs typeface="dearJoe 5 CASUAL PRO" charset="0"/>
              </a:rPr>
              <a:t>. Political  factors</a:t>
            </a:r>
            <a:endParaRPr lang="en-US" sz="6600" b="1" u="sng" dirty="0">
              <a:solidFill>
                <a:schemeClr val="bg1"/>
              </a:solidFill>
              <a:latin typeface="dearJoe 5 CASUAL PRO" charset="0"/>
              <a:ea typeface="dearJoe 5 CASUAL PRO" charset="0"/>
              <a:cs typeface="dearJoe 5 CASUAL PRO" charset="0"/>
            </a:endParaRPr>
          </a:p>
        </p:txBody>
      </p:sp>
    </p:spTree>
    <p:extLst>
      <p:ext uri="{BB962C8B-B14F-4D97-AF65-F5344CB8AC3E}">
        <p14:creationId xmlns:p14="http://schemas.microsoft.com/office/powerpoint/2010/main" val="49692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342" y="104931"/>
            <a:ext cx="9698349" cy="6608610"/>
          </a:xfrm>
        </p:spPr>
      </p:pic>
      <p:sp>
        <p:nvSpPr>
          <p:cNvPr id="5" name="Rectangle 4"/>
          <p:cNvSpPr/>
          <p:nvPr/>
        </p:nvSpPr>
        <p:spPr>
          <a:xfrm>
            <a:off x="111808" y="6344209"/>
            <a:ext cx="4939622" cy="369332"/>
          </a:xfrm>
          <a:prstGeom prst="rect">
            <a:avLst/>
          </a:prstGeom>
        </p:spPr>
        <p:txBody>
          <a:bodyPr wrap="none">
            <a:spAutoFit/>
          </a:bodyPr>
          <a:lstStyle/>
          <a:p>
            <a:r>
              <a:rPr lang="en-US" dirty="0" smtClean="0">
                <a:hlinkClick r:id="rId3"/>
              </a:rPr>
              <a:t>https://</a:t>
            </a:r>
            <a:r>
              <a:rPr lang="en-US" dirty="0" err="1" smtClean="0">
                <a:hlinkClick r:id="rId3"/>
              </a:rPr>
              <a:t>www.youtube.com</a:t>
            </a:r>
            <a:r>
              <a:rPr lang="en-US" dirty="0" smtClean="0">
                <a:hlinkClick r:id="rId3"/>
              </a:rPr>
              <a:t>/</a:t>
            </a:r>
            <a:r>
              <a:rPr lang="en-US" dirty="0" err="1" smtClean="0">
                <a:hlinkClick r:id="rId3"/>
              </a:rPr>
              <a:t>watch?v</a:t>
            </a:r>
            <a:r>
              <a:rPr lang="en-US" dirty="0" smtClean="0">
                <a:hlinkClick r:id="rId3"/>
              </a:rPr>
              <a:t>=0_QrIapiNOw</a:t>
            </a:r>
            <a:endParaRPr lang="en-US" dirty="0"/>
          </a:p>
        </p:txBody>
      </p:sp>
      <p:sp>
        <p:nvSpPr>
          <p:cNvPr id="6" name="Rectangle 5"/>
          <p:cNvSpPr/>
          <p:nvPr/>
        </p:nvSpPr>
        <p:spPr>
          <a:xfrm>
            <a:off x="232663" y="180459"/>
            <a:ext cx="4838825" cy="584775"/>
          </a:xfrm>
          <a:prstGeom prst="rect">
            <a:avLst/>
          </a:prstGeom>
        </p:spPr>
        <p:txBody>
          <a:bodyPr wrap="none">
            <a:spAutoFit/>
          </a:bodyPr>
          <a:lstStyle/>
          <a:p>
            <a:r>
              <a:rPr lang="en-US" sz="3200" b="1" i="0" dirty="0" smtClean="0">
                <a:solidFill>
                  <a:srgbClr val="0070C0"/>
                </a:solidFill>
                <a:effectLst/>
                <a:latin typeface="Open Sans" charset="0"/>
              </a:rPr>
              <a:t>Destination of the refugees</a:t>
            </a:r>
            <a:endParaRPr lang="en-US" sz="3200" b="1" i="0" dirty="0">
              <a:solidFill>
                <a:srgbClr val="0070C0"/>
              </a:solidFill>
              <a:effectLst/>
              <a:latin typeface="Open Sans" charset="0"/>
            </a:endParaRPr>
          </a:p>
        </p:txBody>
      </p:sp>
    </p:spTree>
    <p:extLst>
      <p:ext uri="{BB962C8B-B14F-4D97-AF65-F5344CB8AC3E}">
        <p14:creationId xmlns:p14="http://schemas.microsoft.com/office/powerpoint/2010/main" val="76034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a refugee camp: </a:t>
            </a:r>
            <a:r>
              <a:rPr lang="en-US" b="1" dirty="0"/>
              <a:t>Zaatari refugee camp</a:t>
            </a:r>
            <a:br>
              <a:rPr lang="en-US" b="1" dirty="0"/>
            </a:br>
            <a:endParaRPr lang="en-US" dirty="0"/>
          </a:p>
        </p:txBody>
      </p:sp>
      <p:sp>
        <p:nvSpPr>
          <p:cNvPr id="3" name="Content Placeholder 2"/>
          <p:cNvSpPr>
            <a:spLocks noGrp="1"/>
          </p:cNvSpPr>
          <p:nvPr>
            <p:ph idx="1"/>
          </p:nvPr>
        </p:nvSpPr>
        <p:spPr>
          <a:xfrm>
            <a:off x="9124964" y="1487465"/>
            <a:ext cx="2709231" cy="4351338"/>
          </a:xfrm>
        </p:spPr>
        <p:txBody>
          <a:bodyPr>
            <a:normAutofit/>
          </a:bodyPr>
          <a:lstStyle/>
          <a:p>
            <a:r>
              <a:rPr lang="en-US" sz="1600" dirty="0" smtClean="0">
                <a:hlinkClick r:id="rId2"/>
              </a:rPr>
              <a:t>https://reliefweb.int/sites/reliefweb.int/files/resources/FACTSHEET-ZaatariRefugeeCamp-Aug2017final.pdf</a:t>
            </a:r>
          </a:p>
          <a:p>
            <a:r>
              <a:rPr lang="en-US" sz="1600" dirty="0" smtClean="0">
                <a:hlinkClick r:id="rId2"/>
              </a:rPr>
              <a:t>https://www.youtube.com/watch?v=tBNALXCMfjg</a:t>
            </a:r>
          </a:p>
          <a:p>
            <a:r>
              <a:rPr lang="en-US" sz="1600" dirty="0" smtClean="0">
                <a:hlinkClick r:id="rId2"/>
              </a:rPr>
              <a:t>https://www.nytimes.com/video/world/middleeast/100000004844523/who-are-the-syrian-refugees.html?smid=pl-share</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9" y="1101679"/>
            <a:ext cx="8089900" cy="4533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74" y="5046569"/>
            <a:ext cx="8049718" cy="1598773"/>
          </a:xfrm>
          <a:prstGeom prst="rect">
            <a:avLst/>
          </a:prstGeom>
        </p:spPr>
      </p:pic>
    </p:spTree>
    <p:extLst>
      <p:ext uri="{BB962C8B-B14F-4D97-AF65-F5344CB8AC3E}">
        <p14:creationId xmlns:p14="http://schemas.microsoft.com/office/powerpoint/2010/main" val="214622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theory</a:t>
            </a:r>
            <a:endParaRPr lang="en-US" dirty="0"/>
          </a:p>
        </p:txBody>
      </p:sp>
      <p:pic>
        <p:nvPicPr>
          <p:cNvPr id="4" name="Content Placeholder 3" descr="Screen shot 2015-11-01 at 7.50.58 PM.png"/>
          <p:cNvPicPr>
            <a:picLocks noGrp="1" noChangeAspect="1"/>
          </p:cNvPicPr>
          <p:nvPr>
            <p:ph idx="1"/>
          </p:nvPr>
        </p:nvPicPr>
        <p:blipFill>
          <a:blip r:embed="rId2"/>
          <a:stretch>
            <a:fillRect/>
          </a:stretch>
        </p:blipFill>
        <p:spPr>
          <a:xfrm>
            <a:off x="2101044" y="1600201"/>
            <a:ext cx="7989913" cy="4525963"/>
          </a:xfrm>
        </p:spPr>
      </p:pic>
    </p:spTree>
    <p:extLst>
      <p:ext uri="{BB962C8B-B14F-4D97-AF65-F5344CB8AC3E}">
        <p14:creationId xmlns:p14="http://schemas.microsoft.com/office/powerpoint/2010/main" val="109302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Refugees - Always two sides to the story?</a:t>
            </a:r>
            <a:endParaRPr lang="en-US" dirty="0"/>
          </a:p>
        </p:txBody>
      </p:sp>
      <p:pic>
        <p:nvPicPr>
          <p:cNvPr id="4" name="Content Placeholder 3" descr="Screen shot 2015-11-01 at 8.21.16 PM.png"/>
          <p:cNvPicPr>
            <a:picLocks noGrp="1" noChangeAspect="1"/>
          </p:cNvPicPr>
          <p:nvPr>
            <p:ph idx="1"/>
          </p:nvPr>
        </p:nvPicPr>
        <p:blipFill>
          <a:blip r:embed="rId2"/>
          <a:stretch>
            <a:fillRect/>
          </a:stretch>
        </p:blipFill>
        <p:spPr>
          <a:xfrm>
            <a:off x="1524000" y="1562583"/>
            <a:ext cx="9144000" cy="3877779"/>
          </a:xfrm>
        </p:spPr>
      </p:pic>
      <p:pic>
        <p:nvPicPr>
          <p:cNvPr id="5" name="Picture 4" descr="Screen shot 2015-11-01 at 8.23.36 PM.png"/>
          <p:cNvPicPr>
            <a:picLocks noChangeAspect="1"/>
          </p:cNvPicPr>
          <p:nvPr/>
        </p:nvPicPr>
        <p:blipFill>
          <a:blip r:embed="rId3"/>
          <a:stretch>
            <a:fillRect/>
          </a:stretch>
        </p:blipFill>
        <p:spPr>
          <a:xfrm>
            <a:off x="4445000" y="5638800"/>
            <a:ext cx="5765800" cy="622300"/>
          </a:xfrm>
          <a:prstGeom prst="rect">
            <a:avLst/>
          </a:prstGeom>
        </p:spPr>
      </p:pic>
      <p:sp>
        <p:nvSpPr>
          <p:cNvPr id="6" name="TextBox 5"/>
          <p:cNvSpPr txBox="1"/>
          <p:nvPr/>
        </p:nvSpPr>
        <p:spPr>
          <a:xfrm>
            <a:off x="2006600" y="5809694"/>
            <a:ext cx="2438401" cy="369332"/>
          </a:xfrm>
          <a:prstGeom prst="rect">
            <a:avLst/>
          </a:prstGeom>
          <a:noFill/>
        </p:spPr>
        <p:txBody>
          <a:bodyPr wrap="square" rtlCol="0">
            <a:spAutoFit/>
          </a:bodyPr>
          <a:lstStyle/>
          <a:p>
            <a:r>
              <a:rPr lang="en-US" dirty="0"/>
              <a:t>Talk to your partner: </a:t>
            </a:r>
            <a:endParaRPr lang="en-US" dirty="0"/>
          </a:p>
        </p:txBody>
      </p:sp>
    </p:spTree>
    <p:extLst>
      <p:ext uri="{BB962C8B-B14F-4D97-AF65-F5344CB8AC3E}">
        <p14:creationId xmlns:p14="http://schemas.microsoft.com/office/powerpoint/2010/main" val="620792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884" y="301964"/>
            <a:ext cx="11466116" cy="6027061"/>
          </a:xfrm>
        </p:spPr>
      </p:pic>
    </p:spTree>
    <p:extLst>
      <p:ext uri="{BB962C8B-B14F-4D97-AF65-F5344CB8AC3E}">
        <p14:creationId xmlns:p14="http://schemas.microsoft.com/office/powerpoint/2010/main" val="159803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arJoe 5 CASUAL PRO" charset="0"/>
                <a:ea typeface="dearJoe 5 CASUAL PRO" charset="0"/>
                <a:cs typeface="dearJoe 5 CASUAL PRO" charset="0"/>
              </a:rPr>
              <a:t>Task: Syrian refugee crisis case study </a:t>
            </a:r>
            <a:endParaRPr lang="en-US"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Using the resources in the textbooks, </a:t>
            </a:r>
            <a:r>
              <a:rPr lang="en-US" dirty="0" err="1" smtClean="0"/>
              <a:t>kognity</a:t>
            </a:r>
            <a:r>
              <a:rPr lang="en-US" dirty="0" smtClean="0"/>
              <a:t> and those embedded on the wiki complete a detailed case study using the following guidelines: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0070C0"/>
                </a:solidFill>
              </a:rPr>
              <a:t>Place: </a:t>
            </a:r>
            <a:r>
              <a:rPr lang="en-US" dirty="0" smtClean="0"/>
              <a:t>Locations where the migrants are moving from and to, extent of the displacement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0070C0"/>
                </a:solidFill>
              </a:rPr>
              <a:t>Process/ power: </a:t>
            </a:r>
            <a:r>
              <a:rPr lang="en-US" dirty="0" smtClean="0"/>
              <a:t>What are the </a:t>
            </a:r>
            <a:r>
              <a:rPr lang="en-US" dirty="0" err="1" smtClean="0"/>
              <a:t>poltical</a:t>
            </a:r>
            <a:r>
              <a:rPr lang="en-US" dirty="0" smtClean="0"/>
              <a:t> push factors (brief overview of the events in Syria- leadership, 2011 Arab Spring, response, civil war, ISIS and environmental factors.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are the impacts of the refugee crisis on source and host countries and for the refugees?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47904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(5+10 marks)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k-SK" dirty="0" err="1" smtClean="0"/>
              <a:t>Complete</a:t>
            </a:r>
            <a:r>
              <a:rPr lang="sk-SK" dirty="0" smtClean="0"/>
              <a:t> </a:t>
            </a:r>
            <a:r>
              <a:rPr lang="sk-SK" dirty="0" err="1" smtClean="0"/>
              <a:t>an</a:t>
            </a:r>
            <a:r>
              <a:rPr lang="sk-SK" dirty="0"/>
              <a:t> </a:t>
            </a:r>
            <a:r>
              <a:rPr lang="sk-SK" dirty="0" err="1" smtClean="0"/>
              <a:t>annotated</a:t>
            </a:r>
            <a:r>
              <a:rPr lang="sk-SK" dirty="0" smtClean="0"/>
              <a:t> </a:t>
            </a:r>
            <a:r>
              <a:rPr lang="sk-SK" dirty="0" err="1" smtClean="0"/>
              <a:t>map</a:t>
            </a:r>
            <a:r>
              <a:rPr lang="sk-SK" dirty="0" smtClean="0"/>
              <a:t> (5) </a:t>
            </a:r>
            <a:r>
              <a:rPr lang="sk-SK" dirty="0" err="1" smtClean="0"/>
              <a:t>showing</a:t>
            </a:r>
            <a:r>
              <a:rPr lang="sk-SK" dirty="0" smtClean="0"/>
              <a:t> </a:t>
            </a:r>
            <a:r>
              <a:rPr lang="sk-SK" dirty="0" err="1" smtClean="0"/>
              <a:t>the</a:t>
            </a:r>
            <a:r>
              <a:rPr lang="sk-SK" dirty="0" smtClean="0"/>
              <a:t> </a:t>
            </a:r>
            <a:r>
              <a:rPr lang="sk-SK" dirty="0" err="1" smtClean="0"/>
              <a:t>location</a:t>
            </a:r>
            <a:r>
              <a:rPr lang="sk-SK" dirty="0" smtClean="0"/>
              <a:t> of </a:t>
            </a:r>
            <a:r>
              <a:rPr lang="sk-SK" dirty="0" err="1" smtClean="0"/>
              <a:t>forced</a:t>
            </a:r>
            <a:r>
              <a:rPr lang="sk-SK" dirty="0" smtClean="0"/>
              <a:t> </a:t>
            </a:r>
            <a:r>
              <a:rPr lang="sk-SK" dirty="0" err="1" smtClean="0"/>
              <a:t>migration</a:t>
            </a:r>
            <a:r>
              <a:rPr lang="sk-SK" dirty="0" smtClean="0"/>
              <a:t> and </a:t>
            </a:r>
            <a:r>
              <a:rPr lang="sk-SK" dirty="0" err="1" smtClean="0"/>
              <a:t>the</a:t>
            </a:r>
            <a:r>
              <a:rPr lang="sk-SK" dirty="0" smtClean="0"/>
              <a:t> </a:t>
            </a:r>
            <a:r>
              <a:rPr lang="sk-SK" dirty="0" err="1" smtClean="0"/>
              <a:t>countries</a:t>
            </a:r>
            <a:r>
              <a:rPr lang="sk-SK" dirty="0" smtClean="0"/>
              <a:t> </a:t>
            </a:r>
            <a:r>
              <a:rPr lang="sk-SK" dirty="0" err="1" smtClean="0"/>
              <a:t>involved</a:t>
            </a:r>
            <a:r>
              <a:rPr lang="sk-SK" dirty="0" smtClean="0"/>
              <a:t>. </a:t>
            </a:r>
            <a:r>
              <a:rPr lang="sk-SK" dirty="0" err="1" smtClean="0"/>
              <a:t>Add</a:t>
            </a:r>
            <a:r>
              <a:rPr lang="sk-SK" dirty="0" smtClean="0"/>
              <a:t> as </a:t>
            </a:r>
            <a:r>
              <a:rPr lang="sk-SK" dirty="0" err="1" smtClean="0"/>
              <a:t>many</a:t>
            </a:r>
            <a:r>
              <a:rPr lang="sk-SK" dirty="0" smtClean="0"/>
              <a:t> </a:t>
            </a:r>
            <a:r>
              <a:rPr lang="sk-SK" dirty="0" err="1" smtClean="0"/>
              <a:t>numerical</a:t>
            </a:r>
            <a:r>
              <a:rPr lang="sk-SK" dirty="0" smtClean="0"/>
              <a:t> </a:t>
            </a:r>
            <a:r>
              <a:rPr lang="sk-SK" dirty="0" err="1" smtClean="0"/>
              <a:t>facts</a:t>
            </a:r>
            <a:r>
              <a:rPr lang="sk-SK" dirty="0" smtClean="0"/>
              <a:t> as </a:t>
            </a:r>
            <a:r>
              <a:rPr lang="sk-SK" dirty="0" err="1" smtClean="0"/>
              <a:t>you</a:t>
            </a:r>
            <a:r>
              <a:rPr lang="sk-SK" dirty="0" smtClean="0"/>
              <a:t> </a:t>
            </a:r>
            <a:r>
              <a:rPr lang="sk-SK" dirty="0" err="1" smtClean="0"/>
              <a:t>can</a:t>
            </a:r>
            <a:r>
              <a:rPr lang="sk-SK" dirty="0" smtClean="0"/>
              <a:t> </a:t>
            </a:r>
            <a:r>
              <a:rPr lang="sk-SK" dirty="0" err="1" smtClean="0"/>
              <a:t>regarding</a:t>
            </a:r>
            <a:r>
              <a:rPr lang="sk-SK" dirty="0" smtClean="0"/>
              <a:t> </a:t>
            </a:r>
            <a:r>
              <a:rPr lang="sk-SK" dirty="0" err="1" smtClean="0"/>
              <a:t>numbers</a:t>
            </a:r>
            <a:r>
              <a:rPr lang="sk-SK" dirty="0" smtClean="0"/>
              <a:t>, </a:t>
            </a:r>
            <a:r>
              <a:rPr lang="sk-SK" dirty="0" err="1" smtClean="0"/>
              <a:t>impacts</a:t>
            </a:r>
            <a:r>
              <a:rPr lang="sk-SK" dirty="0" smtClean="0"/>
              <a:t> and </a:t>
            </a:r>
            <a:r>
              <a:rPr lang="sk-SK" dirty="0" err="1" smtClean="0"/>
              <a:t>costs</a:t>
            </a:r>
            <a:r>
              <a:rPr lang="sk-SK" dirty="0" smtClean="0"/>
              <a:t>. </a:t>
            </a:r>
            <a:r>
              <a:rPr lang="sk-SK" dirty="0" err="1" smtClean="0"/>
              <a:t>Consider</a:t>
            </a:r>
            <a:r>
              <a:rPr lang="sk-SK" dirty="0" smtClean="0"/>
              <a:t> </a:t>
            </a:r>
            <a:r>
              <a:rPr lang="sk-SK" dirty="0" err="1" smtClean="0"/>
              <a:t>push</a:t>
            </a:r>
            <a:r>
              <a:rPr lang="sk-SK" dirty="0" smtClean="0"/>
              <a:t> and </a:t>
            </a:r>
            <a:r>
              <a:rPr lang="sk-SK" dirty="0" err="1" smtClean="0"/>
              <a:t>pull</a:t>
            </a:r>
            <a:r>
              <a:rPr lang="sk-SK" dirty="0" smtClean="0"/>
              <a:t> </a:t>
            </a:r>
            <a:r>
              <a:rPr lang="sk-SK" dirty="0" err="1" smtClean="0"/>
              <a:t>factors</a:t>
            </a:r>
            <a:r>
              <a:rPr lang="sk-SK" dirty="0" smtClean="0"/>
              <a:t>, </a:t>
            </a:r>
            <a:r>
              <a:rPr lang="sk-SK" dirty="0" err="1" smtClean="0"/>
              <a:t>impacts</a:t>
            </a:r>
            <a:r>
              <a:rPr lang="sk-SK" dirty="0" smtClean="0"/>
              <a:t> on </a:t>
            </a:r>
            <a:r>
              <a:rPr lang="sk-SK" dirty="0" err="1" smtClean="0"/>
              <a:t>the</a:t>
            </a:r>
            <a:r>
              <a:rPr lang="sk-SK" dirty="0" smtClean="0"/>
              <a:t> </a:t>
            </a:r>
            <a:r>
              <a:rPr lang="sk-SK" dirty="0" err="1" smtClean="0"/>
              <a:t>migrants</a:t>
            </a:r>
            <a:r>
              <a:rPr lang="sk-SK" dirty="0" smtClean="0"/>
              <a:t> and </a:t>
            </a:r>
            <a:r>
              <a:rPr lang="sk-SK" dirty="0" err="1" smtClean="0"/>
              <a:t>impacts</a:t>
            </a:r>
            <a:r>
              <a:rPr lang="sk-SK" dirty="0" smtClean="0"/>
              <a:t> on </a:t>
            </a:r>
            <a:r>
              <a:rPr lang="sk-SK" dirty="0" err="1" smtClean="0"/>
              <a:t>locations</a:t>
            </a:r>
            <a:r>
              <a:rPr lang="sk-SK" dirty="0" smtClean="0"/>
              <a:t> </a:t>
            </a:r>
            <a:r>
              <a:rPr lang="sk-SK" dirty="0" err="1" smtClean="0"/>
              <a:t>involved</a:t>
            </a:r>
            <a:r>
              <a:rPr lang="sk-SK" dirty="0" smtClean="0"/>
              <a:t>.  (10)</a:t>
            </a:r>
            <a:endParaRPr lang="en-US" dirty="0"/>
          </a:p>
        </p:txBody>
      </p:sp>
      <p:sp>
        <p:nvSpPr>
          <p:cNvPr id="4" name="Rectangle 3"/>
          <p:cNvSpPr/>
          <p:nvPr/>
        </p:nvSpPr>
        <p:spPr>
          <a:xfrm>
            <a:off x="5977217" y="3244334"/>
            <a:ext cx="290464" cy="369332"/>
          </a:xfrm>
          <a:prstGeom prst="rect">
            <a:avLst/>
          </a:prstGeom>
        </p:spPr>
        <p:txBody>
          <a:bodyPr wrap="none">
            <a:spAutoFit/>
          </a:bodyPr>
          <a:lstStyle/>
          <a:p>
            <a:r>
              <a:rPr lang="sk-SK" b="0" dirty="0" smtClean="0">
                <a:effectLst/>
              </a:rPr>
              <a:t>  </a:t>
            </a:r>
            <a:endParaRPr lang="en-US" dirty="0"/>
          </a:p>
        </p:txBody>
      </p:sp>
    </p:spTree>
    <p:extLst>
      <p:ext uri="{BB962C8B-B14F-4D97-AF65-F5344CB8AC3E}">
        <p14:creationId xmlns:p14="http://schemas.microsoft.com/office/powerpoint/2010/main" val="31610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exam question</a:t>
            </a:r>
            <a:endParaRPr lang="en-US" dirty="0"/>
          </a:p>
        </p:txBody>
      </p:sp>
      <p:sp>
        <p:nvSpPr>
          <p:cNvPr id="3" name="Content Placeholder 2"/>
          <p:cNvSpPr>
            <a:spLocks noGrp="1"/>
          </p:cNvSpPr>
          <p:nvPr>
            <p:ph idx="1"/>
          </p:nvPr>
        </p:nvSpPr>
        <p:spPr/>
        <p:txBody>
          <a:bodyPr/>
          <a:lstStyle/>
          <a:p>
            <a:pPr>
              <a:buNone/>
            </a:pPr>
            <a:r>
              <a:rPr lang="en-US" dirty="0" smtClean="0"/>
              <a:t>Referring </a:t>
            </a:r>
            <a:r>
              <a:rPr lang="en-US" dirty="0"/>
              <a:t>to a specific example, describe the </a:t>
            </a:r>
            <a:r>
              <a:rPr lang="en-US" b="1" dirty="0"/>
              <a:t>positive | negative impacts </a:t>
            </a:r>
            <a:r>
              <a:rPr lang="en-US" dirty="0"/>
              <a:t>that </a:t>
            </a:r>
            <a:r>
              <a:rPr lang="en-US"/>
              <a:t>a </a:t>
            </a:r>
            <a:r>
              <a:rPr lang="en-US" smtClean="0"/>
              <a:t>forced </a:t>
            </a:r>
            <a:r>
              <a:rPr lang="en-US" dirty="0"/>
              <a:t>migration has had at it's </a:t>
            </a:r>
            <a:r>
              <a:rPr lang="en-US" b="1" dirty="0"/>
              <a:t>origins | destinations. </a:t>
            </a:r>
            <a:r>
              <a:rPr lang="en-US" b="1" i="1" dirty="0"/>
              <a:t>[6 Marks]</a:t>
            </a:r>
            <a:endParaRPr lang="en-US" dirty="0"/>
          </a:p>
        </p:txBody>
      </p:sp>
    </p:spTree>
    <p:extLst>
      <p:ext uri="{BB962C8B-B14F-4D97-AF65-F5344CB8AC3E}">
        <p14:creationId xmlns:p14="http://schemas.microsoft.com/office/powerpoint/2010/main" val="824561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Complete</a:t>
            </a:r>
            <a:r>
              <a:rPr lang="sk-SK" dirty="0" smtClean="0"/>
              <a:t> </a:t>
            </a:r>
            <a:r>
              <a:rPr lang="sk-SK" dirty="0" err="1" smtClean="0"/>
              <a:t>an</a:t>
            </a:r>
            <a:r>
              <a:rPr lang="sk-SK" dirty="0" smtClean="0"/>
              <a:t> </a:t>
            </a:r>
            <a:r>
              <a:rPr lang="sk-SK" dirty="0" err="1" smtClean="0"/>
              <a:t>annotated</a:t>
            </a:r>
            <a:r>
              <a:rPr lang="sk-SK" dirty="0" smtClean="0"/>
              <a:t> </a:t>
            </a:r>
            <a:r>
              <a:rPr lang="sk-SK" dirty="0" err="1" smtClean="0"/>
              <a:t>map</a:t>
            </a:r>
            <a:r>
              <a:rPr lang="sk-SK" dirty="0" smtClean="0"/>
              <a:t> </a:t>
            </a:r>
            <a:r>
              <a:rPr lang="sk-SK" dirty="0" err="1" smtClean="0"/>
              <a:t>showing</a:t>
            </a:r>
            <a:r>
              <a:rPr lang="sk-SK" dirty="0" smtClean="0"/>
              <a:t> </a:t>
            </a:r>
            <a:r>
              <a:rPr lang="sk-SK" dirty="0" err="1" smtClean="0"/>
              <a:t>the</a:t>
            </a:r>
            <a:r>
              <a:rPr lang="sk-SK" dirty="0" smtClean="0"/>
              <a:t> </a:t>
            </a:r>
            <a:r>
              <a:rPr lang="sk-SK" dirty="0" err="1" smtClean="0"/>
              <a:t>location</a:t>
            </a:r>
            <a:r>
              <a:rPr lang="sk-SK" dirty="0" smtClean="0"/>
              <a:t> of </a:t>
            </a:r>
            <a:r>
              <a:rPr lang="sk-SK" dirty="0" err="1" smtClean="0"/>
              <a:t>forced</a:t>
            </a:r>
            <a:r>
              <a:rPr lang="sk-SK" dirty="0" smtClean="0"/>
              <a:t> </a:t>
            </a:r>
            <a:r>
              <a:rPr lang="sk-SK" dirty="0" err="1" smtClean="0"/>
              <a:t>migration</a:t>
            </a:r>
            <a:r>
              <a:rPr lang="sk-SK" dirty="0" smtClean="0"/>
              <a:t> and </a:t>
            </a:r>
            <a:r>
              <a:rPr lang="sk-SK" dirty="0" err="1" smtClean="0"/>
              <a:t>the</a:t>
            </a:r>
            <a:r>
              <a:rPr lang="sk-SK" dirty="0" smtClean="0"/>
              <a:t> </a:t>
            </a:r>
            <a:r>
              <a:rPr lang="sk-SK" dirty="0" err="1" smtClean="0"/>
              <a:t>countries</a:t>
            </a:r>
            <a:r>
              <a:rPr lang="sk-SK" dirty="0" smtClean="0"/>
              <a:t> </a:t>
            </a:r>
            <a:r>
              <a:rPr lang="sk-SK" dirty="0" err="1" smtClean="0"/>
              <a:t>involved</a:t>
            </a:r>
            <a:r>
              <a:rPr lang="sk-SK" dirty="0" smtClean="0"/>
              <a:t> (5+10)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9494" y="1395967"/>
            <a:ext cx="6889618" cy="4351338"/>
          </a:xfrm>
        </p:spPr>
      </p:pic>
    </p:spTree>
    <p:extLst>
      <p:ext uri="{BB962C8B-B14F-4D97-AF65-F5344CB8AC3E}">
        <p14:creationId xmlns:p14="http://schemas.microsoft.com/office/powerpoint/2010/main" val="113605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600" cy="1162901"/>
          </a:xfrm>
        </p:spPr>
      </p:pic>
      <p:sp>
        <p:nvSpPr>
          <p:cNvPr id="7" name="TextBox 6"/>
          <p:cNvSpPr txBox="1"/>
          <p:nvPr/>
        </p:nvSpPr>
        <p:spPr>
          <a:xfrm>
            <a:off x="1528997" y="3657600"/>
            <a:ext cx="9099029" cy="1754326"/>
          </a:xfrm>
          <a:prstGeom prst="rect">
            <a:avLst/>
          </a:prstGeom>
          <a:noFill/>
        </p:spPr>
        <p:txBody>
          <a:bodyPr wrap="square" rtlCol="0">
            <a:spAutoFit/>
          </a:bodyPr>
          <a:lstStyle/>
          <a:p>
            <a:r>
              <a:rPr lang="en-US" dirty="0" smtClean="0">
                <a:latin typeface="Century Gothic" charset="0"/>
                <a:ea typeface="Century Gothic" charset="0"/>
                <a:cs typeface="Century Gothic" charset="0"/>
              </a:rPr>
              <a:t>Task:</a:t>
            </a:r>
          </a:p>
          <a:p>
            <a:endParaRPr lang="en-US" dirty="0">
              <a:latin typeface="Century Gothic" charset="0"/>
              <a:ea typeface="Century Gothic" charset="0"/>
              <a:cs typeface="Century Gothic" charset="0"/>
            </a:endParaRPr>
          </a:p>
          <a:p>
            <a:pPr marL="342900" indent="-342900">
              <a:buAutoNum type="arabicPeriod"/>
            </a:pPr>
            <a:r>
              <a:rPr lang="en-US" dirty="0" smtClean="0">
                <a:latin typeface="Century Gothic" charset="0"/>
                <a:ea typeface="Century Gothic" charset="0"/>
                <a:cs typeface="Century Gothic" charset="0"/>
              </a:rPr>
              <a:t>Read through the 3 responses written under exam conditions and give each one a mark out of 15 using the IB </a:t>
            </a:r>
            <a:r>
              <a:rPr lang="en-US" dirty="0" err="1" smtClean="0">
                <a:latin typeface="Century Gothic" charset="0"/>
                <a:ea typeface="Century Gothic" charset="0"/>
                <a:cs typeface="Century Gothic" charset="0"/>
              </a:rPr>
              <a:t>markbands</a:t>
            </a:r>
            <a:endParaRPr lang="en-US" dirty="0" smtClean="0">
              <a:latin typeface="Century Gothic" charset="0"/>
              <a:ea typeface="Century Gothic" charset="0"/>
              <a:cs typeface="Century Gothic" charset="0"/>
            </a:endParaRPr>
          </a:p>
          <a:p>
            <a:pPr marL="342900" indent="-342900">
              <a:buAutoNum type="arabicPeriod"/>
            </a:pPr>
            <a:r>
              <a:rPr lang="en-US" dirty="0" smtClean="0">
                <a:latin typeface="Century Gothic" charset="0"/>
                <a:ea typeface="Century Gothic" charset="0"/>
                <a:cs typeface="Century Gothic" charset="0"/>
              </a:rPr>
              <a:t>What feedback would you give these students</a:t>
            </a:r>
          </a:p>
          <a:p>
            <a:pPr marL="342900" indent="-342900">
              <a:buAutoNum type="arabicPeriod"/>
            </a:pPr>
            <a:r>
              <a:rPr lang="en-US" dirty="0" smtClean="0">
                <a:latin typeface="Century Gothic" charset="0"/>
                <a:ea typeface="Century Gothic" charset="0"/>
                <a:cs typeface="Century Gothic" charset="0"/>
              </a:rPr>
              <a:t>Using what your advice and the IB </a:t>
            </a:r>
            <a:r>
              <a:rPr lang="en-US" dirty="0" err="1" smtClean="0">
                <a:latin typeface="Century Gothic" charset="0"/>
                <a:ea typeface="Century Gothic" charset="0"/>
                <a:cs typeface="Century Gothic" charset="0"/>
              </a:rPr>
              <a:t>markbands</a:t>
            </a:r>
            <a:r>
              <a:rPr lang="en-US" dirty="0" smtClean="0">
                <a:latin typeface="Century Gothic" charset="0"/>
                <a:ea typeface="Century Gothic" charset="0"/>
                <a:cs typeface="Century Gothic" charset="0"/>
              </a:rPr>
              <a:t> to re- write the essay </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627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dearJoe 5 CASUAL PRO" charset="0"/>
                <a:ea typeface="dearJoe 5 CASUAL PRO" charset="0"/>
                <a:cs typeface="dearJoe 5 CASUAL PRO" charset="0"/>
              </a:rPr>
              <a:t>IB Objectives</a:t>
            </a:r>
            <a:endParaRPr lang="en-US" b="1"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lstStyle/>
          <a:p>
            <a:r>
              <a:rPr lang="en-US" dirty="0" smtClean="0"/>
              <a:t>I can </a:t>
            </a:r>
            <a:r>
              <a:rPr lang="en-US" dirty="0"/>
              <a:t>evaluate the </a:t>
            </a:r>
            <a:r>
              <a:rPr lang="en-US" b="1" dirty="0">
                <a:solidFill>
                  <a:srgbClr val="7030A0"/>
                </a:solidFill>
              </a:rPr>
              <a:t>causes and consequences </a:t>
            </a:r>
            <a:r>
              <a:rPr lang="en-US" dirty="0"/>
              <a:t>of forced migration and internal </a:t>
            </a:r>
            <a:r>
              <a:rPr lang="en-US" dirty="0" smtClean="0"/>
              <a:t>displacement.</a:t>
            </a:r>
            <a:endParaRPr lang="en-US" dirty="0"/>
          </a:p>
          <a:p>
            <a:r>
              <a:rPr lang="en-US" dirty="0"/>
              <a:t>I can examine detailed examples of </a:t>
            </a:r>
            <a:r>
              <a:rPr lang="en-US" b="1" dirty="0">
                <a:solidFill>
                  <a:srgbClr val="7030A0"/>
                </a:solidFill>
              </a:rPr>
              <a:t>two or more forced movements</a:t>
            </a:r>
            <a:r>
              <a:rPr lang="en-US" dirty="0"/>
              <a:t>, to include </a:t>
            </a:r>
            <a:r>
              <a:rPr lang="en-US" b="1" dirty="0">
                <a:solidFill>
                  <a:srgbClr val="7030A0"/>
                </a:solidFill>
              </a:rPr>
              <a:t>environmental and political </a:t>
            </a:r>
            <a:r>
              <a:rPr lang="en-US" dirty="0"/>
              <a:t>push factors, and </a:t>
            </a:r>
            <a:r>
              <a:rPr lang="en-US" b="1" dirty="0">
                <a:solidFill>
                  <a:srgbClr val="7030A0"/>
                </a:solidFill>
              </a:rPr>
              <a:t>consequences</a:t>
            </a:r>
            <a:r>
              <a:rPr lang="en-US" dirty="0"/>
              <a:t> for </a:t>
            </a:r>
            <a:r>
              <a:rPr lang="en-US" b="1" dirty="0">
                <a:solidFill>
                  <a:srgbClr val="7030A0"/>
                </a:solidFill>
              </a:rPr>
              <a:t>people and </a:t>
            </a:r>
            <a:r>
              <a:rPr lang="en-US" b="1" dirty="0" smtClean="0">
                <a:solidFill>
                  <a:srgbClr val="7030A0"/>
                </a:solidFill>
              </a:rPr>
              <a:t>places.</a:t>
            </a:r>
            <a:endParaRPr lang="en-US" b="1" dirty="0">
              <a:solidFill>
                <a:srgbClr val="7030A0"/>
              </a:solidFill>
            </a:endParaRPr>
          </a:p>
        </p:txBody>
      </p:sp>
    </p:spTree>
    <p:extLst>
      <p:ext uri="{BB962C8B-B14F-4D97-AF65-F5344CB8AC3E}">
        <p14:creationId xmlns:p14="http://schemas.microsoft.com/office/powerpoint/2010/main" val="205421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dearJoe 5 CASUAL PRO" charset="0"/>
                <a:ea typeface="dearJoe 5 CASUAL PRO" charset="0"/>
                <a:cs typeface="dearJoe 5 CASUAL PRO" charset="0"/>
              </a:rPr>
              <a:t>Why, why, how???</a:t>
            </a:r>
            <a:endParaRPr lang="en-US" b="1"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lstStyle/>
          <a:p>
            <a:r>
              <a:rPr lang="en-US" dirty="0" smtClean="0"/>
              <a:t>What</a:t>
            </a:r>
            <a:r>
              <a:rPr lang="is-IS" dirty="0" smtClean="0"/>
              <a:t>….</a:t>
            </a:r>
            <a:r>
              <a:rPr lang="en-US" dirty="0" smtClean="0"/>
              <a:t> is forced migration?</a:t>
            </a:r>
          </a:p>
          <a:p>
            <a:r>
              <a:rPr lang="en-US" dirty="0" smtClean="0"/>
              <a:t>Why: So that we can understand the concept of “refugee” and the impacts that refugee movements have on people and places</a:t>
            </a:r>
          </a:p>
          <a:p>
            <a:r>
              <a:rPr lang="en-US" dirty="0" smtClean="0"/>
              <a:t>How: </a:t>
            </a:r>
            <a:r>
              <a:rPr lang="en-US" dirty="0" err="1" smtClean="0"/>
              <a:t>Analyse</a:t>
            </a:r>
            <a:r>
              <a:rPr lang="en-US" dirty="0" smtClean="0"/>
              <a:t> at least two examples of forced migration using case study evidence</a:t>
            </a:r>
            <a:endParaRPr lang="en-US" dirty="0"/>
          </a:p>
        </p:txBody>
      </p:sp>
    </p:spTree>
    <p:extLst>
      <p:ext uri="{BB962C8B-B14F-4D97-AF65-F5344CB8AC3E}">
        <p14:creationId xmlns:p14="http://schemas.microsoft.com/office/powerpoint/2010/main" val="13501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dearJoe 5 CASUAL PRO" charset="0"/>
                <a:ea typeface="dearJoe 5 CASUAL PRO" charset="0"/>
                <a:cs typeface="dearJoe 5 CASUAL PRO" charset="0"/>
              </a:rPr>
              <a:t>Concepts in context</a:t>
            </a:r>
            <a:endParaRPr lang="en-US" b="1" dirty="0">
              <a:latin typeface="dearJoe 5 CASUAL PRO" charset="0"/>
              <a:ea typeface="dearJoe 5 CASUAL PRO" charset="0"/>
              <a:cs typeface="dearJoe 5 CASUAL PRO" charset="0"/>
            </a:endParaRPr>
          </a:p>
        </p:txBody>
      </p:sp>
      <p:sp>
        <p:nvSpPr>
          <p:cNvPr id="3" name="Content Placeholder 2"/>
          <p:cNvSpPr>
            <a:spLocks noGrp="1"/>
          </p:cNvSpPr>
          <p:nvPr>
            <p:ph idx="1"/>
          </p:nvPr>
        </p:nvSpPr>
        <p:spPr/>
        <p:txBody>
          <a:bodyPr/>
          <a:lstStyle/>
          <a:p>
            <a:pPr marL="0" indent="0">
              <a:buNone/>
            </a:pPr>
            <a:r>
              <a:rPr lang="en-US" sz="3200" b="1" dirty="0" smtClean="0">
                <a:latin typeface="dearJoe 5 CASUAL PRO" charset="0"/>
                <a:ea typeface="dearJoe 5 CASUAL PRO" charset="0"/>
                <a:cs typeface="dearJoe 5 CASUAL PRO" charset="0"/>
              </a:rPr>
              <a:t>Why are we studying migration?</a:t>
            </a:r>
          </a:p>
          <a:p>
            <a:pPr marL="0" indent="0">
              <a:buNone/>
            </a:pPr>
            <a:r>
              <a:rPr lang="en-US" dirty="0" smtClean="0"/>
              <a:t>Population change is a dynamic process. Populations change due to variations in birth and death rates and migration. This may lead to a change in population structure, which in turn contributes to the process of population change.</a:t>
            </a:r>
            <a:endParaRPr lang="en-US" dirty="0"/>
          </a:p>
        </p:txBody>
      </p:sp>
    </p:spTree>
    <p:extLst>
      <p:ext uri="{BB962C8B-B14F-4D97-AF65-F5344CB8AC3E}">
        <p14:creationId xmlns:p14="http://schemas.microsoft.com/office/powerpoint/2010/main" val="143168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a:off x="10554158" y="365125"/>
            <a:ext cx="1961003" cy="5811838"/>
          </a:xfrm>
        </p:spPr>
        <p:txBody>
          <a:bodyPr>
            <a:normAutofit/>
          </a:bodyPr>
          <a:lstStyle/>
          <a:p>
            <a:r>
              <a:rPr lang="en-US" dirty="0" smtClean="0"/>
              <a:t>Infographic practice</a:t>
            </a:r>
            <a:endParaRPr lang="en-US" dirty="0"/>
          </a:p>
        </p:txBody>
      </p:sp>
      <p:sp>
        <p:nvSpPr>
          <p:cNvPr id="5" name="Vertical Text Placeholder 4"/>
          <p:cNvSpPr>
            <a:spLocks noGrp="1"/>
          </p:cNvSpPr>
          <p:nvPr>
            <p:ph type="body" orient="vert" idx="1"/>
          </p:nvPr>
        </p:nvSpPr>
        <p:spPr/>
        <p:txBody>
          <a:bodyPr/>
          <a:lstStyle/>
          <a:p>
            <a:endParaRPr lang="en-US"/>
          </a:p>
        </p:txBody>
      </p:sp>
      <p:pic>
        <p:nvPicPr>
          <p:cNvPr id="4" name="Content Placeholder 3" descr="Screen shot 2015-11-01 at 8.11.29 PM.png"/>
          <p:cNvPicPr>
            <a:picLocks noGrp="1" noChangeAspect="1"/>
          </p:cNvPicPr>
          <p:nvPr>
            <p:ph idx="4294967295"/>
          </p:nvPr>
        </p:nvPicPr>
        <p:blipFill>
          <a:blip r:embed="rId2"/>
          <a:stretch>
            <a:fillRect/>
          </a:stretch>
        </p:blipFill>
        <p:spPr>
          <a:xfrm>
            <a:off x="1136612" y="-6967"/>
            <a:ext cx="9417546" cy="6752701"/>
          </a:xfrm>
        </p:spPr>
      </p:pic>
      <p:sp>
        <p:nvSpPr>
          <p:cNvPr id="3" name="TextBox 2"/>
          <p:cNvSpPr txBox="1"/>
          <p:nvPr/>
        </p:nvSpPr>
        <p:spPr>
          <a:xfrm>
            <a:off x="76200" y="1681910"/>
            <a:ext cx="1371600" cy="646331"/>
          </a:xfrm>
          <a:prstGeom prst="rect">
            <a:avLst/>
          </a:prstGeom>
          <a:noFill/>
        </p:spPr>
        <p:txBody>
          <a:bodyPr wrap="square" rtlCol="0">
            <a:spAutoFit/>
          </a:bodyPr>
          <a:lstStyle/>
          <a:p>
            <a:r>
              <a:rPr lang="en-US" b="1" dirty="0">
                <a:solidFill>
                  <a:srgbClr val="7030A0"/>
                </a:solidFill>
              </a:rPr>
              <a:t>Source countries</a:t>
            </a:r>
            <a:endParaRPr lang="en-US" b="1" dirty="0">
              <a:solidFill>
                <a:srgbClr val="7030A0"/>
              </a:solidFill>
            </a:endParaRPr>
          </a:p>
        </p:txBody>
      </p:sp>
    </p:spTree>
    <p:extLst>
      <p:ext uri="{BB962C8B-B14F-4D97-AF65-F5344CB8AC3E}">
        <p14:creationId xmlns:p14="http://schemas.microsoft.com/office/powerpoint/2010/main" val="91967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overview of the crisis</a:t>
            </a:r>
            <a:endParaRPr lang="en-US" dirty="0"/>
          </a:p>
        </p:txBody>
      </p:sp>
      <p:sp>
        <p:nvSpPr>
          <p:cNvPr id="5" name="Content Placeholder 4"/>
          <p:cNvSpPr>
            <a:spLocks noGrp="1"/>
          </p:cNvSpPr>
          <p:nvPr>
            <p:ph idx="1"/>
          </p:nvPr>
        </p:nvSpPr>
        <p:spPr/>
        <p:txBody>
          <a:bodyPr/>
          <a:lstStyle/>
          <a:p>
            <a:endParaRPr lang="en-US"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41" y="1690688"/>
            <a:ext cx="7330806" cy="4636578"/>
          </a:xfrm>
          <a:prstGeom prst="rect">
            <a:avLst/>
          </a:prstGeom>
        </p:spPr>
      </p:pic>
    </p:spTree>
    <p:extLst>
      <p:ext uri="{BB962C8B-B14F-4D97-AF65-F5344CB8AC3E}">
        <p14:creationId xmlns:p14="http://schemas.microsoft.com/office/powerpoint/2010/main" val="163915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Syrian civil war causes and effects</a:t>
            </a:r>
            <a:br>
              <a:rPr lang="en-US" b="1" dirty="0" smtClean="0"/>
            </a:br>
            <a:endParaRPr lang="en-US" dirty="0"/>
          </a:p>
        </p:txBody>
      </p:sp>
      <p:sp>
        <p:nvSpPr>
          <p:cNvPr id="3" name="Content Placeholder 2"/>
          <p:cNvSpPr>
            <a:spLocks noGrp="1"/>
          </p:cNvSpPr>
          <p:nvPr>
            <p:ph idx="1"/>
          </p:nvPr>
        </p:nvSpPr>
        <p:spPr/>
        <p:txBody>
          <a:bodyPr/>
          <a:lstStyle/>
          <a:p>
            <a:r>
              <a:rPr lang="en-US" dirty="0" smtClean="0"/>
              <a:t>The </a:t>
            </a:r>
            <a:r>
              <a:rPr lang="en-US" dirty="0"/>
              <a:t>civil war started in 2011 as part of the Arab Spring. Non-violent anti-government protests were met with a violent crackdown by the Syrian government. Armed opposition formed as members of the army defected and were joined by armed civilians, creating the Free Syrian Army. The 'sides' were somewhat complicated owing to a mix of secular, religious and ethnic factions. Outside parties joined in with air strikes in 2015. Fighting intensified around Aleppo City in early 2016 and closed all roads.</a:t>
            </a:r>
          </a:p>
          <a:p>
            <a:endParaRPr lang="en-US" dirty="0"/>
          </a:p>
        </p:txBody>
      </p:sp>
    </p:spTree>
    <p:extLst>
      <p:ext uri="{BB962C8B-B14F-4D97-AF65-F5344CB8AC3E}">
        <p14:creationId xmlns:p14="http://schemas.microsoft.com/office/powerpoint/2010/main" val="127022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refugees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Syrians </a:t>
            </a:r>
            <a:r>
              <a:rPr lang="en-US" dirty="0"/>
              <a:t>had no choice but to leave their homes because:</a:t>
            </a:r>
          </a:p>
          <a:p>
            <a:r>
              <a:rPr lang="en-US" dirty="0"/>
              <a:t>bombings destroyed cities and cut off all communication</a:t>
            </a:r>
          </a:p>
          <a:p>
            <a:r>
              <a:rPr lang="en-US" dirty="0"/>
              <a:t>human rights violations were prevalent</a:t>
            </a:r>
          </a:p>
          <a:p>
            <a:r>
              <a:rPr lang="en-US" dirty="0"/>
              <a:t>since 2011 nearly 500,000 people have been killed.</a:t>
            </a:r>
          </a:p>
          <a:p>
            <a:r>
              <a:rPr lang="en-US" dirty="0"/>
              <a:t>the infrastructure is non-existent: health care, clean water and schooling are severely limited, housing is mostly destroyed and the economy in severely depleted</a:t>
            </a:r>
          </a:p>
          <a:p>
            <a:r>
              <a:rPr lang="en-US" dirty="0"/>
              <a:t>children are used as human shields and forced to fight</a:t>
            </a:r>
          </a:p>
          <a:p>
            <a:r>
              <a:rPr lang="en-US" dirty="0"/>
              <a:t>the frontline is continually changing and civilians are caught in the crossfire.</a:t>
            </a:r>
          </a:p>
          <a:p>
            <a:endParaRPr lang="en-US" dirty="0"/>
          </a:p>
        </p:txBody>
      </p:sp>
    </p:spTree>
    <p:extLst>
      <p:ext uri="{BB962C8B-B14F-4D97-AF65-F5344CB8AC3E}">
        <p14:creationId xmlns:p14="http://schemas.microsoft.com/office/powerpoint/2010/main" val="5753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Syrian Journey: Choose your own escape route</a:t>
            </a:r>
            <a:br>
              <a:rPr lang="en-US" b="1" dirty="0"/>
            </a:br>
            <a:endParaRPr lang="en-US" dirty="0"/>
          </a:p>
        </p:txBody>
      </p:sp>
      <p:sp>
        <p:nvSpPr>
          <p:cNvPr id="5" name="Content Placeholder 4"/>
          <p:cNvSpPr>
            <a:spLocks noGrp="1"/>
          </p:cNvSpPr>
          <p:nvPr>
            <p:ph idx="1"/>
          </p:nvPr>
        </p:nvSpPr>
        <p:spPr/>
        <p:txBody>
          <a:bodyPr/>
          <a:lstStyle/>
          <a:p>
            <a:r>
              <a:rPr lang="en-US" dirty="0"/>
              <a:t>If you were fleeing Syria for Europe, what choices would you make for you and your family? Take our journey to understand the real dilemmas the refugees face</a:t>
            </a:r>
            <a:r>
              <a:rPr lang="en-US" dirty="0" smtClean="0"/>
              <a:t>.</a:t>
            </a:r>
          </a:p>
          <a:p>
            <a:endParaRPr lang="en-US" dirty="0"/>
          </a:p>
          <a:p>
            <a:r>
              <a:rPr lang="en-US" dirty="0" smtClean="0"/>
              <a:t>Take the BBC interactive: </a:t>
            </a:r>
            <a:r>
              <a:rPr lang="en-US" dirty="0" smtClean="0">
                <a:hlinkClick r:id="rId2"/>
              </a:rPr>
              <a:t>http://</a:t>
            </a:r>
            <a:r>
              <a:rPr lang="en-US" dirty="0" err="1" smtClean="0">
                <a:hlinkClick r:id="rId2"/>
              </a:rPr>
              <a:t>www.bbc.com</a:t>
            </a:r>
            <a:r>
              <a:rPr lang="en-US" dirty="0" smtClean="0">
                <a:hlinkClick r:id="rId2"/>
              </a:rPr>
              <a:t>/news/world-middle-east-32057601</a:t>
            </a:r>
            <a:endParaRPr lang="en-US" dirty="0"/>
          </a:p>
        </p:txBody>
      </p:sp>
    </p:spTree>
    <p:extLst>
      <p:ext uri="{BB962C8B-B14F-4D97-AF65-F5344CB8AC3E}">
        <p14:creationId xmlns:p14="http://schemas.microsoft.com/office/powerpoint/2010/main" val="1178981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659</Words>
  <Application>Microsoft Macintosh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Calibri Light</vt:lpstr>
      <vt:lpstr>Century Gothic</vt:lpstr>
      <vt:lpstr>dearJoe 5 CASUAL PRO</vt:lpstr>
      <vt:lpstr>Open Sans</vt:lpstr>
      <vt:lpstr>Arial</vt:lpstr>
      <vt:lpstr>Office Theme</vt:lpstr>
      <vt:lpstr>PowerPoint Presentation</vt:lpstr>
      <vt:lpstr>IB Objectives</vt:lpstr>
      <vt:lpstr>Why, why, how???</vt:lpstr>
      <vt:lpstr>Concepts in context</vt:lpstr>
      <vt:lpstr>Infographic practice</vt:lpstr>
      <vt:lpstr>A overview of the crisis</vt:lpstr>
      <vt:lpstr>Syrian civil war causes and effects </vt:lpstr>
      <vt:lpstr>The refugees </vt:lpstr>
      <vt:lpstr>Syrian Journey: Choose your own escape route </vt:lpstr>
      <vt:lpstr>PowerPoint Presentation</vt:lpstr>
      <vt:lpstr>Life in a refugee camp: Zaatari refugee camp </vt:lpstr>
      <vt:lpstr>Link to theory</vt:lpstr>
      <vt:lpstr>Refugees - Always two sides to the story?</vt:lpstr>
      <vt:lpstr>PowerPoint Presentation</vt:lpstr>
      <vt:lpstr>Task: Syrian refugee crisis case study </vt:lpstr>
      <vt:lpstr>Assessment (5+10 marks)</vt:lpstr>
      <vt:lpstr>Example exam question</vt:lpstr>
      <vt:lpstr>Complete an annotated map showing the location of forced migration and the countries involved (5+10)</vt:lpstr>
      <vt:lpstr>Essay question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8</cp:revision>
  <dcterms:created xsi:type="dcterms:W3CDTF">2018-01-21T18:58:48Z</dcterms:created>
  <dcterms:modified xsi:type="dcterms:W3CDTF">2018-01-21T20:24:16Z</dcterms:modified>
</cp:coreProperties>
</file>