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3" r:id="rId4"/>
    <p:sldId id="257" r:id="rId5"/>
    <p:sldId id="262" r:id="rId6"/>
    <p:sldId id="258"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11"/>
  </p:normalViewPr>
  <p:slideViewPr>
    <p:cSldViewPr snapToGrid="0" snapToObjects="1">
      <p:cViewPr varScale="1">
        <p:scale>
          <a:sx n="116" d="100"/>
          <a:sy n="116" d="100"/>
        </p:scale>
        <p:origin x="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9343-2C59-184D-AA57-C503403901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A0472-34D0-844B-89B1-AA26AEADD3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8793AB-F2B9-404C-A9B8-7F9353910450}"/>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5" name="Footer Placeholder 4">
            <a:extLst>
              <a:ext uri="{FF2B5EF4-FFF2-40B4-BE49-F238E27FC236}">
                <a16:creationId xmlns:a16="http://schemas.microsoft.com/office/drawing/2014/main" id="{D18FBBC3-B562-D94F-8C5C-2141F118B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F4FB3-53FB-4F4C-BDA6-BE34BB1C76A9}"/>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56256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9B2FD-5F3C-5642-BE46-8F66D8769B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C1B1D-5D04-EB4A-8531-F23E7FCCA7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ADD5C-6960-2248-96D3-B99B27F70AF2}"/>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5" name="Footer Placeholder 4">
            <a:extLst>
              <a:ext uri="{FF2B5EF4-FFF2-40B4-BE49-F238E27FC236}">
                <a16:creationId xmlns:a16="http://schemas.microsoft.com/office/drawing/2014/main" id="{FF5430C6-209C-434C-8BD6-76EE411FB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79036-66B6-1442-B520-0AEA761F1145}"/>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104160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CAC3C-0A8E-A94B-96EF-803BFCD410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AE9F5B-AE99-9847-A7FC-05C90C815A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20060-6B43-F94A-8E99-99353F94731D}"/>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5" name="Footer Placeholder 4">
            <a:extLst>
              <a:ext uri="{FF2B5EF4-FFF2-40B4-BE49-F238E27FC236}">
                <a16:creationId xmlns:a16="http://schemas.microsoft.com/office/drawing/2014/main" id="{A5A7BA45-A340-704D-9CF0-1FFD51631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A599D-F460-394C-89F8-945C25FD7912}"/>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123747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DC0C-0334-DD41-9F4E-1BE77188E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8B645-15BE-5C4C-AA17-C4EA3DF402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98362-9739-6D4E-9DD8-B4E38BDB5463}"/>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5" name="Footer Placeholder 4">
            <a:extLst>
              <a:ext uri="{FF2B5EF4-FFF2-40B4-BE49-F238E27FC236}">
                <a16:creationId xmlns:a16="http://schemas.microsoft.com/office/drawing/2014/main" id="{0349FE99-8E5C-C64C-B86B-B6BDFE2AD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1B45D-5F67-FC49-927C-4DE7B70F73F0}"/>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277897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3985-9918-9046-97C7-B5B82CE72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84A71-6EDC-8144-8C49-1791675D9F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61F6AB-0D53-CA46-95E0-E6F742993278}"/>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5" name="Footer Placeholder 4">
            <a:extLst>
              <a:ext uri="{FF2B5EF4-FFF2-40B4-BE49-F238E27FC236}">
                <a16:creationId xmlns:a16="http://schemas.microsoft.com/office/drawing/2014/main" id="{697960D9-1909-D749-9F8A-6A1F17DCA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5AD36-1C9C-E44D-ACE4-3C5284B00AAA}"/>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414447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68E-D367-204B-9E72-AAA32473C7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275A6-B179-7A4A-BB46-402047067F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D8E99-5218-FB47-A7A9-8F11B602EB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E50B45-9A58-4047-A4A0-B900DDB0A014}"/>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6" name="Footer Placeholder 5">
            <a:extLst>
              <a:ext uri="{FF2B5EF4-FFF2-40B4-BE49-F238E27FC236}">
                <a16:creationId xmlns:a16="http://schemas.microsoft.com/office/drawing/2014/main" id="{EF75D8DB-0599-4E44-B37C-DAC80EDDE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34EA5-380E-B64D-A83D-FDB7AFC07E1B}"/>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180003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924E-6A36-2148-9BEA-91B495AF43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20F74C-0069-DB41-AA9C-FACD5ED52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CB7A60-FEE5-4B42-9D4A-A19381175D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115BD2-DA3E-804E-8AD3-B5FFAC008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17D463-7A90-E941-B62F-E6D58F39EF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629401-A592-B549-9960-FA83C64E203B}"/>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8" name="Footer Placeholder 7">
            <a:extLst>
              <a:ext uri="{FF2B5EF4-FFF2-40B4-BE49-F238E27FC236}">
                <a16:creationId xmlns:a16="http://schemas.microsoft.com/office/drawing/2014/main" id="{8F154F10-04C8-5E47-8416-D545CE8D4A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52418E-F771-D147-B3D9-B0ED9474EF38}"/>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376570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D351-EF5D-1A46-A342-16FB8D9A44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184596-F4D7-1446-9076-C19E81F2EC6D}"/>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4" name="Footer Placeholder 3">
            <a:extLst>
              <a:ext uri="{FF2B5EF4-FFF2-40B4-BE49-F238E27FC236}">
                <a16:creationId xmlns:a16="http://schemas.microsoft.com/office/drawing/2014/main" id="{1DBDCE43-8DE8-B542-AA70-6BCAFF4A2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82708A-C049-0A48-B5B3-8F0EF1D3430E}"/>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325934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270B43-C4EC-224D-9C49-BF861CE280B5}"/>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3" name="Footer Placeholder 2">
            <a:extLst>
              <a:ext uri="{FF2B5EF4-FFF2-40B4-BE49-F238E27FC236}">
                <a16:creationId xmlns:a16="http://schemas.microsoft.com/office/drawing/2014/main" id="{C75F072C-AD6B-9047-B4A7-F616CE87FA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01EDC2-C093-7F41-828A-F687DA8091A7}"/>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94891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864F-1D3C-674D-8892-01177E464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0620A7-CEAE-EE45-92F0-FCDF0AC1B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84C071-9AAB-B542-B17D-1384B393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7B93DD-CBF8-5F43-B09D-6A5B8C68DF16}"/>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6" name="Footer Placeholder 5">
            <a:extLst>
              <a:ext uri="{FF2B5EF4-FFF2-40B4-BE49-F238E27FC236}">
                <a16:creationId xmlns:a16="http://schemas.microsoft.com/office/drawing/2014/main" id="{B36A8DC7-16BE-F247-B23B-21A8D8157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9985F-B45C-0C40-AD94-B98EA6D13378}"/>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81912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D001-6ECC-9745-A14F-BD8457349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AE59DD-7BDB-314F-925A-1C12A5FA6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37A834-462A-654B-A137-D0E51C551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2EFE45-017B-B248-89E0-48119BEF5AB4}"/>
              </a:ext>
            </a:extLst>
          </p:cNvPr>
          <p:cNvSpPr>
            <a:spLocks noGrp="1"/>
          </p:cNvSpPr>
          <p:nvPr>
            <p:ph type="dt" sz="half" idx="10"/>
          </p:nvPr>
        </p:nvSpPr>
        <p:spPr/>
        <p:txBody>
          <a:bodyPr/>
          <a:lstStyle/>
          <a:p>
            <a:fld id="{DCA3774A-6106-434D-9B7D-78F6072CA584}" type="datetimeFigureOut">
              <a:rPr lang="en-US" smtClean="0"/>
              <a:t>4/15/18</a:t>
            </a:fld>
            <a:endParaRPr lang="en-US"/>
          </a:p>
        </p:txBody>
      </p:sp>
      <p:sp>
        <p:nvSpPr>
          <p:cNvPr id="6" name="Footer Placeholder 5">
            <a:extLst>
              <a:ext uri="{FF2B5EF4-FFF2-40B4-BE49-F238E27FC236}">
                <a16:creationId xmlns:a16="http://schemas.microsoft.com/office/drawing/2014/main" id="{92038C74-F428-9C40-83BA-B00B9CED3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A03CB-6F5A-704A-A9E6-48170BBCCF22}"/>
              </a:ext>
            </a:extLst>
          </p:cNvPr>
          <p:cNvSpPr>
            <a:spLocks noGrp="1"/>
          </p:cNvSpPr>
          <p:nvPr>
            <p:ph type="sldNum" sz="quarter" idx="12"/>
          </p:nvPr>
        </p:nvSpPr>
        <p:spPr/>
        <p:txBody>
          <a:bodyPr/>
          <a:lstStyle/>
          <a:p>
            <a:fld id="{0C68647C-8406-0A49-A7A9-3D86F03AEDAC}" type="slidenum">
              <a:rPr lang="en-US" smtClean="0"/>
              <a:t>‹#›</a:t>
            </a:fld>
            <a:endParaRPr lang="en-US"/>
          </a:p>
        </p:txBody>
      </p:sp>
    </p:spTree>
    <p:extLst>
      <p:ext uri="{BB962C8B-B14F-4D97-AF65-F5344CB8AC3E}">
        <p14:creationId xmlns:p14="http://schemas.microsoft.com/office/powerpoint/2010/main" val="179590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23FCD4-52F4-3341-B0EA-595095EF6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D3FD23-DEA2-C643-A90F-BED1803F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4DBCD-9BFD-8248-BFFE-EB076965E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3774A-6106-434D-9B7D-78F6072CA584}" type="datetimeFigureOut">
              <a:rPr lang="en-US" smtClean="0"/>
              <a:t>4/15/18</a:t>
            </a:fld>
            <a:endParaRPr lang="en-US"/>
          </a:p>
        </p:txBody>
      </p:sp>
      <p:sp>
        <p:nvSpPr>
          <p:cNvPr id="5" name="Footer Placeholder 4">
            <a:extLst>
              <a:ext uri="{FF2B5EF4-FFF2-40B4-BE49-F238E27FC236}">
                <a16:creationId xmlns:a16="http://schemas.microsoft.com/office/drawing/2014/main" id="{CF5F44DC-0F9F-D345-845F-A111B6D8E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1A1332-1B15-0042-9160-D00BC2454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8647C-8406-0A49-A7A9-3D86F03AEDAC}" type="slidenum">
              <a:rPr lang="en-US" smtClean="0"/>
              <a:t>‹#›</a:t>
            </a:fld>
            <a:endParaRPr lang="en-US"/>
          </a:p>
        </p:txBody>
      </p:sp>
    </p:spTree>
    <p:extLst>
      <p:ext uri="{BB962C8B-B14F-4D97-AF65-F5344CB8AC3E}">
        <p14:creationId xmlns:p14="http://schemas.microsoft.com/office/powerpoint/2010/main" val="1106465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60BD-0183-2341-90B7-8218B000D302}"/>
              </a:ext>
            </a:extLst>
          </p:cNvPr>
          <p:cNvSpPr>
            <a:spLocks noGrp="1"/>
          </p:cNvSpPr>
          <p:nvPr>
            <p:ph type="ctrTitle"/>
          </p:nvPr>
        </p:nvSpPr>
        <p:spPr/>
        <p:txBody>
          <a:bodyPr>
            <a:normAutofit fontScale="90000"/>
          </a:bodyPr>
          <a:lstStyle/>
          <a:p>
            <a:r>
              <a:rPr lang="en-US" dirty="0">
                <a:latin typeface="KBSticktoIt Medium" panose="02000603000000000000" pitchFamily="2" charset="0"/>
                <a:ea typeface="KBSticktoIt Medium" panose="02000603000000000000" pitchFamily="2" charset="0"/>
              </a:rPr>
              <a:t>Writing a synoptic essay- Population possibilities</a:t>
            </a:r>
          </a:p>
        </p:txBody>
      </p:sp>
      <p:sp>
        <p:nvSpPr>
          <p:cNvPr id="3" name="Subtitle 2">
            <a:extLst>
              <a:ext uri="{FF2B5EF4-FFF2-40B4-BE49-F238E27FC236}">
                <a16:creationId xmlns:a16="http://schemas.microsoft.com/office/drawing/2014/main" id="{2E119AEA-C86B-244B-A377-A9DEC96392F4}"/>
              </a:ext>
            </a:extLst>
          </p:cNvPr>
          <p:cNvSpPr>
            <a:spLocks noGrp="1"/>
          </p:cNvSpPr>
          <p:nvPr>
            <p:ph type="subTitle" idx="1"/>
          </p:nvPr>
        </p:nvSpPr>
        <p:spPr/>
        <p:txBody>
          <a:bodyPr>
            <a:normAutofit fontScale="85000" lnSpcReduction="20000"/>
          </a:bodyPr>
          <a:lstStyle/>
          <a:p>
            <a:r>
              <a:rPr lang="en-US" dirty="0">
                <a:latin typeface="dearJoe 5 CASUAL PRO" panose="02000000000000000000" pitchFamily="2" charset="0"/>
              </a:rPr>
              <a:t>Why: T</a:t>
            </a:r>
            <a:r>
              <a:rPr lang="en-US" dirty="0"/>
              <a:t>o learn how we can use the geographical concepts to write a synoptic essay</a:t>
            </a:r>
          </a:p>
          <a:p>
            <a:endParaRPr lang="en-US" dirty="0"/>
          </a:p>
          <a:p>
            <a:r>
              <a:rPr lang="en-US" dirty="0">
                <a:latin typeface="dearJoe 5 CASUAL PRO" panose="02000000000000000000" pitchFamily="2" charset="0"/>
              </a:rPr>
              <a:t>How: </a:t>
            </a:r>
            <a:r>
              <a:rPr lang="en-US" dirty="0">
                <a:latin typeface="Calibri" panose="020F0502020204030204" pitchFamily="34" charset="0"/>
                <a:cs typeface="Calibri" panose="020F0502020204030204" pitchFamily="34" charset="0"/>
              </a:rPr>
              <a:t>Plan an essay using the concepts </a:t>
            </a:r>
          </a:p>
          <a:p>
            <a:r>
              <a:rPr lang="en-US" dirty="0">
                <a:latin typeface="Calibri" panose="020F0502020204030204" pitchFamily="34" charset="0"/>
                <a:cs typeface="Calibri" panose="020F0502020204030204" pitchFamily="34" charset="0"/>
              </a:rPr>
              <a:t>Write the essay: ‘The benefits of the demographic transition over time are greater than any costs.’ To what extent do you agree with this statement? (10)</a:t>
            </a:r>
          </a:p>
        </p:txBody>
      </p:sp>
    </p:spTree>
    <p:extLst>
      <p:ext uri="{BB962C8B-B14F-4D97-AF65-F5344CB8AC3E}">
        <p14:creationId xmlns:p14="http://schemas.microsoft.com/office/powerpoint/2010/main" val="105852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7A83-4F0C-FD4D-9409-085BEEF1AFC6}"/>
              </a:ext>
            </a:extLst>
          </p:cNvPr>
          <p:cNvSpPr>
            <a:spLocks noGrp="1"/>
          </p:cNvSpPr>
          <p:nvPr>
            <p:ph type="title"/>
          </p:nvPr>
        </p:nvSpPr>
        <p:spPr/>
        <p:txBody>
          <a:bodyPr/>
          <a:lstStyle/>
          <a:p>
            <a:r>
              <a:rPr lang="en-US" dirty="0"/>
              <a:t>What you should know for the population possibilities section</a:t>
            </a:r>
          </a:p>
        </p:txBody>
      </p:sp>
      <p:pic>
        <p:nvPicPr>
          <p:cNvPr id="5" name="Content Placeholder 4">
            <a:extLst>
              <a:ext uri="{FF2B5EF4-FFF2-40B4-BE49-F238E27FC236}">
                <a16:creationId xmlns:a16="http://schemas.microsoft.com/office/drawing/2014/main" id="{58937FC7-1077-BB4F-9EB0-096B1C109BE3}"/>
              </a:ext>
            </a:extLst>
          </p:cNvPr>
          <p:cNvPicPr>
            <a:picLocks noGrp="1" noChangeAspect="1"/>
          </p:cNvPicPr>
          <p:nvPr>
            <p:ph idx="1"/>
          </p:nvPr>
        </p:nvPicPr>
        <p:blipFill>
          <a:blip r:embed="rId2"/>
          <a:stretch>
            <a:fillRect/>
          </a:stretch>
        </p:blipFill>
        <p:spPr>
          <a:xfrm rot="16200000">
            <a:off x="1421571" y="609423"/>
            <a:ext cx="4081064" cy="6596921"/>
          </a:xfrm>
        </p:spPr>
      </p:pic>
      <p:pic>
        <p:nvPicPr>
          <p:cNvPr id="7" name="Picture 6">
            <a:extLst>
              <a:ext uri="{FF2B5EF4-FFF2-40B4-BE49-F238E27FC236}">
                <a16:creationId xmlns:a16="http://schemas.microsoft.com/office/drawing/2014/main" id="{DB6EC851-3688-524A-B373-4BA0C9C579F9}"/>
              </a:ext>
            </a:extLst>
          </p:cNvPr>
          <p:cNvPicPr>
            <a:picLocks noChangeAspect="1"/>
          </p:cNvPicPr>
          <p:nvPr/>
        </p:nvPicPr>
        <p:blipFill>
          <a:blip r:embed="rId3"/>
          <a:stretch>
            <a:fillRect/>
          </a:stretch>
        </p:blipFill>
        <p:spPr>
          <a:xfrm rot="16200000">
            <a:off x="7837778" y="1078805"/>
            <a:ext cx="3050284" cy="5658160"/>
          </a:xfrm>
          <a:prstGeom prst="rect">
            <a:avLst/>
          </a:prstGeom>
        </p:spPr>
      </p:pic>
    </p:spTree>
    <p:extLst>
      <p:ext uri="{BB962C8B-B14F-4D97-AF65-F5344CB8AC3E}">
        <p14:creationId xmlns:p14="http://schemas.microsoft.com/office/powerpoint/2010/main" val="164016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23D5-BD5D-D845-8473-955B3C698FD8}"/>
              </a:ext>
            </a:extLst>
          </p:cNvPr>
          <p:cNvSpPr>
            <a:spLocks noGrp="1"/>
          </p:cNvSpPr>
          <p:nvPr>
            <p:ph type="title"/>
          </p:nvPr>
        </p:nvSpPr>
        <p:spPr/>
        <p:txBody>
          <a:bodyPr/>
          <a:lstStyle/>
          <a:p>
            <a:r>
              <a:rPr lang="en-US" dirty="0"/>
              <a:t>Synoptic essay</a:t>
            </a:r>
          </a:p>
        </p:txBody>
      </p:sp>
      <p:sp>
        <p:nvSpPr>
          <p:cNvPr id="3" name="Content Placeholder 2">
            <a:extLst>
              <a:ext uri="{FF2B5EF4-FFF2-40B4-BE49-F238E27FC236}">
                <a16:creationId xmlns:a16="http://schemas.microsoft.com/office/drawing/2014/main" id="{3959AB32-F2AE-6847-94EE-3D03717F85B0}"/>
              </a:ext>
            </a:extLst>
          </p:cNvPr>
          <p:cNvSpPr>
            <a:spLocks noGrp="1"/>
          </p:cNvSpPr>
          <p:nvPr>
            <p:ph idx="1"/>
          </p:nvPr>
        </p:nvSpPr>
        <p:spPr/>
        <p:txBody>
          <a:bodyPr/>
          <a:lstStyle/>
          <a:p>
            <a:r>
              <a:rPr lang="en-US" dirty="0"/>
              <a:t>To achieve an high grade in your </a:t>
            </a:r>
            <a:r>
              <a:rPr lang="en-US" b="1" dirty="0"/>
              <a:t>synoptic essays</a:t>
            </a:r>
            <a:r>
              <a:rPr lang="en-US" dirty="0"/>
              <a:t> you must show breadth of knowledge as well as depth. </a:t>
            </a:r>
          </a:p>
        </p:txBody>
      </p:sp>
      <p:pic>
        <p:nvPicPr>
          <p:cNvPr id="5" name="Picture 4">
            <a:extLst>
              <a:ext uri="{FF2B5EF4-FFF2-40B4-BE49-F238E27FC236}">
                <a16:creationId xmlns:a16="http://schemas.microsoft.com/office/drawing/2014/main" id="{35A2A69E-C700-D849-8944-61049EA69204}"/>
              </a:ext>
            </a:extLst>
          </p:cNvPr>
          <p:cNvPicPr>
            <a:picLocks noChangeAspect="1"/>
          </p:cNvPicPr>
          <p:nvPr/>
        </p:nvPicPr>
        <p:blipFill>
          <a:blip r:embed="rId2"/>
          <a:stretch>
            <a:fillRect/>
          </a:stretch>
        </p:blipFill>
        <p:spPr>
          <a:xfrm>
            <a:off x="361013" y="3213303"/>
            <a:ext cx="10992787" cy="2065831"/>
          </a:xfrm>
          <a:prstGeom prst="rect">
            <a:avLst/>
          </a:prstGeom>
        </p:spPr>
      </p:pic>
      <p:cxnSp>
        <p:nvCxnSpPr>
          <p:cNvPr id="7" name="Straight Arrow Connector 6">
            <a:extLst>
              <a:ext uri="{FF2B5EF4-FFF2-40B4-BE49-F238E27FC236}">
                <a16:creationId xmlns:a16="http://schemas.microsoft.com/office/drawing/2014/main" id="{959F76D6-0708-3045-97B5-75C6DB133C3C}"/>
              </a:ext>
            </a:extLst>
          </p:cNvPr>
          <p:cNvCxnSpPr/>
          <p:nvPr/>
        </p:nvCxnSpPr>
        <p:spPr>
          <a:xfrm flipV="1">
            <a:off x="5171607" y="4362138"/>
            <a:ext cx="524655" cy="1573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4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D37A-E60F-BD49-92B1-23F77C8CB606}"/>
              </a:ext>
            </a:extLst>
          </p:cNvPr>
          <p:cNvSpPr>
            <a:spLocks noGrp="1"/>
          </p:cNvSpPr>
          <p:nvPr>
            <p:ph type="title"/>
          </p:nvPr>
        </p:nvSpPr>
        <p:spPr/>
        <p:txBody>
          <a:bodyPr>
            <a:normAutofit fontScale="90000"/>
          </a:bodyPr>
          <a:lstStyle/>
          <a:p>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benefits of the demographic transition over time are greater than any costs. ‘To what extent do you agree with this statement? (10)</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solidFill>
                  <a:srgbClr val="FF0000"/>
                </a:solidFill>
                <a:latin typeface="Calibri" panose="020F0502020204030204" pitchFamily="34" charset="0"/>
                <a:cs typeface="Calibri" panose="020F0502020204030204" pitchFamily="34" charset="0"/>
              </a:rPr>
              <a:t>Discuss what you understand by this essay title?</a:t>
            </a:r>
            <a:br>
              <a:rPr lang="en-US"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E222541-5A38-9B4D-9D1A-A70EE937C243}"/>
              </a:ext>
            </a:extLst>
          </p:cNvPr>
          <p:cNvSpPr>
            <a:spLocks noGrp="1"/>
          </p:cNvSpPr>
          <p:nvPr>
            <p:ph idx="1"/>
          </p:nvPr>
        </p:nvSpPr>
        <p:spPr/>
        <p:txBody>
          <a:bodyPr/>
          <a:lstStyle/>
          <a:p>
            <a:endParaRPr lang="en-US" dirty="0">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381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2F63-E2DC-9E41-8B8A-87DA28BF11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2B2AED3-D998-8B4E-9959-3BE288A21337}"/>
              </a:ext>
            </a:extLst>
          </p:cNvPr>
          <p:cNvPicPr>
            <a:picLocks noGrp="1" noChangeAspect="1"/>
          </p:cNvPicPr>
          <p:nvPr>
            <p:ph idx="1"/>
          </p:nvPr>
        </p:nvPicPr>
        <p:blipFill>
          <a:blip r:embed="rId2"/>
          <a:stretch>
            <a:fillRect/>
          </a:stretch>
        </p:blipFill>
        <p:spPr>
          <a:xfrm>
            <a:off x="1272914" y="120813"/>
            <a:ext cx="8920397" cy="6558202"/>
          </a:xfrm>
        </p:spPr>
      </p:pic>
    </p:spTree>
    <p:extLst>
      <p:ext uri="{BB962C8B-B14F-4D97-AF65-F5344CB8AC3E}">
        <p14:creationId xmlns:p14="http://schemas.microsoft.com/office/powerpoint/2010/main" val="368417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B98A-5956-BC48-A0B2-2BEE0CD7F7C3}"/>
              </a:ext>
            </a:extLst>
          </p:cNvPr>
          <p:cNvSpPr>
            <a:spLocks noGrp="1"/>
          </p:cNvSpPr>
          <p:nvPr>
            <p:ph type="title"/>
          </p:nvPr>
        </p:nvSpPr>
        <p:spPr/>
        <p:txBody>
          <a:bodyPr/>
          <a:lstStyle/>
          <a:p>
            <a:r>
              <a:rPr lang="en-US" dirty="0">
                <a:latin typeface="dearJoe 5 CASUAL PRO" panose="02000000000000000000" pitchFamily="2" charset="0"/>
              </a:rPr>
              <a:t>Mind mapping using the geography </a:t>
            </a:r>
            <a:r>
              <a:rPr lang="en-US" b="1" dirty="0">
                <a:latin typeface="dearJoe 5 CASUAL PRO" panose="02000000000000000000" pitchFamily="2" charset="0"/>
              </a:rPr>
              <a:t>concepts</a:t>
            </a:r>
          </a:p>
        </p:txBody>
      </p:sp>
      <p:sp>
        <p:nvSpPr>
          <p:cNvPr id="3" name="Content Placeholder 2">
            <a:extLst>
              <a:ext uri="{FF2B5EF4-FFF2-40B4-BE49-F238E27FC236}">
                <a16:creationId xmlns:a16="http://schemas.microsoft.com/office/drawing/2014/main" id="{A327FEDD-5011-3E4E-96DC-427F050E824C}"/>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0D7E7757-6E27-8446-975A-C02DE48989CB}"/>
              </a:ext>
            </a:extLst>
          </p:cNvPr>
          <p:cNvSpPr/>
          <p:nvPr/>
        </p:nvSpPr>
        <p:spPr>
          <a:xfrm>
            <a:off x="4538949" y="2930487"/>
            <a:ext cx="2511845" cy="171863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D997CB-90F1-D942-96F3-737B022916BD}"/>
              </a:ext>
            </a:extLst>
          </p:cNvPr>
          <p:cNvSpPr txBox="1"/>
          <p:nvPr/>
        </p:nvSpPr>
        <p:spPr>
          <a:xfrm>
            <a:off x="5056742" y="3189637"/>
            <a:ext cx="1718631" cy="1200329"/>
          </a:xfrm>
          <a:prstGeom prst="rect">
            <a:avLst/>
          </a:prstGeom>
          <a:noFill/>
        </p:spPr>
        <p:txBody>
          <a:bodyPr wrap="square" rtlCol="0">
            <a:spAutoFit/>
          </a:bodyPr>
          <a:lstStyle/>
          <a:p>
            <a:r>
              <a:rPr lang="en-US" dirty="0"/>
              <a:t>Benefits and costs of the demographic transition </a:t>
            </a:r>
          </a:p>
        </p:txBody>
      </p:sp>
      <p:sp>
        <p:nvSpPr>
          <p:cNvPr id="6" name="Rectangle 5">
            <a:extLst>
              <a:ext uri="{FF2B5EF4-FFF2-40B4-BE49-F238E27FC236}">
                <a16:creationId xmlns:a16="http://schemas.microsoft.com/office/drawing/2014/main" id="{18048733-4917-8A48-8E5F-3719A2E9FEFA}"/>
              </a:ext>
            </a:extLst>
          </p:cNvPr>
          <p:cNvSpPr/>
          <p:nvPr/>
        </p:nvSpPr>
        <p:spPr>
          <a:xfrm>
            <a:off x="1630496" y="2357610"/>
            <a:ext cx="1333041" cy="69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a:t>
            </a:r>
          </a:p>
        </p:txBody>
      </p:sp>
      <p:sp>
        <p:nvSpPr>
          <p:cNvPr id="7" name="Rectangle 6">
            <a:extLst>
              <a:ext uri="{FF2B5EF4-FFF2-40B4-BE49-F238E27FC236}">
                <a16:creationId xmlns:a16="http://schemas.microsoft.com/office/drawing/2014/main" id="{2ABFAAB8-8196-BD45-9AE8-CEBAF00BBB5D}"/>
              </a:ext>
            </a:extLst>
          </p:cNvPr>
          <p:cNvSpPr/>
          <p:nvPr/>
        </p:nvSpPr>
        <p:spPr>
          <a:xfrm>
            <a:off x="1630495" y="4471013"/>
            <a:ext cx="1333041" cy="69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a:t>
            </a:r>
          </a:p>
        </p:txBody>
      </p:sp>
      <p:sp>
        <p:nvSpPr>
          <p:cNvPr id="8" name="Rectangle 7">
            <a:extLst>
              <a:ext uri="{FF2B5EF4-FFF2-40B4-BE49-F238E27FC236}">
                <a16:creationId xmlns:a16="http://schemas.microsoft.com/office/drawing/2014/main" id="{89B3965D-D18A-A943-B494-07FEC1E79CB2}"/>
              </a:ext>
            </a:extLst>
          </p:cNvPr>
          <p:cNvSpPr/>
          <p:nvPr/>
        </p:nvSpPr>
        <p:spPr>
          <a:xfrm>
            <a:off x="8732702" y="2357610"/>
            <a:ext cx="1333041" cy="69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Scale</a:t>
            </a:r>
          </a:p>
        </p:txBody>
      </p:sp>
      <p:sp>
        <p:nvSpPr>
          <p:cNvPr id="9" name="Rectangle 8">
            <a:extLst>
              <a:ext uri="{FF2B5EF4-FFF2-40B4-BE49-F238E27FC236}">
                <a16:creationId xmlns:a16="http://schemas.microsoft.com/office/drawing/2014/main" id="{10FE4103-21E8-694C-BFF5-32E2DD6DB3DD}"/>
              </a:ext>
            </a:extLst>
          </p:cNvPr>
          <p:cNvSpPr/>
          <p:nvPr/>
        </p:nvSpPr>
        <p:spPr>
          <a:xfrm>
            <a:off x="5159107" y="1825625"/>
            <a:ext cx="1333041" cy="69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Spatial interactions</a:t>
            </a:r>
          </a:p>
        </p:txBody>
      </p:sp>
      <p:sp>
        <p:nvSpPr>
          <p:cNvPr id="10" name="Rectangle 9">
            <a:extLst>
              <a:ext uri="{FF2B5EF4-FFF2-40B4-BE49-F238E27FC236}">
                <a16:creationId xmlns:a16="http://schemas.microsoft.com/office/drawing/2014/main" id="{A44D1E1C-9508-0A49-8DE8-732E82367EE3}"/>
              </a:ext>
            </a:extLst>
          </p:cNvPr>
          <p:cNvSpPr/>
          <p:nvPr/>
        </p:nvSpPr>
        <p:spPr>
          <a:xfrm>
            <a:off x="8732701" y="4389966"/>
            <a:ext cx="1333041" cy="69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Proccesses</a:t>
            </a:r>
            <a:endParaRPr lang="en-US" dirty="0"/>
          </a:p>
        </p:txBody>
      </p:sp>
      <p:sp>
        <p:nvSpPr>
          <p:cNvPr id="11" name="Rectangle 10">
            <a:extLst>
              <a:ext uri="{FF2B5EF4-FFF2-40B4-BE49-F238E27FC236}">
                <a16:creationId xmlns:a16="http://schemas.microsoft.com/office/drawing/2014/main" id="{219B343D-0BD6-824C-A0B1-B859923D65F2}"/>
              </a:ext>
            </a:extLst>
          </p:cNvPr>
          <p:cNvSpPr/>
          <p:nvPr/>
        </p:nvSpPr>
        <p:spPr>
          <a:xfrm>
            <a:off x="5159107" y="5265446"/>
            <a:ext cx="1333041" cy="69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a:t>
            </a:r>
          </a:p>
        </p:txBody>
      </p:sp>
    </p:spTree>
    <p:extLst>
      <p:ext uri="{BB962C8B-B14F-4D97-AF65-F5344CB8AC3E}">
        <p14:creationId xmlns:p14="http://schemas.microsoft.com/office/powerpoint/2010/main" val="64701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5FBF-9920-AC49-9236-F3531210312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FD410C-8754-1C42-BFC4-8C8349C5F324}"/>
              </a:ext>
            </a:extLst>
          </p:cNvPr>
          <p:cNvPicPr>
            <a:picLocks noGrp="1" noChangeAspect="1"/>
          </p:cNvPicPr>
          <p:nvPr>
            <p:ph idx="1"/>
          </p:nvPr>
        </p:nvPicPr>
        <p:blipFill>
          <a:blip r:embed="rId2"/>
          <a:stretch>
            <a:fillRect/>
          </a:stretch>
        </p:blipFill>
        <p:spPr>
          <a:xfrm>
            <a:off x="1435800" y="481846"/>
            <a:ext cx="9320400" cy="6155312"/>
          </a:xfrm>
        </p:spPr>
      </p:pic>
    </p:spTree>
    <p:extLst>
      <p:ext uri="{BB962C8B-B14F-4D97-AF65-F5344CB8AC3E}">
        <p14:creationId xmlns:p14="http://schemas.microsoft.com/office/powerpoint/2010/main" val="253427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D1B5-A76C-7941-BC1E-B2EC77710E4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CFD7EC2-CF6C-F344-B6F6-7F9395A58CB0}"/>
              </a:ext>
            </a:extLst>
          </p:cNvPr>
          <p:cNvPicPr>
            <a:picLocks noGrp="1" noChangeAspect="1"/>
          </p:cNvPicPr>
          <p:nvPr>
            <p:ph idx="1"/>
          </p:nvPr>
        </p:nvPicPr>
        <p:blipFill>
          <a:blip r:embed="rId2"/>
          <a:stretch>
            <a:fillRect/>
          </a:stretch>
        </p:blipFill>
        <p:spPr>
          <a:xfrm>
            <a:off x="69954" y="174348"/>
            <a:ext cx="12052092" cy="3032679"/>
          </a:xfrm>
        </p:spPr>
      </p:pic>
      <p:sp>
        <p:nvSpPr>
          <p:cNvPr id="6" name="TextBox 5">
            <a:extLst>
              <a:ext uri="{FF2B5EF4-FFF2-40B4-BE49-F238E27FC236}">
                <a16:creationId xmlns:a16="http://schemas.microsoft.com/office/drawing/2014/main" id="{1F32AC53-3A54-2E46-AC6C-FBB62552B549}"/>
              </a:ext>
            </a:extLst>
          </p:cNvPr>
          <p:cNvSpPr txBox="1"/>
          <p:nvPr/>
        </p:nvSpPr>
        <p:spPr>
          <a:xfrm>
            <a:off x="627961" y="3613533"/>
            <a:ext cx="10631278" cy="1477328"/>
          </a:xfrm>
          <a:prstGeom prst="rect">
            <a:avLst/>
          </a:prstGeom>
          <a:noFill/>
        </p:spPr>
        <p:txBody>
          <a:bodyPr wrap="square" rtlCol="0">
            <a:spAutoFit/>
          </a:bodyPr>
          <a:lstStyle/>
          <a:p>
            <a:r>
              <a:rPr lang="en-US" dirty="0">
                <a:solidFill>
                  <a:srgbClr val="FF0000"/>
                </a:solidFill>
              </a:rPr>
              <a:t>Introduction: </a:t>
            </a:r>
            <a:r>
              <a:rPr lang="en-US" dirty="0"/>
              <a:t>What will be the relevant key terms? What will you be outlining in your essay?</a:t>
            </a:r>
          </a:p>
          <a:p>
            <a:r>
              <a:rPr lang="en-US" dirty="0">
                <a:solidFill>
                  <a:srgbClr val="FF0000"/>
                </a:solidFill>
              </a:rPr>
              <a:t>Paragraphs 1-6: </a:t>
            </a:r>
            <a:r>
              <a:rPr lang="en-US" dirty="0"/>
              <a:t>In each paragraph what will be the main point, concept and case study you will use? Ensure you link this point back to the essay title</a:t>
            </a:r>
          </a:p>
          <a:p>
            <a:r>
              <a:rPr lang="en-US" dirty="0">
                <a:solidFill>
                  <a:srgbClr val="FF0000"/>
                </a:solidFill>
              </a:rPr>
              <a:t>Conclusion: </a:t>
            </a:r>
            <a:r>
              <a:rPr lang="en-US" dirty="0"/>
              <a:t>Evaluate the overall balance of the benefits and costs of the demographic transition. Use different geographical criteria  (i.e. concepts, scale, location or perspectives) to help weigh up the evaluation. . </a:t>
            </a:r>
            <a:endParaRPr lang="en-US" dirty="0">
              <a:solidFill>
                <a:srgbClr val="FF0000"/>
              </a:solidFill>
            </a:endParaRPr>
          </a:p>
        </p:txBody>
      </p:sp>
    </p:spTree>
    <p:extLst>
      <p:ext uri="{BB962C8B-B14F-4D97-AF65-F5344CB8AC3E}">
        <p14:creationId xmlns:p14="http://schemas.microsoft.com/office/powerpoint/2010/main" val="334821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191</Words>
  <Application>Microsoft Macintosh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dearJoe 5 CASUAL PRO</vt:lpstr>
      <vt:lpstr>KBSticktoIt Medium</vt:lpstr>
      <vt:lpstr>Office Theme</vt:lpstr>
      <vt:lpstr>Writing a synoptic essay- Population possibilities</vt:lpstr>
      <vt:lpstr>What you should know for the population possibilities section</vt:lpstr>
      <vt:lpstr>Synoptic essay</vt:lpstr>
      <vt:lpstr>          ‘The benefits of the demographic transition over time are greater than any costs. ‘To what extent do you agree with this statement? (10)   Discuss what you understand by this essay title? </vt:lpstr>
      <vt:lpstr>PowerPoint Presentation</vt:lpstr>
      <vt:lpstr>Mind mapping using the geography concepts</vt:lpstr>
      <vt:lpstr>PowerPoint Presentation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synoptic essay</dc:title>
  <dc:creator>Anna Bennett</dc:creator>
  <cp:lastModifiedBy>Anna Bennett</cp:lastModifiedBy>
  <cp:revision>5</cp:revision>
  <dcterms:created xsi:type="dcterms:W3CDTF">2018-04-15T18:51:38Z</dcterms:created>
  <dcterms:modified xsi:type="dcterms:W3CDTF">2018-04-16T02:40:53Z</dcterms:modified>
</cp:coreProperties>
</file>