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9" r:id="rId3"/>
    <p:sldId id="261" r:id="rId4"/>
    <p:sldId id="262" r:id="rId5"/>
    <p:sldId id="264" r:id="rId6"/>
    <p:sldId id="263" r:id="rId7"/>
    <p:sldId id="270" r:id="rId8"/>
    <p:sldId id="277" r:id="rId9"/>
    <p:sldId id="354" r:id="rId10"/>
    <p:sldId id="271" r:id="rId11"/>
    <p:sldId id="353" r:id="rId12"/>
    <p:sldId id="272" r:id="rId13"/>
    <p:sldId id="276" r:id="rId14"/>
    <p:sldId id="357" r:id="rId15"/>
    <p:sldId id="27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AE80"/>
    <a:srgbClr val="48E662"/>
    <a:srgbClr val="F539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541"/>
  </p:normalViewPr>
  <p:slideViewPr>
    <p:cSldViewPr>
      <p:cViewPr varScale="1">
        <p:scale>
          <a:sx n="124" d="100"/>
          <a:sy n="124" d="100"/>
        </p:scale>
        <p:origin x="1824"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F79E4B-C8B3-4FCE-9315-B6F7143917CF}" type="datetimeFigureOut">
              <a:rPr lang="en-US" smtClean="0"/>
              <a:t>1/6/20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5F716D-D67C-4697-8229-3EB13B2D18D4}" type="slidenum">
              <a:rPr lang="en-US" smtClean="0"/>
              <a:t>‹#›</a:t>
            </a:fld>
            <a:endParaRPr lang="en-US"/>
          </a:p>
        </p:txBody>
      </p:sp>
    </p:spTree>
    <p:extLst>
      <p:ext uri="{BB962C8B-B14F-4D97-AF65-F5344CB8AC3E}">
        <p14:creationId xmlns:p14="http://schemas.microsoft.com/office/powerpoint/2010/main" val="1395067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5F716D-D67C-4697-8229-3EB13B2D18D4}" type="slidenum">
              <a:rPr lang="en-US" smtClean="0"/>
              <a:t>7</a:t>
            </a:fld>
            <a:endParaRPr lang="en-US"/>
          </a:p>
        </p:txBody>
      </p:sp>
    </p:spTree>
    <p:extLst>
      <p:ext uri="{BB962C8B-B14F-4D97-AF65-F5344CB8AC3E}">
        <p14:creationId xmlns:p14="http://schemas.microsoft.com/office/powerpoint/2010/main" val="2098109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94C74A7-9BA2-47A7-BF16-E0ACDCFEB41B}" type="datetimeFigureOut">
              <a:rPr lang="en-GB" smtClean="0"/>
              <a:pPr/>
              <a:t>06/01/2020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713DAF-5522-4887-B096-0549FA4739A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4C74A7-9BA2-47A7-BF16-E0ACDCFEB41B}" type="datetimeFigureOut">
              <a:rPr lang="en-GB" smtClean="0"/>
              <a:pPr/>
              <a:t>06/01/2020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713DAF-5522-4887-B096-0549FA4739A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4C74A7-9BA2-47A7-BF16-E0ACDCFEB41B}" type="datetimeFigureOut">
              <a:rPr lang="en-GB" smtClean="0"/>
              <a:pPr/>
              <a:t>06/01/2020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713DAF-5522-4887-B096-0549FA4739A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4C74A7-9BA2-47A7-BF16-E0ACDCFEB41B}" type="datetimeFigureOut">
              <a:rPr lang="en-GB" smtClean="0"/>
              <a:pPr/>
              <a:t>06/01/2020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713DAF-5522-4887-B096-0549FA4739A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4C74A7-9BA2-47A7-BF16-E0ACDCFEB41B}" type="datetimeFigureOut">
              <a:rPr lang="en-GB" smtClean="0"/>
              <a:pPr/>
              <a:t>06/01/2020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713DAF-5522-4887-B096-0549FA4739A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94C74A7-9BA2-47A7-BF16-E0ACDCFEB41B}" type="datetimeFigureOut">
              <a:rPr lang="en-GB" smtClean="0"/>
              <a:pPr/>
              <a:t>06/01/2020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713DAF-5522-4887-B096-0549FA4739A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94C74A7-9BA2-47A7-BF16-E0ACDCFEB41B}" type="datetimeFigureOut">
              <a:rPr lang="en-GB" smtClean="0"/>
              <a:pPr/>
              <a:t>06/01/2020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6713DAF-5522-4887-B096-0549FA4739A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94C74A7-9BA2-47A7-BF16-E0ACDCFEB41B}" type="datetimeFigureOut">
              <a:rPr lang="en-GB" smtClean="0"/>
              <a:pPr/>
              <a:t>06/01/2020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713DAF-5522-4887-B096-0549FA4739A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4C74A7-9BA2-47A7-BF16-E0ACDCFEB41B}" type="datetimeFigureOut">
              <a:rPr lang="en-GB" smtClean="0"/>
              <a:pPr/>
              <a:t>06/01/2020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6713DAF-5522-4887-B096-0549FA4739A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4C74A7-9BA2-47A7-BF16-E0ACDCFEB41B}" type="datetimeFigureOut">
              <a:rPr lang="en-GB" smtClean="0"/>
              <a:pPr/>
              <a:t>06/01/2020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713DAF-5522-4887-B096-0549FA4739A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4C74A7-9BA2-47A7-BF16-E0ACDCFEB41B}" type="datetimeFigureOut">
              <a:rPr lang="en-GB" smtClean="0"/>
              <a:pPr/>
              <a:t>06/01/2020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713DAF-5522-4887-B096-0549FA4739AE}"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C74A7-9BA2-47A7-BF16-E0ACDCFEB41B}" type="datetimeFigureOut">
              <a:rPr lang="en-GB" smtClean="0"/>
              <a:pPr/>
              <a:t>06/01/2020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713DAF-5522-4887-B096-0549FA4739A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D0UGQCREe7I"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www.acegeography.com/tour---ecotourism.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E3MT71Vy8_s"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3iIkOi3srLo" TargetMode="External"/><Relationship Id="rId2" Type="http://schemas.openxmlformats.org/officeDocument/2006/relationships/image" Target="../media/image9.tif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JdpspllWI2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ourism.gov.my/_img/activities/background_picture/activity_eco.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2" name="Title 1"/>
          <p:cNvSpPr>
            <a:spLocks noGrp="1"/>
          </p:cNvSpPr>
          <p:nvPr>
            <p:ph type="ctrTitle"/>
          </p:nvPr>
        </p:nvSpPr>
        <p:spPr>
          <a:xfrm>
            <a:off x="683568" y="188640"/>
            <a:ext cx="7772400" cy="1296144"/>
          </a:xfrm>
          <a:solidFill>
            <a:srgbClr val="FFC000"/>
          </a:solidFill>
          <a:ln w="63500">
            <a:solidFill>
              <a:schemeClr val="tx1"/>
            </a:solidFill>
          </a:ln>
        </p:spPr>
        <p:txBody>
          <a:bodyPr>
            <a:normAutofit fontScale="90000"/>
          </a:bodyPr>
          <a:lstStyle/>
          <a:p>
            <a:r>
              <a:rPr lang="en-GB" sz="4000" b="1" u="sng" dirty="0"/>
              <a:t>What options are there for sustainably managing a rainforest?</a:t>
            </a:r>
            <a:endParaRPr lang="en-GB" sz="4000" b="1" dirty="0"/>
          </a:p>
        </p:txBody>
      </p:sp>
      <p:sp>
        <p:nvSpPr>
          <p:cNvPr id="4" name="Subtitle 2"/>
          <p:cNvSpPr txBox="1">
            <a:spLocks/>
          </p:cNvSpPr>
          <p:nvPr/>
        </p:nvSpPr>
        <p:spPr>
          <a:xfrm>
            <a:off x="683568" y="4797152"/>
            <a:ext cx="7776864" cy="1728192"/>
          </a:xfrm>
          <a:prstGeom prst="rect">
            <a:avLst/>
          </a:prstGeom>
          <a:solidFill>
            <a:schemeClr val="accent2">
              <a:lumMod val="75000"/>
            </a:schemeClr>
          </a:solidFill>
          <a:ln w="63500">
            <a:solidFill>
              <a:schemeClr val="tx1"/>
            </a:solidFill>
          </a:ln>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1" i="0" u="sng" strike="noStrike" kern="1200" cap="none" spc="0" normalizeH="0" baseline="0" noProof="0" dirty="0">
                <a:ln>
                  <a:noFill/>
                </a:ln>
                <a:solidFill>
                  <a:schemeClr val="bg1"/>
                </a:solidFill>
                <a:effectLst/>
                <a:uLnTx/>
                <a:uFillTx/>
                <a:latin typeface="+mn-lt"/>
                <a:ea typeface="+mn-ea"/>
                <a:cs typeface="+mn-cs"/>
              </a:rPr>
              <a:t>LO:</a:t>
            </a:r>
          </a:p>
          <a:p>
            <a:pPr algn="ctr">
              <a:spcBef>
                <a:spcPct val="20000"/>
              </a:spcBef>
              <a:defRPr/>
            </a:pPr>
            <a:r>
              <a:rPr lang="en-GB" sz="3200" dirty="0"/>
              <a:t>To know examples of sustainable management of rainforests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a:ln w="63500">
            <a:solidFill>
              <a:schemeClr val="tx1"/>
            </a:solidFill>
          </a:ln>
        </p:spPr>
        <p:txBody>
          <a:bodyPr>
            <a:normAutofit/>
          </a:bodyPr>
          <a:lstStyle/>
          <a:p>
            <a:r>
              <a:rPr lang="en-GB" sz="6000" b="1" u="sng" dirty="0">
                <a:solidFill>
                  <a:schemeClr val="bg1"/>
                </a:solidFill>
              </a:rPr>
              <a:t>Eco Tourism</a:t>
            </a:r>
          </a:p>
        </p:txBody>
      </p:sp>
      <p:pic>
        <p:nvPicPr>
          <p:cNvPr id="25602" name="Picture 2" descr="http://science.kukuchew.com/wp-content/uploads/2010/08/ecotourism1.jpg"/>
          <p:cNvPicPr>
            <a:picLocks noChangeAspect="1" noChangeArrowheads="1"/>
          </p:cNvPicPr>
          <p:nvPr/>
        </p:nvPicPr>
        <p:blipFill>
          <a:blip r:embed="rId2" cstate="print"/>
          <a:srcRect/>
          <a:stretch>
            <a:fillRect/>
          </a:stretch>
        </p:blipFill>
        <p:spPr bwMode="auto">
          <a:xfrm>
            <a:off x="467544" y="1556792"/>
            <a:ext cx="4762500" cy="3571875"/>
          </a:xfrm>
          <a:prstGeom prst="rect">
            <a:avLst/>
          </a:prstGeom>
          <a:noFill/>
        </p:spPr>
      </p:pic>
      <p:sp>
        <p:nvSpPr>
          <p:cNvPr id="5" name="TextBox 4"/>
          <p:cNvSpPr txBox="1"/>
          <p:nvPr/>
        </p:nvSpPr>
        <p:spPr>
          <a:xfrm>
            <a:off x="5364088" y="1556792"/>
            <a:ext cx="3312368" cy="5324535"/>
          </a:xfrm>
          <a:prstGeom prst="rect">
            <a:avLst/>
          </a:prstGeom>
          <a:solidFill>
            <a:schemeClr val="tx2">
              <a:lumMod val="40000"/>
              <a:lumOff val="60000"/>
            </a:schemeClr>
          </a:solidFill>
          <a:ln w="63500">
            <a:solidFill>
              <a:schemeClr val="tx1"/>
            </a:solidFill>
          </a:ln>
        </p:spPr>
        <p:txBody>
          <a:bodyPr wrap="square" rtlCol="0">
            <a:spAutoFit/>
          </a:bodyPr>
          <a:lstStyle/>
          <a:p>
            <a:r>
              <a:rPr lang="en-GB" sz="2000" dirty="0"/>
              <a:t>In recent years, Peru, Brazil and Ecuador have promoted their forests as destinations for ecotourism. </a:t>
            </a:r>
          </a:p>
          <a:p>
            <a:endParaRPr lang="en-GB" sz="2000" dirty="0"/>
          </a:p>
          <a:p>
            <a:r>
              <a:rPr lang="en-GB" sz="2000" dirty="0"/>
              <a:t>This aims to introduce people to the natural world without causing any environmental damage. </a:t>
            </a:r>
          </a:p>
          <a:p>
            <a:endParaRPr lang="en-GB" sz="2000" dirty="0"/>
          </a:p>
          <a:p>
            <a:r>
              <a:rPr lang="en-GB" sz="2000" dirty="0"/>
              <a:t>The great benefit of ecotourism is that it enables the undisturbed natural environment to create a source of income for local people without it being destroyed or damaged.</a:t>
            </a:r>
          </a:p>
        </p:txBody>
      </p:sp>
      <p:sp>
        <p:nvSpPr>
          <p:cNvPr id="6" name="TextBox 5"/>
          <p:cNvSpPr txBox="1"/>
          <p:nvPr/>
        </p:nvSpPr>
        <p:spPr>
          <a:xfrm>
            <a:off x="467544" y="5229201"/>
            <a:ext cx="4752528" cy="523220"/>
          </a:xfrm>
          <a:prstGeom prst="rect">
            <a:avLst/>
          </a:prstGeom>
          <a:solidFill>
            <a:schemeClr val="accent6">
              <a:lumMod val="60000"/>
              <a:lumOff val="40000"/>
            </a:schemeClr>
          </a:solidFill>
          <a:ln w="63500">
            <a:solidFill>
              <a:schemeClr val="tx1"/>
            </a:solidFill>
          </a:ln>
        </p:spPr>
        <p:txBody>
          <a:bodyPr wrap="square" rtlCol="0">
            <a:spAutoFit/>
          </a:bodyPr>
          <a:lstStyle/>
          <a:p>
            <a:pPr algn="ctr"/>
            <a:r>
              <a:rPr lang="en-GB" sz="2800" dirty="0"/>
              <a:t>Watch the YouTube </a:t>
            </a:r>
            <a:r>
              <a:rPr lang="en-GB" sz="2800" dirty="0">
                <a:hlinkClick r:id="rId3"/>
              </a:rPr>
              <a:t>video</a:t>
            </a:r>
            <a:endParaRPr lang="en-GB" sz="2800" dirty="0"/>
          </a:p>
        </p:txBody>
      </p:sp>
      <p:sp>
        <p:nvSpPr>
          <p:cNvPr id="3" name="Rectangle 2">
            <a:extLst>
              <a:ext uri="{FF2B5EF4-FFF2-40B4-BE49-F238E27FC236}">
                <a16:creationId xmlns:a16="http://schemas.microsoft.com/office/drawing/2014/main" id="{92671BBE-1B63-AF4D-A771-3736727CF9FF}"/>
              </a:ext>
            </a:extLst>
          </p:cNvPr>
          <p:cNvSpPr/>
          <p:nvPr/>
        </p:nvSpPr>
        <p:spPr>
          <a:xfrm>
            <a:off x="179512" y="6211669"/>
            <a:ext cx="4572000" cy="646331"/>
          </a:xfrm>
          <a:prstGeom prst="rect">
            <a:avLst/>
          </a:prstGeom>
        </p:spPr>
        <p:txBody>
          <a:bodyPr>
            <a:spAutoFit/>
          </a:bodyPr>
          <a:lstStyle/>
          <a:p>
            <a:r>
              <a:rPr lang="en-US" dirty="0">
                <a:hlinkClick r:id="rId4"/>
              </a:rPr>
              <a:t>http://www.acegeography.com/tour---ecotourism.html</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95BA23C3-D98E-A34B-8FF2-A126C889E524}"/>
              </a:ext>
            </a:extLst>
          </p:cNvPr>
          <p:cNvPicPr>
            <a:picLocks noChangeAspect="1"/>
          </p:cNvPicPr>
          <p:nvPr/>
        </p:nvPicPr>
        <p:blipFill>
          <a:blip r:embed="rId3"/>
          <a:stretch>
            <a:fillRect/>
          </a:stretch>
        </p:blipFill>
        <p:spPr>
          <a:xfrm>
            <a:off x="482600" y="1108265"/>
            <a:ext cx="8178799" cy="4641469"/>
          </a:xfrm>
          <a:prstGeom prst="rect">
            <a:avLst/>
          </a:prstGeom>
        </p:spPr>
      </p:pic>
    </p:spTree>
    <p:extLst>
      <p:ext uri="{BB962C8B-B14F-4D97-AF65-F5344CB8AC3E}">
        <p14:creationId xmlns:p14="http://schemas.microsoft.com/office/powerpoint/2010/main" val="2776615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6626" name="Picture 2" descr="http://3.bp.blogspot.com/_RCK_S9RRato/TLFpu_xqmII/AAAAAAAAC1U/MtMPRiIDq6E/s1600/tree-canopy-walkway.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395536" y="476672"/>
            <a:ext cx="3672408" cy="830997"/>
          </a:xfrm>
          <a:prstGeom prst="rect">
            <a:avLst/>
          </a:prstGeom>
          <a:solidFill>
            <a:schemeClr val="bg1"/>
          </a:solidFill>
          <a:ln w="63500">
            <a:solidFill>
              <a:schemeClr val="tx1"/>
            </a:solidFill>
          </a:ln>
        </p:spPr>
        <p:txBody>
          <a:bodyPr wrap="square" rtlCol="0">
            <a:spAutoFit/>
          </a:bodyPr>
          <a:lstStyle/>
          <a:p>
            <a:pPr algn="ctr"/>
            <a:r>
              <a:rPr lang="en-GB" sz="2400" dirty="0"/>
              <a:t>Usually involves small groups</a:t>
            </a:r>
          </a:p>
        </p:txBody>
      </p:sp>
      <p:sp>
        <p:nvSpPr>
          <p:cNvPr id="6" name="TextBox 5"/>
          <p:cNvSpPr txBox="1"/>
          <p:nvPr/>
        </p:nvSpPr>
        <p:spPr>
          <a:xfrm>
            <a:off x="755576" y="2348880"/>
            <a:ext cx="3672408" cy="461665"/>
          </a:xfrm>
          <a:prstGeom prst="rect">
            <a:avLst/>
          </a:prstGeom>
          <a:solidFill>
            <a:schemeClr val="bg1"/>
          </a:solidFill>
          <a:ln w="63500">
            <a:solidFill>
              <a:schemeClr val="tx1"/>
            </a:solidFill>
          </a:ln>
        </p:spPr>
        <p:txBody>
          <a:bodyPr wrap="square" rtlCol="0">
            <a:spAutoFit/>
          </a:bodyPr>
          <a:lstStyle/>
          <a:p>
            <a:pPr algn="ctr"/>
            <a:r>
              <a:rPr lang="en-GB" sz="2400" dirty="0"/>
              <a:t>Local guides used</a:t>
            </a:r>
          </a:p>
        </p:txBody>
      </p:sp>
      <p:sp>
        <p:nvSpPr>
          <p:cNvPr id="7" name="TextBox 6"/>
          <p:cNvSpPr txBox="1"/>
          <p:nvPr/>
        </p:nvSpPr>
        <p:spPr>
          <a:xfrm>
            <a:off x="4932040" y="5373216"/>
            <a:ext cx="3672408" cy="830997"/>
          </a:xfrm>
          <a:prstGeom prst="rect">
            <a:avLst/>
          </a:prstGeom>
          <a:solidFill>
            <a:schemeClr val="bg1"/>
          </a:solidFill>
          <a:ln w="63500">
            <a:solidFill>
              <a:schemeClr val="tx1"/>
            </a:solidFill>
          </a:ln>
        </p:spPr>
        <p:txBody>
          <a:bodyPr wrap="square" rtlCol="0">
            <a:spAutoFit/>
          </a:bodyPr>
          <a:lstStyle/>
          <a:p>
            <a:pPr algn="ctr"/>
            <a:r>
              <a:rPr lang="en-GB" sz="2400" dirty="0"/>
              <a:t>Buildings are environmentally friendly</a:t>
            </a:r>
          </a:p>
        </p:txBody>
      </p:sp>
      <p:sp>
        <p:nvSpPr>
          <p:cNvPr id="8" name="TextBox 7"/>
          <p:cNvSpPr txBox="1"/>
          <p:nvPr/>
        </p:nvSpPr>
        <p:spPr>
          <a:xfrm>
            <a:off x="2267744" y="3645024"/>
            <a:ext cx="3672408" cy="830997"/>
          </a:xfrm>
          <a:prstGeom prst="rect">
            <a:avLst/>
          </a:prstGeom>
          <a:solidFill>
            <a:schemeClr val="bg1"/>
          </a:solidFill>
          <a:ln w="63500">
            <a:solidFill>
              <a:schemeClr val="tx1"/>
            </a:solidFill>
          </a:ln>
        </p:spPr>
        <p:txBody>
          <a:bodyPr wrap="square" rtlCol="0">
            <a:spAutoFit/>
          </a:bodyPr>
          <a:lstStyle/>
          <a:p>
            <a:pPr algn="ctr"/>
            <a:r>
              <a:rPr lang="en-GB" sz="2400" dirty="0"/>
              <a:t>Mostly nature based experiences</a:t>
            </a:r>
          </a:p>
        </p:txBody>
      </p:sp>
      <p:sp>
        <p:nvSpPr>
          <p:cNvPr id="9" name="TextBox 8"/>
          <p:cNvSpPr txBox="1"/>
          <p:nvPr/>
        </p:nvSpPr>
        <p:spPr>
          <a:xfrm>
            <a:off x="5292080" y="1340768"/>
            <a:ext cx="3672408" cy="461665"/>
          </a:xfrm>
          <a:prstGeom prst="rect">
            <a:avLst/>
          </a:prstGeom>
          <a:solidFill>
            <a:schemeClr val="bg1"/>
          </a:solidFill>
          <a:ln w="63500">
            <a:solidFill>
              <a:schemeClr val="tx1"/>
            </a:solidFill>
          </a:ln>
        </p:spPr>
        <p:txBody>
          <a:bodyPr wrap="square" rtlCol="0">
            <a:spAutoFit/>
          </a:bodyPr>
          <a:lstStyle/>
          <a:p>
            <a:pPr algn="ctr"/>
            <a:r>
              <a:rPr lang="en-GB" sz="2400" dirty="0"/>
              <a:t>Limited transport available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525344"/>
          </a:xfrm>
        </p:spPr>
        <p:txBody>
          <a:bodyPr>
            <a:normAutofit fontScale="55000" lnSpcReduction="20000"/>
          </a:bodyPr>
          <a:lstStyle/>
          <a:p>
            <a:pPr marL="0" indent="0">
              <a:buNone/>
            </a:pPr>
            <a:r>
              <a:rPr lang="en-US" b="1" dirty="0"/>
              <a:t>Sustainable management of the forest</a:t>
            </a:r>
            <a:endParaRPr lang="en-US" dirty="0"/>
          </a:p>
          <a:p>
            <a:r>
              <a:rPr lang="en-US" dirty="0"/>
              <a:t>Brazil needs to exploit the Amazon's resources to develop, so leaving it untouched is not an option.</a:t>
            </a:r>
          </a:p>
          <a:p>
            <a:r>
              <a:rPr lang="en-US" dirty="0"/>
              <a:t>Uncontrolled and unchecked exploitation can cause irreversible damage such as loss of biodiversity, soil erosion, flooding and climate change. So, sustainable use of the forest is essential. Sustainable development will meet the needs of Brazil's population without compromising the needs of future generations.</a:t>
            </a:r>
          </a:p>
          <a:p>
            <a:pPr marL="0" indent="0">
              <a:buNone/>
            </a:pPr>
            <a:r>
              <a:rPr lang="en-US" b="1" u="sng" dirty="0"/>
              <a:t>Possible strategies include:</a:t>
            </a:r>
            <a:endParaRPr lang="en-US" dirty="0"/>
          </a:p>
          <a:p>
            <a:pPr lvl="0"/>
            <a:r>
              <a:rPr lang="en-US" dirty="0"/>
              <a:t>Agro-forestry - growing trees and crops at the same time. This lets farmers take advantage of shelter from the canopy of trees. It prevents soil erosion and the crops benefit from the nutrients from the dead organic matter.</a:t>
            </a:r>
          </a:p>
          <a:p>
            <a:pPr lvl="0"/>
            <a:r>
              <a:rPr lang="en-US" dirty="0"/>
              <a:t>Selective logging - trees are only felled when they reach a particular height. This allows young trees a guaranteed life span and the forest will regain full maturity after around 30-50 years.</a:t>
            </a:r>
          </a:p>
          <a:p>
            <a:pPr lvl="0"/>
            <a:r>
              <a:rPr lang="en-US" dirty="0"/>
              <a:t>Education - ensuring those involved in exploitation and management of the forest understand the consequences behind their actions.</a:t>
            </a:r>
          </a:p>
          <a:p>
            <a:pPr lvl="0"/>
            <a:r>
              <a:rPr lang="en-US" dirty="0"/>
              <a:t>Afforestation - the opposite of deforestation. If trees are cut down, they are replaced to maintain the canopy.</a:t>
            </a:r>
          </a:p>
          <a:p>
            <a:pPr lvl="0"/>
            <a:r>
              <a:rPr lang="en-US" dirty="0"/>
              <a:t>Forest reserves - areas protected from exploitation.</a:t>
            </a:r>
          </a:p>
          <a:p>
            <a:pPr lvl="0"/>
            <a:r>
              <a:rPr lang="en-US" dirty="0"/>
              <a:t>Monitoring - use of satellite technology and photography to check that any activities taking place are legal and follow guidelines for sustainability.</a:t>
            </a:r>
          </a:p>
          <a:p>
            <a:pPr lvl="0"/>
            <a:r>
              <a:rPr lang="en-US" dirty="0"/>
              <a:t>Eco-tourism – low impact tourism that does minimal damage to the rainforest environment, whilst educating visitors about the importance of rainforest preservation.</a:t>
            </a:r>
          </a:p>
          <a:p>
            <a:endParaRPr lang="en-US" dirty="0"/>
          </a:p>
        </p:txBody>
      </p:sp>
    </p:spTree>
    <p:extLst>
      <p:ext uri="{BB962C8B-B14F-4D97-AF65-F5344CB8AC3E}">
        <p14:creationId xmlns:p14="http://schemas.microsoft.com/office/powerpoint/2010/main" val="992158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F18C4-0D4C-E94B-9DCD-2765EB56A47B}"/>
              </a:ext>
            </a:extLst>
          </p:cNvPr>
          <p:cNvSpPr>
            <a:spLocks noGrp="1"/>
          </p:cNvSpPr>
          <p:nvPr>
            <p:ph type="title"/>
          </p:nvPr>
        </p:nvSpPr>
        <p:spPr/>
        <p:txBody>
          <a:bodyPr>
            <a:normAutofit fontScale="90000"/>
          </a:bodyPr>
          <a:lstStyle/>
          <a:p>
            <a:r>
              <a:rPr lang="en-US" dirty="0">
                <a:latin typeface="dearJoe 5 CASUAL PRO" panose="02000000000000000000" pitchFamily="2" charset="0"/>
              </a:rPr>
              <a:t>Dragon’s Den: Development of the rainforest</a:t>
            </a:r>
          </a:p>
        </p:txBody>
      </p:sp>
      <p:sp>
        <p:nvSpPr>
          <p:cNvPr id="3" name="Content Placeholder 2">
            <a:extLst>
              <a:ext uri="{FF2B5EF4-FFF2-40B4-BE49-F238E27FC236}">
                <a16:creationId xmlns:a16="http://schemas.microsoft.com/office/drawing/2014/main" id="{A0D0D43C-D4E2-4B4D-A728-9067BD00B532}"/>
              </a:ext>
            </a:extLst>
          </p:cNvPr>
          <p:cNvSpPr>
            <a:spLocks noGrp="1"/>
          </p:cNvSpPr>
          <p:nvPr>
            <p:ph idx="1"/>
          </p:nvPr>
        </p:nvSpPr>
        <p:spPr/>
        <p:txBody>
          <a:bodyPr/>
          <a:lstStyle/>
          <a:p>
            <a:pPr marL="0" indent="0">
              <a:buNone/>
            </a:pPr>
            <a:r>
              <a:rPr lang="en-US" dirty="0"/>
              <a:t> </a:t>
            </a:r>
          </a:p>
        </p:txBody>
      </p:sp>
      <p:pic>
        <p:nvPicPr>
          <p:cNvPr id="4" name="Picture 3">
            <a:extLst>
              <a:ext uri="{FF2B5EF4-FFF2-40B4-BE49-F238E27FC236}">
                <a16:creationId xmlns:a16="http://schemas.microsoft.com/office/drawing/2014/main" id="{54C64489-D9D8-3D45-B5C8-04189178816F}"/>
              </a:ext>
            </a:extLst>
          </p:cNvPr>
          <p:cNvPicPr>
            <a:picLocks noChangeAspect="1"/>
          </p:cNvPicPr>
          <p:nvPr/>
        </p:nvPicPr>
        <p:blipFill>
          <a:blip r:embed="rId2"/>
          <a:stretch>
            <a:fillRect/>
          </a:stretch>
        </p:blipFill>
        <p:spPr>
          <a:xfrm>
            <a:off x="318356" y="1585668"/>
            <a:ext cx="8507288" cy="823609"/>
          </a:xfrm>
          <a:prstGeom prst="rect">
            <a:avLst/>
          </a:prstGeom>
        </p:spPr>
      </p:pic>
      <p:sp>
        <p:nvSpPr>
          <p:cNvPr id="6" name="TextBox 5">
            <a:extLst>
              <a:ext uri="{FF2B5EF4-FFF2-40B4-BE49-F238E27FC236}">
                <a16:creationId xmlns:a16="http://schemas.microsoft.com/office/drawing/2014/main" id="{B0555497-6A67-2049-80CE-5BF73C3F1ABC}"/>
              </a:ext>
            </a:extLst>
          </p:cNvPr>
          <p:cNvSpPr txBox="1"/>
          <p:nvPr/>
        </p:nvSpPr>
        <p:spPr>
          <a:xfrm>
            <a:off x="757281" y="2423809"/>
            <a:ext cx="7926052" cy="3970318"/>
          </a:xfrm>
          <a:prstGeom prst="rect">
            <a:avLst/>
          </a:prstGeom>
          <a:noFill/>
        </p:spPr>
        <p:txBody>
          <a:bodyPr wrap="square" rtlCol="0">
            <a:spAutoFit/>
          </a:bodyPr>
          <a:lstStyle/>
          <a:p>
            <a:r>
              <a:rPr lang="en-US" dirty="0">
                <a:latin typeface="dearJoe 5 CASUAL PRO" panose="02000000000000000000" pitchFamily="2" charset="0"/>
              </a:rPr>
              <a:t>Success criteria:</a:t>
            </a:r>
          </a:p>
          <a:p>
            <a:pPr marL="285750" indent="-285750">
              <a:buFont typeface="Arial" panose="020B0604020202020204" pitchFamily="34" charset="0"/>
              <a:buChar char="•"/>
            </a:pPr>
            <a:r>
              <a:rPr lang="en-US" dirty="0">
                <a:latin typeface="+mj-lt"/>
              </a:rPr>
              <a:t>Explain what your industry/ development is</a:t>
            </a:r>
          </a:p>
          <a:p>
            <a:pPr marL="285750" indent="-285750">
              <a:buFont typeface="Arial" panose="020B0604020202020204" pitchFamily="34" charset="0"/>
              <a:buChar char="•"/>
            </a:pPr>
            <a:r>
              <a:rPr lang="en-US" dirty="0">
                <a:latin typeface="+mj-lt"/>
              </a:rPr>
              <a:t>What would you do with the land</a:t>
            </a:r>
          </a:p>
          <a:p>
            <a:pPr marL="285750" indent="-285750">
              <a:buFont typeface="Arial" panose="020B0604020202020204" pitchFamily="34" charset="0"/>
              <a:buChar char="•"/>
            </a:pPr>
            <a:r>
              <a:rPr lang="en-US" dirty="0">
                <a:latin typeface="+mj-lt"/>
              </a:rPr>
              <a:t>What benefits will occur – </a:t>
            </a:r>
            <a:r>
              <a:rPr lang="en-US" dirty="0" err="1">
                <a:latin typeface="+mj-lt"/>
              </a:rPr>
              <a:t>categorise</a:t>
            </a:r>
            <a:r>
              <a:rPr lang="en-US" dirty="0">
                <a:latin typeface="+mj-lt"/>
              </a:rPr>
              <a:t>  as economic, environmental, social</a:t>
            </a:r>
          </a:p>
          <a:p>
            <a:pPr marL="285750" indent="-285750">
              <a:buFont typeface="Arial" panose="020B0604020202020204" pitchFamily="34" charset="0"/>
              <a:buChar char="•"/>
            </a:pPr>
            <a:r>
              <a:rPr lang="en-US" dirty="0">
                <a:latin typeface="+mj-lt"/>
              </a:rPr>
              <a:t>How will your development be sustainable- short term and long term impacts, global and local impacts</a:t>
            </a:r>
          </a:p>
          <a:p>
            <a:pPr marL="285750" indent="-285750">
              <a:buFont typeface="Arial" panose="020B0604020202020204" pitchFamily="34" charset="0"/>
              <a:buChar char="•"/>
            </a:pPr>
            <a:r>
              <a:rPr lang="en-US" dirty="0">
                <a:latin typeface="+mj-lt"/>
              </a:rPr>
              <a:t>Will your development link to any of the sustainable development goals? </a:t>
            </a:r>
          </a:p>
          <a:p>
            <a:pPr marL="285750" indent="-285750">
              <a:buFont typeface="Arial" panose="020B0604020202020204" pitchFamily="34" charset="0"/>
              <a:buChar char="•"/>
            </a:pPr>
            <a:r>
              <a:rPr lang="en-US" dirty="0">
                <a:latin typeface="+mj-lt"/>
              </a:rPr>
              <a:t>How will it make money? How much (try to find out some information online)?</a:t>
            </a:r>
          </a:p>
          <a:p>
            <a:pPr marL="285750" indent="-285750">
              <a:buFont typeface="Arial" panose="020B0604020202020204" pitchFamily="34" charset="0"/>
              <a:buChar char="•"/>
            </a:pPr>
            <a:r>
              <a:rPr lang="en-US" dirty="0">
                <a:latin typeface="+mj-lt"/>
              </a:rPr>
              <a:t>Presentation should be approx. 5 minutes long</a:t>
            </a:r>
          </a:p>
          <a:p>
            <a:pPr marL="285750" indent="-285750">
              <a:buFont typeface="Arial" panose="020B0604020202020204" pitchFamily="34" charset="0"/>
              <a:buChar char="•"/>
            </a:pPr>
            <a:r>
              <a:rPr lang="en-US" dirty="0">
                <a:latin typeface="+mj-lt"/>
              </a:rPr>
              <a:t>Everyone in your group should be involved</a:t>
            </a:r>
          </a:p>
          <a:p>
            <a:r>
              <a:rPr lang="en-US" dirty="0">
                <a:latin typeface="+mj-lt"/>
              </a:rPr>
              <a:t> </a:t>
            </a:r>
          </a:p>
          <a:p>
            <a:r>
              <a:rPr lang="en-US" dirty="0">
                <a:latin typeface="+mj-lt"/>
              </a:rPr>
              <a:t> </a:t>
            </a:r>
          </a:p>
          <a:p>
            <a:endParaRPr lang="en-US" dirty="0">
              <a:latin typeface="+mj-lt"/>
            </a:endParaRPr>
          </a:p>
          <a:p>
            <a:endParaRPr lang="en-US" dirty="0"/>
          </a:p>
        </p:txBody>
      </p:sp>
    </p:spTree>
    <p:extLst>
      <p:ext uri="{BB962C8B-B14F-4D97-AF65-F5344CB8AC3E}">
        <p14:creationId xmlns:p14="http://schemas.microsoft.com/office/powerpoint/2010/main" val="824945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3AE80"/>
          </a:solidFill>
          <a:ln w="63500">
            <a:solidFill>
              <a:schemeClr val="tx1"/>
            </a:solidFill>
          </a:ln>
        </p:spPr>
        <p:txBody>
          <a:bodyPr>
            <a:normAutofit/>
          </a:bodyPr>
          <a:lstStyle/>
          <a:p>
            <a:r>
              <a:rPr lang="en-GB" sz="6000" b="1" u="sng" dirty="0">
                <a:solidFill>
                  <a:schemeClr val="bg1"/>
                </a:solidFill>
              </a:rPr>
              <a:t>Plenary</a:t>
            </a:r>
          </a:p>
        </p:txBody>
      </p:sp>
      <p:pic>
        <p:nvPicPr>
          <p:cNvPr id="27650" name="Picture 2" descr="http://img2.timeinc.net/health/images/slides/one-minute-400x400.jpg"/>
          <p:cNvPicPr>
            <a:picLocks noChangeAspect="1" noChangeArrowheads="1"/>
          </p:cNvPicPr>
          <p:nvPr/>
        </p:nvPicPr>
        <p:blipFill>
          <a:blip r:embed="rId2" cstate="print"/>
          <a:srcRect/>
          <a:stretch>
            <a:fillRect/>
          </a:stretch>
        </p:blipFill>
        <p:spPr bwMode="auto">
          <a:xfrm>
            <a:off x="467544" y="1628800"/>
            <a:ext cx="4680520" cy="4680520"/>
          </a:xfrm>
          <a:prstGeom prst="rect">
            <a:avLst/>
          </a:prstGeom>
          <a:noFill/>
        </p:spPr>
      </p:pic>
      <p:sp>
        <p:nvSpPr>
          <p:cNvPr id="5" name="TextBox 4"/>
          <p:cNvSpPr txBox="1"/>
          <p:nvPr/>
        </p:nvSpPr>
        <p:spPr>
          <a:xfrm>
            <a:off x="5436096" y="1844824"/>
            <a:ext cx="3240360" cy="4154984"/>
          </a:xfrm>
          <a:prstGeom prst="rect">
            <a:avLst/>
          </a:prstGeom>
          <a:solidFill>
            <a:schemeClr val="accent6">
              <a:lumMod val="60000"/>
              <a:lumOff val="40000"/>
            </a:schemeClr>
          </a:solidFill>
          <a:ln w="63500">
            <a:solidFill>
              <a:schemeClr val="tx1"/>
            </a:solidFill>
          </a:ln>
        </p:spPr>
        <p:txBody>
          <a:bodyPr wrap="square" rtlCol="0">
            <a:spAutoFit/>
          </a:bodyPr>
          <a:lstStyle/>
          <a:p>
            <a:pPr algn="ctr"/>
            <a:r>
              <a:rPr lang="en-GB" sz="4400" dirty="0"/>
              <a:t>You have 60 seconds to summarise your learning from today’s lesson.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539B6"/>
          </a:solidFill>
          <a:ln w="63500">
            <a:solidFill>
              <a:schemeClr val="tx1"/>
            </a:solidFill>
          </a:ln>
        </p:spPr>
        <p:txBody>
          <a:bodyPr>
            <a:normAutofit/>
          </a:bodyPr>
          <a:lstStyle/>
          <a:p>
            <a:r>
              <a:rPr lang="en-GB" sz="6000" b="1" u="sng" dirty="0"/>
              <a:t>Rainforest Threats</a:t>
            </a:r>
          </a:p>
        </p:txBody>
      </p:sp>
      <p:pic>
        <p:nvPicPr>
          <p:cNvPr id="16386" name="Picture 2" descr="http://www.ypte.org.uk/UserFiles/Image/Factsheet%20images/logging2.jpg"/>
          <p:cNvPicPr>
            <a:picLocks noChangeAspect="1" noChangeArrowheads="1"/>
          </p:cNvPicPr>
          <p:nvPr/>
        </p:nvPicPr>
        <p:blipFill>
          <a:blip r:embed="rId2" cstate="print"/>
          <a:srcRect/>
          <a:stretch>
            <a:fillRect/>
          </a:stretch>
        </p:blipFill>
        <p:spPr bwMode="auto">
          <a:xfrm>
            <a:off x="467544" y="1628800"/>
            <a:ext cx="3312368" cy="2428875"/>
          </a:xfrm>
          <a:prstGeom prst="rect">
            <a:avLst/>
          </a:prstGeom>
          <a:noFill/>
        </p:spPr>
      </p:pic>
      <p:pic>
        <p:nvPicPr>
          <p:cNvPr id="16388" name="Picture 4" descr="http://www.mongabay.com/images/peru/aerial-rainforest/Flight_1022_1537.JPG"/>
          <p:cNvPicPr>
            <a:picLocks noChangeAspect="1" noChangeArrowheads="1"/>
          </p:cNvPicPr>
          <p:nvPr/>
        </p:nvPicPr>
        <p:blipFill>
          <a:blip r:embed="rId3" cstate="print"/>
          <a:srcRect/>
          <a:stretch>
            <a:fillRect/>
          </a:stretch>
        </p:blipFill>
        <p:spPr bwMode="auto">
          <a:xfrm>
            <a:off x="5292080" y="1628800"/>
            <a:ext cx="3410744" cy="2376264"/>
          </a:xfrm>
          <a:prstGeom prst="rect">
            <a:avLst/>
          </a:prstGeom>
          <a:noFill/>
        </p:spPr>
      </p:pic>
      <p:pic>
        <p:nvPicPr>
          <p:cNvPr id="16390" name="Picture 6" descr="http://images.wildmadagascar.org/pictures/andasibe-Mantady/mantady_forest_road0093.jpg"/>
          <p:cNvPicPr>
            <a:picLocks noChangeAspect="1" noChangeArrowheads="1"/>
          </p:cNvPicPr>
          <p:nvPr/>
        </p:nvPicPr>
        <p:blipFill>
          <a:blip r:embed="rId4" cstate="print"/>
          <a:srcRect/>
          <a:stretch>
            <a:fillRect/>
          </a:stretch>
        </p:blipFill>
        <p:spPr bwMode="auto">
          <a:xfrm>
            <a:off x="467544" y="4149080"/>
            <a:ext cx="3296877" cy="2475656"/>
          </a:xfrm>
          <a:prstGeom prst="rect">
            <a:avLst/>
          </a:prstGeom>
          <a:noFill/>
        </p:spPr>
      </p:pic>
      <p:pic>
        <p:nvPicPr>
          <p:cNvPr id="16392" name="Picture 8" descr="http://www.skclassof69.com/IMG_6665_Cattle.JPG"/>
          <p:cNvPicPr>
            <a:picLocks noChangeAspect="1" noChangeArrowheads="1"/>
          </p:cNvPicPr>
          <p:nvPr/>
        </p:nvPicPr>
        <p:blipFill>
          <a:blip r:embed="rId5" cstate="print"/>
          <a:srcRect/>
          <a:stretch>
            <a:fillRect/>
          </a:stretch>
        </p:blipFill>
        <p:spPr bwMode="auto">
          <a:xfrm>
            <a:off x="5292080" y="4149080"/>
            <a:ext cx="3350466" cy="252028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a:ln w="63500">
            <a:solidFill>
              <a:schemeClr val="tx1"/>
            </a:solidFill>
          </a:ln>
        </p:spPr>
        <p:txBody>
          <a:bodyPr>
            <a:normAutofit/>
          </a:bodyPr>
          <a:lstStyle/>
          <a:p>
            <a:r>
              <a:rPr lang="en-GB" sz="6000" b="1" u="sng" dirty="0"/>
              <a:t>Direct Causes…</a:t>
            </a:r>
          </a:p>
        </p:txBody>
      </p:sp>
      <p:sp>
        <p:nvSpPr>
          <p:cNvPr id="6" name="TextBox 5"/>
          <p:cNvSpPr txBox="1"/>
          <p:nvPr/>
        </p:nvSpPr>
        <p:spPr>
          <a:xfrm>
            <a:off x="467544" y="1700808"/>
            <a:ext cx="3240360" cy="1015663"/>
          </a:xfrm>
          <a:prstGeom prst="rect">
            <a:avLst/>
          </a:prstGeom>
          <a:solidFill>
            <a:srgbClr val="002060"/>
          </a:solidFill>
          <a:ln w="63500">
            <a:solidFill>
              <a:schemeClr val="tx1"/>
            </a:solidFill>
          </a:ln>
        </p:spPr>
        <p:txBody>
          <a:bodyPr wrap="square" rtlCol="0">
            <a:spAutoFit/>
          </a:bodyPr>
          <a:lstStyle/>
          <a:p>
            <a:pPr algn="ctr"/>
            <a:r>
              <a:rPr lang="en-GB" sz="6000" dirty="0">
                <a:solidFill>
                  <a:schemeClr val="bg1">
                    <a:lumMod val="95000"/>
                  </a:schemeClr>
                </a:solidFill>
              </a:rPr>
              <a:t>Logging</a:t>
            </a:r>
          </a:p>
        </p:txBody>
      </p:sp>
      <p:sp>
        <p:nvSpPr>
          <p:cNvPr id="7" name="TextBox 6"/>
          <p:cNvSpPr txBox="1"/>
          <p:nvPr/>
        </p:nvSpPr>
        <p:spPr>
          <a:xfrm>
            <a:off x="5652120" y="2924944"/>
            <a:ext cx="3024336" cy="1015663"/>
          </a:xfrm>
          <a:prstGeom prst="rect">
            <a:avLst/>
          </a:prstGeom>
          <a:solidFill>
            <a:schemeClr val="accent2">
              <a:lumMod val="50000"/>
            </a:schemeClr>
          </a:solidFill>
          <a:ln w="63500">
            <a:solidFill>
              <a:schemeClr val="tx1"/>
            </a:solidFill>
          </a:ln>
        </p:spPr>
        <p:txBody>
          <a:bodyPr wrap="square" rtlCol="0">
            <a:spAutoFit/>
          </a:bodyPr>
          <a:lstStyle/>
          <a:p>
            <a:pPr algn="ctr"/>
            <a:r>
              <a:rPr lang="en-GB" sz="6000" dirty="0">
                <a:solidFill>
                  <a:schemeClr val="bg1">
                    <a:lumMod val="95000"/>
                  </a:schemeClr>
                </a:solidFill>
              </a:rPr>
              <a:t>Ranching</a:t>
            </a:r>
            <a:endParaRPr lang="en-GB" sz="4800" dirty="0">
              <a:solidFill>
                <a:schemeClr val="bg1">
                  <a:lumMod val="95000"/>
                </a:schemeClr>
              </a:solidFill>
            </a:endParaRPr>
          </a:p>
        </p:txBody>
      </p:sp>
      <p:sp>
        <p:nvSpPr>
          <p:cNvPr id="8" name="TextBox 7"/>
          <p:cNvSpPr txBox="1"/>
          <p:nvPr/>
        </p:nvSpPr>
        <p:spPr>
          <a:xfrm>
            <a:off x="467544" y="2924944"/>
            <a:ext cx="3672408" cy="1015663"/>
          </a:xfrm>
          <a:prstGeom prst="rect">
            <a:avLst/>
          </a:prstGeom>
          <a:solidFill>
            <a:srgbClr val="10504A"/>
          </a:solidFill>
          <a:ln w="63500">
            <a:solidFill>
              <a:schemeClr val="tx1"/>
            </a:solidFill>
          </a:ln>
        </p:spPr>
        <p:txBody>
          <a:bodyPr wrap="square" rtlCol="0">
            <a:spAutoFit/>
          </a:bodyPr>
          <a:lstStyle/>
          <a:p>
            <a:pPr algn="ctr"/>
            <a:r>
              <a:rPr lang="en-GB" sz="6000" dirty="0">
                <a:solidFill>
                  <a:schemeClr val="bg1">
                    <a:lumMod val="95000"/>
                  </a:schemeClr>
                </a:solidFill>
              </a:rPr>
              <a:t>Agriculture</a:t>
            </a:r>
            <a:endParaRPr lang="en-GB" sz="5400" dirty="0">
              <a:solidFill>
                <a:schemeClr val="bg1">
                  <a:lumMod val="95000"/>
                </a:schemeClr>
              </a:solidFill>
            </a:endParaRPr>
          </a:p>
        </p:txBody>
      </p:sp>
      <p:sp>
        <p:nvSpPr>
          <p:cNvPr id="9" name="TextBox 8"/>
          <p:cNvSpPr txBox="1"/>
          <p:nvPr/>
        </p:nvSpPr>
        <p:spPr>
          <a:xfrm>
            <a:off x="5436096" y="1700808"/>
            <a:ext cx="3240360" cy="1015663"/>
          </a:xfrm>
          <a:prstGeom prst="rect">
            <a:avLst/>
          </a:prstGeom>
          <a:solidFill>
            <a:srgbClr val="FF0000"/>
          </a:solidFill>
          <a:ln w="63500">
            <a:solidFill>
              <a:schemeClr val="tx1"/>
            </a:solidFill>
          </a:ln>
        </p:spPr>
        <p:txBody>
          <a:bodyPr wrap="square" rtlCol="0">
            <a:spAutoFit/>
          </a:bodyPr>
          <a:lstStyle/>
          <a:p>
            <a:pPr algn="ctr"/>
            <a:r>
              <a:rPr lang="en-GB" sz="6000" dirty="0">
                <a:solidFill>
                  <a:schemeClr val="bg1">
                    <a:lumMod val="95000"/>
                  </a:schemeClr>
                </a:solidFill>
              </a:rPr>
              <a:t>Mining</a:t>
            </a:r>
            <a:endParaRPr lang="en-GB" sz="4800" dirty="0">
              <a:solidFill>
                <a:schemeClr val="bg1">
                  <a:lumMod val="95000"/>
                </a:schemeClr>
              </a:solidFill>
            </a:endParaRPr>
          </a:p>
        </p:txBody>
      </p:sp>
      <p:sp>
        <p:nvSpPr>
          <p:cNvPr id="10" name="TextBox 9"/>
          <p:cNvSpPr txBox="1"/>
          <p:nvPr/>
        </p:nvSpPr>
        <p:spPr>
          <a:xfrm>
            <a:off x="6372200" y="4149080"/>
            <a:ext cx="2304256" cy="1015663"/>
          </a:xfrm>
          <a:prstGeom prst="rect">
            <a:avLst/>
          </a:prstGeom>
          <a:solidFill>
            <a:schemeClr val="accent1">
              <a:lumMod val="75000"/>
            </a:schemeClr>
          </a:solidFill>
          <a:ln w="63500">
            <a:solidFill>
              <a:schemeClr val="tx1"/>
            </a:solidFill>
          </a:ln>
        </p:spPr>
        <p:txBody>
          <a:bodyPr wrap="square" rtlCol="0">
            <a:spAutoFit/>
          </a:bodyPr>
          <a:lstStyle/>
          <a:p>
            <a:pPr algn="ctr"/>
            <a:r>
              <a:rPr lang="en-GB" sz="6000" dirty="0">
                <a:solidFill>
                  <a:schemeClr val="bg1">
                    <a:lumMod val="95000"/>
                  </a:schemeClr>
                </a:solidFill>
              </a:rPr>
              <a:t>Dams</a:t>
            </a:r>
          </a:p>
        </p:txBody>
      </p:sp>
      <p:sp>
        <p:nvSpPr>
          <p:cNvPr id="11" name="TextBox 10"/>
          <p:cNvSpPr txBox="1"/>
          <p:nvPr/>
        </p:nvSpPr>
        <p:spPr>
          <a:xfrm>
            <a:off x="467544" y="4149080"/>
            <a:ext cx="4392488" cy="1938992"/>
          </a:xfrm>
          <a:prstGeom prst="rect">
            <a:avLst/>
          </a:prstGeom>
          <a:solidFill>
            <a:schemeClr val="accent4">
              <a:lumMod val="50000"/>
            </a:schemeClr>
          </a:solidFill>
          <a:ln w="63500">
            <a:solidFill>
              <a:schemeClr val="tx1"/>
            </a:solidFill>
          </a:ln>
        </p:spPr>
        <p:txBody>
          <a:bodyPr wrap="square" rtlCol="0">
            <a:spAutoFit/>
          </a:bodyPr>
          <a:lstStyle/>
          <a:p>
            <a:pPr algn="ctr"/>
            <a:r>
              <a:rPr lang="en-GB" sz="6000" dirty="0">
                <a:solidFill>
                  <a:schemeClr val="bg1">
                    <a:lumMod val="95000"/>
                  </a:schemeClr>
                </a:solidFill>
              </a:rPr>
              <a:t>Oil companies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a:ln w="63500">
            <a:solidFill>
              <a:schemeClr val="tx1"/>
            </a:solidFill>
          </a:ln>
        </p:spPr>
        <p:txBody>
          <a:bodyPr>
            <a:normAutofit/>
          </a:bodyPr>
          <a:lstStyle/>
          <a:p>
            <a:r>
              <a:rPr lang="en-GB" sz="6000" dirty="0">
                <a:solidFill>
                  <a:schemeClr val="bg1"/>
                </a:solidFill>
              </a:rPr>
              <a:t>Sustainable Management</a:t>
            </a:r>
          </a:p>
        </p:txBody>
      </p:sp>
      <p:pic>
        <p:nvPicPr>
          <p:cNvPr id="17410" name="Picture 2" descr="http://www.prlog.org/10119688-care-about-the-planet.jpg"/>
          <p:cNvPicPr>
            <a:picLocks noChangeAspect="1" noChangeArrowheads="1"/>
          </p:cNvPicPr>
          <p:nvPr/>
        </p:nvPicPr>
        <p:blipFill>
          <a:blip r:embed="rId2" cstate="print"/>
          <a:srcRect/>
          <a:stretch>
            <a:fillRect/>
          </a:stretch>
        </p:blipFill>
        <p:spPr bwMode="auto">
          <a:xfrm>
            <a:off x="395536" y="1628800"/>
            <a:ext cx="3200400" cy="3200401"/>
          </a:xfrm>
          <a:prstGeom prst="rect">
            <a:avLst/>
          </a:prstGeom>
          <a:noFill/>
        </p:spPr>
      </p:pic>
      <p:sp>
        <p:nvSpPr>
          <p:cNvPr id="5" name="TextBox 4"/>
          <p:cNvSpPr txBox="1"/>
          <p:nvPr/>
        </p:nvSpPr>
        <p:spPr>
          <a:xfrm>
            <a:off x="3779912" y="1700808"/>
            <a:ext cx="4896544" cy="3785652"/>
          </a:xfrm>
          <a:prstGeom prst="rect">
            <a:avLst/>
          </a:prstGeom>
          <a:solidFill>
            <a:schemeClr val="accent2">
              <a:lumMod val="60000"/>
              <a:lumOff val="40000"/>
            </a:schemeClr>
          </a:solidFill>
          <a:ln w="63500">
            <a:solidFill>
              <a:schemeClr val="tx1"/>
            </a:solidFill>
          </a:ln>
        </p:spPr>
        <p:txBody>
          <a:bodyPr wrap="square" rtlCol="0">
            <a:spAutoFit/>
          </a:bodyPr>
          <a:lstStyle/>
          <a:p>
            <a:pPr algn="ctr"/>
            <a:r>
              <a:rPr lang="en-GB" sz="6000" dirty="0"/>
              <a:t>What is meant by the term sustainable management?</a:t>
            </a:r>
          </a:p>
        </p:txBody>
      </p:sp>
      <p:sp>
        <p:nvSpPr>
          <p:cNvPr id="6" name="TextBox 5"/>
          <p:cNvSpPr txBox="1"/>
          <p:nvPr/>
        </p:nvSpPr>
        <p:spPr>
          <a:xfrm>
            <a:off x="323528" y="5733256"/>
            <a:ext cx="8424936" cy="954107"/>
          </a:xfrm>
          <a:prstGeom prst="rect">
            <a:avLst/>
          </a:prstGeom>
          <a:solidFill>
            <a:srgbClr val="FFFF00"/>
          </a:solidFill>
          <a:ln w="63500">
            <a:solidFill>
              <a:schemeClr val="tx1"/>
            </a:solidFill>
          </a:ln>
        </p:spPr>
        <p:txBody>
          <a:bodyPr wrap="square" rtlCol="0">
            <a:spAutoFit/>
          </a:bodyPr>
          <a:lstStyle/>
          <a:p>
            <a:pPr algn="ctr"/>
            <a:r>
              <a:rPr lang="en-GB" sz="2800" dirty="0"/>
              <a:t>Meets the needs of the current population without compromising the needs of future generations.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a:ln w="63500">
            <a:solidFill>
              <a:schemeClr val="tx1"/>
            </a:solidFill>
          </a:ln>
        </p:spPr>
        <p:txBody>
          <a:bodyPr>
            <a:normAutofit/>
          </a:bodyPr>
          <a:lstStyle/>
          <a:p>
            <a:r>
              <a:rPr lang="en-GB" sz="6000" b="1" u="sng" dirty="0"/>
              <a:t>Amazon Deforestation</a:t>
            </a:r>
          </a:p>
        </p:txBody>
      </p:sp>
      <p:sp>
        <p:nvSpPr>
          <p:cNvPr id="4" name="TextBox 3"/>
          <p:cNvSpPr txBox="1"/>
          <p:nvPr/>
        </p:nvSpPr>
        <p:spPr>
          <a:xfrm>
            <a:off x="467544" y="1556792"/>
            <a:ext cx="3342456" cy="3970318"/>
          </a:xfrm>
          <a:prstGeom prst="rect">
            <a:avLst/>
          </a:prstGeom>
          <a:solidFill>
            <a:schemeClr val="accent5">
              <a:lumMod val="75000"/>
            </a:schemeClr>
          </a:solidFill>
          <a:ln w="63500">
            <a:solidFill>
              <a:schemeClr val="tx1"/>
            </a:solidFill>
          </a:ln>
        </p:spPr>
        <p:txBody>
          <a:bodyPr wrap="square" rtlCol="0">
            <a:spAutoFit/>
          </a:bodyPr>
          <a:lstStyle/>
          <a:p>
            <a:pPr algn="ctr"/>
            <a:r>
              <a:rPr lang="en-US" sz="3600" dirty="0"/>
              <a:t>We are losing 137 plant, animal and insect species every single day due to rainforest deforestation. </a:t>
            </a:r>
            <a:endParaRPr lang="en-GB" sz="3600" dirty="0">
              <a:solidFill>
                <a:schemeClr val="bg1"/>
              </a:solidFill>
            </a:endParaRPr>
          </a:p>
        </p:txBody>
      </p:sp>
      <p:sp>
        <p:nvSpPr>
          <p:cNvPr id="5" name="TextBox 4"/>
          <p:cNvSpPr txBox="1"/>
          <p:nvPr/>
        </p:nvSpPr>
        <p:spPr>
          <a:xfrm>
            <a:off x="4788024" y="1556792"/>
            <a:ext cx="3974976" cy="2308324"/>
          </a:xfrm>
          <a:prstGeom prst="rect">
            <a:avLst/>
          </a:prstGeom>
          <a:solidFill>
            <a:schemeClr val="accent2">
              <a:lumMod val="75000"/>
            </a:schemeClr>
          </a:solidFill>
          <a:ln w="63500">
            <a:solidFill>
              <a:schemeClr val="tx1"/>
            </a:solidFill>
          </a:ln>
        </p:spPr>
        <p:txBody>
          <a:bodyPr wrap="square" rtlCol="0">
            <a:spAutoFit/>
          </a:bodyPr>
          <a:lstStyle/>
          <a:p>
            <a:pPr algn="ctr"/>
            <a:r>
              <a:rPr lang="en-US" sz="2400" dirty="0"/>
              <a:t>While 25% of Western pharmaceuticals are derived from rainforest ingredients, less that 1% of these tropical trees and plants have been tested by scientists.</a:t>
            </a:r>
            <a:endParaRPr lang="en-GB" sz="2400" dirty="0">
              <a:solidFill>
                <a:schemeClr val="bg1"/>
              </a:solidFill>
            </a:endParaRPr>
          </a:p>
        </p:txBody>
      </p:sp>
      <p:sp>
        <p:nvSpPr>
          <p:cNvPr id="6" name="TextBox 5"/>
          <p:cNvSpPr txBox="1"/>
          <p:nvPr/>
        </p:nvSpPr>
        <p:spPr>
          <a:xfrm>
            <a:off x="4114800" y="3995678"/>
            <a:ext cx="4572000" cy="2308324"/>
          </a:xfrm>
          <a:prstGeom prst="rect">
            <a:avLst/>
          </a:prstGeom>
          <a:solidFill>
            <a:schemeClr val="accent2">
              <a:lumMod val="40000"/>
              <a:lumOff val="60000"/>
            </a:schemeClr>
          </a:solidFill>
          <a:ln w="63500">
            <a:solidFill>
              <a:schemeClr val="tx1"/>
            </a:solidFill>
          </a:ln>
        </p:spPr>
        <p:txBody>
          <a:bodyPr wrap="square" rtlCol="0">
            <a:spAutoFit/>
          </a:bodyPr>
          <a:lstStyle/>
          <a:p>
            <a:pPr algn="ctr"/>
            <a:r>
              <a:rPr lang="en-US" sz="3600" dirty="0"/>
              <a:t>European colonists have destroyed more than 90 indigenous tribes since the 1900's.</a:t>
            </a:r>
            <a:endParaRPr lang="en-GB"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wallpaperhill.com/wp-content/uploads/2012/01/Amazon-Rainforest-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solidFill>
            <a:srgbClr val="00B0F0"/>
          </a:solidFill>
          <a:ln w="63500">
            <a:solidFill>
              <a:schemeClr val="tx1"/>
            </a:solidFill>
          </a:ln>
        </p:spPr>
        <p:txBody>
          <a:bodyPr>
            <a:normAutofit/>
          </a:bodyPr>
          <a:lstStyle/>
          <a:p>
            <a:r>
              <a:rPr lang="en-GB" sz="6000" b="1" u="sng" dirty="0"/>
              <a:t>The future of rainforests</a:t>
            </a:r>
          </a:p>
        </p:txBody>
      </p:sp>
      <p:sp>
        <p:nvSpPr>
          <p:cNvPr id="4" name="TextBox 3"/>
          <p:cNvSpPr txBox="1"/>
          <p:nvPr/>
        </p:nvSpPr>
        <p:spPr>
          <a:xfrm>
            <a:off x="467544" y="1556792"/>
            <a:ext cx="4896544" cy="1938992"/>
          </a:xfrm>
          <a:prstGeom prst="rect">
            <a:avLst/>
          </a:prstGeom>
          <a:solidFill>
            <a:schemeClr val="accent5">
              <a:lumMod val="75000"/>
            </a:schemeClr>
          </a:solidFill>
          <a:ln w="63500">
            <a:solidFill>
              <a:schemeClr val="tx1"/>
            </a:solidFill>
          </a:ln>
        </p:spPr>
        <p:txBody>
          <a:bodyPr wrap="square" rtlCol="0">
            <a:spAutoFit/>
          </a:bodyPr>
          <a:lstStyle/>
          <a:p>
            <a:pPr algn="ctr"/>
            <a:r>
              <a:rPr lang="en-GB" sz="4000" dirty="0">
                <a:solidFill>
                  <a:schemeClr val="bg1"/>
                </a:solidFill>
              </a:rPr>
              <a:t>How can rainforests be managed sustainably?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a:ln w="63500">
            <a:solidFill>
              <a:schemeClr val="tx1"/>
            </a:solidFill>
          </a:ln>
        </p:spPr>
        <p:txBody>
          <a:bodyPr>
            <a:normAutofit/>
          </a:bodyPr>
          <a:lstStyle/>
          <a:p>
            <a:r>
              <a:rPr lang="en-GB" sz="6000" b="1" u="sng" dirty="0">
                <a:solidFill>
                  <a:schemeClr val="bg1"/>
                </a:solidFill>
              </a:rPr>
              <a:t>National Parks</a:t>
            </a:r>
          </a:p>
        </p:txBody>
      </p:sp>
      <p:sp>
        <p:nvSpPr>
          <p:cNvPr id="4" name="TextBox 3"/>
          <p:cNvSpPr txBox="1"/>
          <p:nvPr/>
        </p:nvSpPr>
        <p:spPr>
          <a:xfrm>
            <a:off x="467544" y="1556792"/>
            <a:ext cx="3888432" cy="5078314"/>
          </a:xfrm>
          <a:prstGeom prst="rect">
            <a:avLst/>
          </a:prstGeom>
          <a:solidFill>
            <a:schemeClr val="accent2">
              <a:lumMod val="75000"/>
            </a:schemeClr>
          </a:solidFill>
          <a:ln w="63500">
            <a:solidFill>
              <a:schemeClr val="tx1"/>
            </a:solidFill>
          </a:ln>
        </p:spPr>
        <p:txBody>
          <a:bodyPr wrap="square" rtlCol="0">
            <a:spAutoFit/>
          </a:bodyPr>
          <a:lstStyle/>
          <a:p>
            <a:pPr algn="ctr"/>
            <a:r>
              <a:rPr lang="en-GB" sz="3600" dirty="0">
                <a:solidFill>
                  <a:schemeClr val="bg1"/>
                </a:solidFill>
              </a:rPr>
              <a:t>These areas of the Amazon are protected, with no development or conversion of land use allowed. This land ensures the survival of the rainforest.</a:t>
            </a:r>
          </a:p>
        </p:txBody>
      </p:sp>
      <p:pic>
        <p:nvPicPr>
          <p:cNvPr id="22530" name="Picture 2" descr="http://www.mongabay.com/images/malaysia/06/malaysia0455.JPG"/>
          <p:cNvPicPr>
            <a:picLocks noChangeAspect="1" noChangeArrowheads="1"/>
          </p:cNvPicPr>
          <p:nvPr/>
        </p:nvPicPr>
        <p:blipFill>
          <a:blip r:embed="rId3" cstate="print"/>
          <a:srcRect/>
          <a:stretch>
            <a:fillRect/>
          </a:stretch>
        </p:blipFill>
        <p:spPr bwMode="auto">
          <a:xfrm>
            <a:off x="4572000" y="1556792"/>
            <a:ext cx="4104456" cy="511256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257994-BD97-4691-8B89-198A6D2BAB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9144000" cy="193949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277AE99-5F0F-4049-8569-3F1501D9CCDF}"/>
              </a:ext>
            </a:extLst>
          </p:cNvPr>
          <p:cNvPicPr>
            <a:picLocks noChangeAspect="1"/>
          </p:cNvPicPr>
          <p:nvPr/>
        </p:nvPicPr>
        <p:blipFill>
          <a:blip r:embed="rId2"/>
          <a:stretch>
            <a:fillRect/>
          </a:stretch>
        </p:blipFill>
        <p:spPr>
          <a:xfrm>
            <a:off x="251520" y="620688"/>
            <a:ext cx="3448931" cy="3104038"/>
          </a:xfrm>
          <a:prstGeom prst="rect">
            <a:avLst/>
          </a:prstGeom>
        </p:spPr>
      </p:pic>
      <p:pic>
        <p:nvPicPr>
          <p:cNvPr id="5" name="Picture 4">
            <a:hlinkClick r:id="rId3"/>
            <a:extLst>
              <a:ext uri="{FF2B5EF4-FFF2-40B4-BE49-F238E27FC236}">
                <a16:creationId xmlns:a16="http://schemas.microsoft.com/office/drawing/2014/main" id="{E9479F0A-D78F-0E4A-BE21-D0C2842BBFD5}"/>
              </a:ext>
            </a:extLst>
          </p:cNvPr>
          <p:cNvPicPr>
            <a:picLocks noChangeAspect="1"/>
          </p:cNvPicPr>
          <p:nvPr/>
        </p:nvPicPr>
        <p:blipFill>
          <a:blip r:embed="rId4"/>
          <a:stretch>
            <a:fillRect/>
          </a:stretch>
        </p:blipFill>
        <p:spPr>
          <a:xfrm>
            <a:off x="4139952" y="1124744"/>
            <a:ext cx="4420020" cy="2431011"/>
          </a:xfrm>
          <a:prstGeom prst="rect">
            <a:avLst/>
          </a:prstGeom>
        </p:spPr>
      </p:pic>
      <p:sp>
        <p:nvSpPr>
          <p:cNvPr id="2" name="Title 1">
            <a:extLst>
              <a:ext uri="{FF2B5EF4-FFF2-40B4-BE49-F238E27FC236}">
                <a16:creationId xmlns:a16="http://schemas.microsoft.com/office/drawing/2014/main" id="{C2299595-0F2B-4442-84D9-B796F86920F8}"/>
              </a:ext>
            </a:extLst>
          </p:cNvPr>
          <p:cNvSpPr>
            <a:spLocks noGrp="1"/>
          </p:cNvSpPr>
          <p:nvPr>
            <p:ph type="title"/>
          </p:nvPr>
        </p:nvSpPr>
        <p:spPr>
          <a:xfrm>
            <a:off x="1200150" y="4269282"/>
            <a:ext cx="6743700" cy="1264762"/>
          </a:xfrm>
          <a:solidFill>
            <a:srgbClr val="FFFFFF"/>
          </a:solidFill>
          <a:ln w="38100">
            <a:solidFill>
              <a:srgbClr val="404040"/>
            </a:solidFill>
            <a:miter lim="800000"/>
          </a:ln>
        </p:spPr>
        <p:txBody>
          <a:bodyPr vert="horz" lIns="91440" tIns="45720" rIns="91440" bIns="45720" rtlCol="0" anchor="ctr">
            <a:normAutofit/>
          </a:bodyPr>
          <a:lstStyle/>
          <a:p>
            <a:pPr>
              <a:lnSpc>
                <a:spcPct val="90000"/>
              </a:lnSpc>
            </a:pPr>
            <a:r>
              <a:rPr lang="en-US" sz="3500">
                <a:solidFill>
                  <a:srgbClr val="404040"/>
                </a:solidFill>
              </a:rPr>
              <a:t>Rainforest Alliance Products</a:t>
            </a:r>
          </a:p>
        </p:txBody>
      </p:sp>
    </p:spTree>
    <p:extLst>
      <p:ext uri="{BB962C8B-B14F-4D97-AF65-F5344CB8AC3E}">
        <p14:creationId xmlns:p14="http://schemas.microsoft.com/office/powerpoint/2010/main" val="1190891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7424A49E-DD43-AB4E-A6FB-56028C9204C8}"/>
              </a:ext>
            </a:extLst>
          </p:cNvPr>
          <p:cNvPicPr>
            <a:picLocks noChangeAspect="1"/>
          </p:cNvPicPr>
          <p:nvPr/>
        </p:nvPicPr>
        <p:blipFill rotWithShape="1">
          <a:blip r:embed="rId3"/>
          <a:srcRect l="17485" r="7181"/>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6557DA-DFFD-0A41-A72A-110889D80ABA}"/>
              </a:ext>
            </a:extLst>
          </p:cNvPr>
          <p:cNvSpPr>
            <a:spLocks noGrp="1"/>
          </p:cNvSpPr>
          <p:nvPr>
            <p:ph type="title"/>
          </p:nvPr>
        </p:nvSpPr>
        <p:spPr>
          <a:xfrm>
            <a:off x="392906" y="5317240"/>
            <a:ext cx="8408194" cy="744836"/>
          </a:xfrm>
        </p:spPr>
        <p:txBody>
          <a:bodyPr vert="horz" lIns="91440" tIns="45720" rIns="91440" bIns="45720" rtlCol="0" anchor="ctr">
            <a:normAutofit/>
          </a:bodyPr>
          <a:lstStyle/>
          <a:p>
            <a:pPr>
              <a:lnSpc>
                <a:spcPct val="90000"/>
              </a:lnSpc>
            </a:pPr>
            <a:r>
              <a:rPr lang="en-US" sz="3100">
                <a:solidFill>
                  <a:schemeClr val="tx1">
                    <a:lumMod val="85000"/>
                    <a:lumOff val="15000"/>
                  </a:schemeClr>
                </a:solidFill>
              </a:rPr>
              <a:t>Corporate social responsibility</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710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625</Words>
  <Application>Microsoft Macintosh PowerPoint</Application>
  <PresentationFormat>On-screen Show (4:3)</PresentationFormat>
  <Paragraphs>64</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dearJoe 5 CASUAL PRO</vt:lpstr>
      <vt:lpstr>Office Theme</vt:lpstr>
      <vt:lpstr>What options are there for sustainably managing a rainforest?</vt:lpstr>
      <vt:lpstr>Rainforest Threats</vt:lpstr>
      <vt:lpstr>Direct Causes…</vt:lpstr>
      <vt:lpstr>Sustainable Management</vt:lpstr>
      <vt:lpstr>Amazon Deforestation</vt:lpstr>
      <vt:lpstr>The future of rainforests</vt:lpstr>
      <vt:lpstr>National Parks</vt:lpstr>
      <vt:lpstr>Rainforest Alliance Products</vt:lpstr>
      <vt:lpstr>Corporate social responsibility</vt:lpstr>
      <vt:lpstr>Eco Tourism</vt:lpstr>
      <vt:lpstr>PowerPoint Presentation</vt:lpstr>
      <vt:lpstr>PowerPoint Presentation</vt:lpstr>
      <vt:lpstr>PowerPoint Presentation</vt:lpstr>
      <vt:lpstr>Dragon’s Den: Development of the rainforest</vt:lpstr>
      <vt:lpstr>Plenary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options are there for sustainably managing a rainforest?</dc:title>
  <dc:creator>Ruth Capper</dc:creator>
  <cp:lastModifiedBy>Anna Bennett</cp:lastModifiedBy>
  <cp:revision>7</cp:revision>
  <dcterms:created xsi:type="dcterms:W3CDTF">2019-03-27T00:24:04Z</dcterms:created>
  <dcterms:modified xsi:type="dcterms:W3CDTF">2020-01-06T18:43:47Z</dcterms:modified>
</cp:coreProperties>
</file>