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0"/>
  </p:notesMasterIdLst>
  <p:handoutMasterIdLst>
    <p:handoutMasterId r:id="rId21"/>
  </p:handoutMasterIdLst>
  <p:sldIdLst>
    <p:sldId id="313" r:id="rId2"/>
    <p:sldId id="315" r:id="rId3"/>
    <p:sldId id="317" r:id="rId4"/>
    <p:sldId id="326" r:id="rId5"/>
    <p:sldId id="291" r:id="rId6"/>
    <p:sldId id="342" r:id="rId7"/>
    <p:sldId id="265" r:id="rId8"/>
    <p:sldId id="352" r:id="rId9"/>
    <p:sldId id="304" r:id="rId10"/>
    <p:sldId id="259" r:id="rId11"/>
    <p:sldId id="343" r:id="rId12"/>
    <p:sldId id="274" r:id="rId13"/>
    <p:sldId id="262" r:id="rId14"/>
    <p:sldId id="346" r:id="rId15"/>
    <p:sldId id="345" r:id="rId16"/>
    <p:sldId id="347" r:id="rId17"/>
    <p:sldId id="354" r:id="rId18"/>
    <p:sldId id="261" r:id="rId19"/>
  </p:sldIdLst>
  <p:sldSz cx="9144000" cy="6858000" type="screen4x3"/>
  <p:notesSz cx="7023100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6954"/>
    <p:restoredTop sz="94643"/>
  </p:normalViewPr>
  <p:slideViewPr>
    <p:cSldViewPr>
      <p:cViewPr>
        <p:scale>
          <a:sx n="86" d="100"/>
          <a:sy n="86" d="100"/>
        </p:scale>
        <p:origin x="2056" y="4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238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8275" y="0"/>
            <a:ext cx="3043238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003AC1-7119-4BC2-89A5-0C2775F42640}" type="datetimeFigureOut">
              <a:rPr lang="en-US" smtClean="0"/>
              <a:pPr/>
              <a:t>2/11/19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2375"/>
            <a:ext cx="3043238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8275" y="8842375"/>
            <a:ext cx="3043238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DF0414-A862-4A9E-931B-2983B9067F7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58422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238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275" y="0"/>
            <a:ext cx="3043238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F8296D-E3DA-4832-A446-83E41DB1EBDC}" type="datetimeFigureOut">
              <a:rPr lang="en-US" smtClean="0"/>
              <a:t>2/11/19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7638" y="1163638"/>
            <a:ext cx="4187825" cy="31416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79925"/>
            <a:ext cx="5619750" cy="36655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375"/>
            <a:ext cx="3043238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275" y="8842375"/>
            <a:ext cx="3043238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E241FC-7FB5-4442-AF78-C83B3A2FED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9473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E241FC-7FB5-4442-AF78-C83B3A2FED5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1605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2FEAF7-4BC4-E744-BA98-7924B1C84E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3C3180E-61BD-2747-9C13-BD24383B7E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C30797-FA7F-DA42-9A84-1D8E0FA037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79C89B-29D7-476C-9F83-87C5D5550319}" type="datetimeFigureOut">
              <a:rPr lang="en-US" smtClean="0"/>
              <a:pPr/>
              <a:t>2/11/19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5EFA1E-5D6B-0640-8C0B-9B2F57D18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815246-F89B-9A49-B5B3-AA0CBF83E0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2960F-9F93-4E15-BF05-9AA82A604D6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6743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0894AC-A90F-214C-B946-D0AAF0E56C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F3347B1-5090-5C4F-B492-4E12E24C67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2970CD-5506-7B40-99A0-AE4FB25BC7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79C89B-29D7-476C-9F83-87C5D5550319}" type="datetimeFigureOut">
              <a:rPr lang="en-US" smtClean="0"/>
              <a:pPr/>
              <a:t>2/11/19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410F10-5316-3345-B709-5DF82B2F03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DDADC1-DD71-234D-A8C7-9EBA9474C9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2960F-9F93-4E15-BF05-9AA82A604D6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5188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A829C47-2536-3941-9636-EAB594C619B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95CCEEA-B6A2-0749-A1DD-6D496D53F5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EC19E3-67D0-CF42-8C7A-9184A61B32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79C89B-29D7-476C-9F83-87C5D5550319}" type="datetimeFigureOut">
              <a:rPr lang="en-US" smtClean="0"/>
              <a:pPr/>
              <a:t>2/11/19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5D3A1F-32FD-7249-ABAD-63B798E473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918256-372D-5242-B853-9A47BA2BA3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2960F-9F93-4E15-BF05-9AA82A604D6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334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691A61-BB70-6E4F-985C-66A4802959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88003A-1235-C14D-BC8E-003D241F59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60F40E-03E4-464C-BF53-8C9D91C7D3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79C89B-29D7-476C-9F83-87C5D5550319}" type="datetimeFigureOut">
              <a:rPr lang="en-US" smtClean="0"/>
              <a:pPr/>
              <a:t>2/11/19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A9BC7E-2AF8-6047-975A-31B4475C99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3183B2-93D3-5943-AA4C-8A014287B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2960F-9F93-4E15-BF05-9AA82A604D6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7248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2EC137-2D47-9B46-85B4-228E2A2563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EA45B6-2266-2145-8244-1B61B3B116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3B471C-7197-3642-9C8E-7C55198A5B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79C89B-29D7-476C-9F83-87C5D5550319}" type="datetimeFigureOut">
              <a:rPr lang="en-US" smtClean="0"/>
              <a:pPr/>
              <a:t>2/11/19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4FCFFE-8F0D-4246-B749-760791848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A0F944-1E6F-EF46-AE7C-32F3FF4457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2960F-9F93-4E15-BF05-9AA82A604D6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8133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93706B-E382-AD44-BB5C-DBF86304CF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E92094-522F-AE45-A9C8-394E04633F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0BAEAD5-3D3A-7642-8AF9-49D4EF290E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019913D-E3E0-204F-92FF-7EB3AD39A4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79C89B-29D7-476C-9F83-87C5D5550319}" type="datetimeFigureOut">
              <a:rPr lang="en-US" smtClean="0"/>
              <a:pPr/>
              <a:t>2/11/19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B6CF1A-9042-E345-97CC-6C3C46692C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EE2122-6F61-524A-945E-EC02B0AA1B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2960F-9F93-4E15-BF05-9AA82A604D6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04761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3FC905-9ABB-FD41-8545-5A30C2B965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9EF27D-1C41-1D4C-B5DD-66177C307F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246141-6A1E-F240-8413-E6E26670A4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59D19A4-7D74-D745-91AF-F6A50187F7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70A6377-8ACF-F342-829E-491B793D8AD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85F361C-E18F-684A-A7C4-AD189A1EE5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79C89B-29D7-476C-9F83-87C5D5550319}" type="datetimeFigureOut">
              <a:rPr lang="en-US" smtClean="0"/>
              <a:pPr/>
              <a:t>2/11/19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86D224-E955-B247-8560-871D25C80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A4150DF-5909-CD40-8F65-2CEDAEB13D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2960F-9F93-4E15-BF05-9AA82A604D6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27886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91F7D3-29AB-3F47-B922-9E6310F33D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6F181F8-6800-0D41-926C-D21185B60C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79C89B-29D7-476C-9F83-87C5D5550319}" type="datetimeFigureOut">
              <a:rPr lang="en-US" smtClean="0"/>
              <a:pPr/>
              <a:t>2/11/19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98FE59C-E2CC-4642-9187-6DDAD2618C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FBF6435-3708-5747-9574-B77B0595A2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2960F-9F93-4E15-BF05-9AA82A604D6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50789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0248CF0-5F6A-B447-8878-8359A846FD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79C89B-29D7-476C-9F83-87C5D5550319}" type="datetimeFigureOut">
              <a:rPr lang="en-US" smtClean="0"/>
              <a:pPr/>
              <a:t>2/11/19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AA9E88E-89DB-8940-83E0-43A6521ED3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581527-6B0F-7347-A665-7D310AE44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2960F-9F93-4E15-BF05-9AA82A604D6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2373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72B32B-1EFE-3D41-A8EA-0BE9FE5D1D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A4FD60-3428-1947-AF29-97401021B1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542FBD5-56C0-9843-9D6C-8FA1DB45B0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8BFDFF-2E48-964F-8B28-A5E2C8450E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79C89B-29D7-476C-9F83-87C5D5550319}" type="datetimeFigureOut">
              <a:rPr lang="en-US" smtClean="0"/>
              <a:pPr/>
              <a:t>2/11/19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E2C6E6-7CA5-0D4D-9242-A6F4285D24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30A6F3-F83D-794E-9D26-9B69225E00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2960F-9F93-4E15-BF05-9AA82A604D6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0580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BB9595-5A01-C545-A857-18DA9C90AA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FB053E2-D7F5-A44A-98D5-A30E18D086D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822C2E-4D82-854C-BF05-1D0DFD8161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918B600-5A1A-474E-B26B-BECF584C20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79C89B-29D7-476C-9F83-87C5D5550319}" type="datetimeFigureOut">
              <a:rPr lang="en-US" smtClean="0"/>
              <a:pPr/>
              <a:t>2/11/19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108445B-B67C-184E-95EB-63CE0AC838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FAFFF04-4B77-B346-B78F-9B70589CCA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2960F-9F93-4E15-BF05-9AA82A604D6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018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302119C-FFAF-9442-B773-A64F448A66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C47C9B-481A-9D4D-833A-DD6D63078C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9E7D94-F0C8-344C-B651-CB8F6083E4F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79C89B-29D7-476C-9F83-87C5D5550319}" type="datetimeFigureOut">
              <a:rPr lang="en-US" smtClean="0"/>
              <a:pPr/>
              <a:t>2/11/19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D56285-ACCB-4D49-8515-CE5889880C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98A3E6-D49C-4648-A208-6D3BCC2400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C2960F-9F93-4E15-BF05-9AA82A604D6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7957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tiff"/><Relationship Id="rId5" Type="http://schemas.openxmlformats.org/officeDocument/2006/relationships/image" Target="../media/image4.tiff"/><Relationship Id="rId4" Type="http://schemas.openxmlformats.org/officeDocument/2006/relationships/image" Target="../media/image3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hyperlink" Target="https://www.youtube.com/watch?time_continue=156&amp;v=zCRKvDyyHmI" TargetMode="Externa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sustainability.nike.com/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time_continue=105&amp;v=AaV9nGyY-9A" TargetMode="Externa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https://bgr.com/2017/04/13/ooho-water-balls/" TargetMode="External"/><Relationship Id="rId3" Type="http://schemas.openxmlformats.org/officeDocument/2006/relationships/image" Target="../media/image22.png"/><Relationship Id="rId7" Type="http://schemas.openxmlformats.org/officeDocument/2006/relationships/hyperlink" Target="http://www.skippingrockslab.com/ooho!.html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fastcompany.com/40403025/this-edible-water-bottle-is-how-youll-drink-in-the-future" TargetMode="External"/><Relationship Id="rId5" Type="http://schemas.openxmlformats.org/officeDocument/2006/relationships/hyperlink" Target="https://www.youtube.com/watch?v=cYnZtAg5Jss" TargetMode="External"/><Relationship Id="rId4" Type="http://schemas.openxmlformats.org/officeDocument/2006/relationships/hyperlink" Target="https://www.designboom.com/technology/skipping-rocks-lab-ooho-edible-water-bottle-04-12-2017/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hyperlink" Target="https://www.youtube.com/watch?v=LrJeD6MhnCU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tif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rimark.com/en/our-ethics" TargetMode="External"/><Relationship Id="rId2" Type="http://schemas.openxmlformats.org/officeDocument/2006/relationships/hyperlink" Target="https://sustainability.nike.com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about.iceland.co.uk/our-power-for-good/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time_continue=69&amp;v=EVNrKD1Rc-k" TargetMode="External"/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2" Type="http://schemas.openxmlformats.org/officeDocument/2006/relationships/hyperlink" Target="https://www.youtube.com/watch?time_continue=3&amp;v=pHOne3_2IE4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youtube.com/watch?time_continue=33&amp;v=JIC9DUkbic8" TargetMode="External"/><Relationship Id="rId11" Type="http://schemas.openxmlformats.org/officeDocument/2006/relationships/image" Target="../media/image13.png"/><Relationship Id="rId5" Type="http://schemas.openxmlformats.org/officeDocument/2006/relationships/image" Target="../media/image10.png"/><Relationship Id="rId10" Type="http://schemas.openxmlformats.org/officeDocument/2006/relationships/hyperlink" Target="https://www.youtube.com/watch?v=JdpspllWI2o" TargetMode="External"/><Relationship Id="rId4" Type="http://schemas.openxmlformats.org/officeDocument/2006/relationships/hyperlink" Target="https://www.youtube.com/watch?v=D2t6yc1t9KY" TargetMode="External"/><Relationship Id="rId9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A8CB848-8132-644B-8398-1C960F6DB30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395" r="4414" b="-2"/>
          <a:stretch/>
        </p:blipFill>
        <p:spPr>
          <a:xfrm>
            <a:off x="20" y="-3"/>
            <a:ext cx="3048216" cy="228128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D6659E6-E935-6143-97EA-541DB13D25D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0" r="12598" b="-4"/>
          <a:stretch/>
        </p:blipFill>
        <p:spPr>
          <a:xfrm>
            <a:off x="3050620" y="-1357"/>
            <a:ext cx="2964932" cy="22722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F4E9A41-97F7-044D-87E6-594B08F8137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8302" b="-4"/>
          <a:stretch/>
        </p:blipFill>
        <p:spPr>
          <a:xfrm>
            <a:off x="6020316" y="-1356"/>
            <a:ext cx="3121397" cy="227226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DA7D517-AB93-AF4A-B59B-6C8BAC5DCF1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0808" b="-1"/>
          <a:stretch/>
        </p:blipFill>
        <p:spPr>
          <a:xfrm>
            <a:off x="20" y="2292876"/>
            <a:ext cx="3048214" cy="228127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80CBD7E-BC36-CF44-9EAF-88E637AD09A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978" r="2543" b="-4"/>
          <a:stretch/>
        </p:blipFill>
        <p:spPr>
          <a:xfrm>
            <a:off x="2" y="4585734"/>
            <a:ext cx="3045856" cy="2272267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A5A17FC0-D416-4C8B-A9E6-5924D352B9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0621" y="2300641"/>
            <a:ext cx="6093379" cy="4557360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7CCCF24D-D280-D449-AED7-E2534A0BF0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92942" y="2916520"/>
            <a:ext cx="4848965" cy="2309364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/>
            <a:r>
              <a:rPr lang="en-US" sz="42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Sustainable companies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982DC870-E8E5-4050-B10C-CC24FC67E5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2285774"/>
            <a:ext cx="9141714" cy="0"/>
          </a:xfrm>
          <a:prstGeom prst="line">
            <a:avLst/>
          </a:prstGeom>
          <a:ln w="101600">
            <a:solidFill>
              <a:schemeClr val="bg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FF76A74F-C283-4DED-BD4D-086753B7CB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4571548"/>
            <a:ext cx="3048240" cy="0"/>
          </a:xfrm>
          <a:prstGeom prst="line">
            <a:avLst/>
          </a:prstGeom>
          <a:ln w="101600">
            <a:solidFill>
              <a:schemeClr val="bg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77A9CA3A-7216-41E0-B3CD-058077FD39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560198" y="5336249"/>
            <a:ext cx="4114800" cy="0"/>
          </a:xfrm>
          <a:prstGeom prst="line">
            <a:avLst/>
          </a:prstGeom>
          <a:ln w="15875">
            <a:solidFill>
              <a:srgbClr val="FFFFFF">
                <a:alpha val="75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3B2791FB-B2F7-4BBE-B8D8-74C37FF9E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048239" y="-680"/>
            <a:ext cx="0" cy="6858003"/>
          </a:xfrm>
          <a:prstGeom prst="line">
            <a:avLst/>
          </a:prstGeom>
          <a:ln w="101600">
            <a:solidFill>
              <a:schemeClr val="bg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9891B5DE-6811-4844-BB18-472A3F360E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15556" y="-680"/>
            <a:ext cx="0" cy="2240280"/>
          </a:xfrm>
          <a:prstGeom prst="line">
            <a:avLst/>
          </a:prstGeom>
          <a:ln w="101600">
            <a:solidFill>
              <a:schemeClr val="bg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12726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A2886F-AE92-AC41-9592-1B2EEA73E9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31456"/>
            <a:ext cx="9144000" cy="701674"/>
          </a:xfrm>
        </p:spPr>
        <p:txBody>
          <a:bodyPr/>
          <a:lstStyle/>
          <a:p>
            <a:pPr algn="ctr"/>
            <a:r>
              <a:rPr lang="en-US" dirty="0">
                <a:latin typeface="dearJoe 5 CASUAL PRO" panose="02000000000000000000" pitchFamily="2" charset="0"/>
              </a:rPr>
              <a:t>The Circular Economy</a:t>
            </a:r>
          </a:p>
        </p:txBody>
      </p:sp>
      <p:pic>
        <p:nvPicPr>
          <p:cNvPr id="5" name="Content Placeholder 4">
            <a:hlinkClick r:id="rId2"/>
            <a:extLst>
              <a:ext uri="{FF2B5EF4-FFF2-40B4-BE49-F238E27FC236}">
                <a16:creationId xmlns:a16="http://schemas.microsoft.com/office/drawing/2014/main" id="{92A18418-98D2-144B-B762-952CE50E13E7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3"/>
          <a:stretch>
            <a:fillRect/>
          </a:stretch>
        </p:blipFill>
        <p:spPr>
          <a:xfrm>
            <a:off x="381000" y="1066800"/>
            <a:ext cx="8382000" cy="5223259"/>
          </a:xfrm>
        </p:spPr>
      </p:pic>
    </p:spTree>
    <p:extLst>
      <p:ext uri="{BB962C8B-B14F-4D97-AF65-F5344CB8AC3E}">
        <p14:creationId xmlns:p14="http://schemas.microsoft.com/office/powerpoint/2010/main" val="18934909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7740AC2-BA83-DF45-943D-270597464D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9600"/>
            <a:ext cx="9144000" cy="54864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44922F8-FC33-5143-8B1C-559BFB6D705F}"/>
              </a:ext>
            </a:extLst>
          </p:cNvPr>
          <p:cNvSpPr/>
          <p:nvPr/>
        </p:nvSpPr>
        <p:spPr>
          <a:xfrm>
            <a:off x="76200" y="76200"/>
            <a:ext cx="302275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https://sustainability.nike.com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18251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3C4412-B7DE-0745-AAF5-826B3DD146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highlight>
                  <a:srgbClr val="00FF00"/>
                </a:highlight>
                <a:latin typeface="dearJoe 5 CASUAL PRO" panose="02000000000000000000" pitchFamily="2" charset="0"/>
              </a:rPr>
              <a:t>What is the circular economy?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74852C-586D-4C49-8AE7-B4EEE112A6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A circular economy is an economic system where products and services are traded in closed loops or ‘cycles’. </a:t>
            </a:r>
          </a:p>
          <a:p>
            <a:pPr marL="0" indent="0">
              <a:buNone/>
            </a:pPr>
            <a:r>
              <a:rPr lang="en-US" dirty="0"/>
              <a:t>A circular economy approach aims to retain as much value as possible in products, parts and materials. </a:t>
            </a:r>
          </a:p>
          <a:p>
            <a:pPr marL="0" indent="0">
              <a:buNone/>
            </a:pPr>
            <a:r>
              <a:rPr lang="en-US" dirty="0"/>
              <a:t>This means that the aim should be to create a system that allows for the long life, optimal reuse, refurbishment, remanufacturing and recycling of products and materials. </a:t>
            </a:r>
          </a:p>
        </p:txBody>
      </p:sp>
    </p:spTree>
    <p:extLst>
      <p:ext uri="{BB962C8B-B14F-4D97-AF65-F5344CB8AC3E}">
        <p14:creationId xmlns:p14="http://schemas.microsoft.com/office/powerpoint/2010/main" val="38571349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716BD30-ED97-B541-BFE0-A237D7016F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4800" y="228600"/>
            <a:ext cx="8502707" cy="6172200"/>
          </a:xfrm>
        </p:spPr>
      </p:pic>
    </p:spTree>
    <p:extLst>
      <p:ext uri="{BB962C8B-B14F-4D97-AF65-F5344CB8AC3E}">
        <p14:creationId xmlns:p14="http://schemas.microsoft.com/office/powerpoint/2010/main" val="35512540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D735029-03DE-944D-AE11-4AFC8D5871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7200"/>
            <a:ext cx="9144000" cy="450958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B6D7EFE-03AC-7541-B364-FEE1C42AD13A}"/>
              </a:ext>
            </a:extLst>
          </p:cNvPr>
          <p:cNvSpPr/>
          <p:nvPr/>
        </p:nvSpPr>
        <p:spPr>
          <a:xfrm>
            <a:off x="228600" y="6211669"/>
            <a:ext cx="7467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https://www.youtube.com/watch?time_continue=105&amp;v=AaV9nGyY-9A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36979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91DC4E0-12EC-F643-85FA-A6C0480CBC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05824"/>
            <a:ext cx="9144000" cy="56591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1649B84-0C63-DA4A-B1C6-E9C1AAB3CC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3191"/>
            <a:ext cx="9144000" cy="2690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0860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8D136FF-DBFA-8942-B3C1-8A527C5F4D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1771"/>
            <a:ext cx="9144000" cy="5208608"/>
          </a:xfrm>
          <a:prstGeom prst="rect">
            <a:avLst/>
          </a:prstGeo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89F67FB-FAD0-FE4E-BF51-1ABE1C095D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444" y="5334001"/>
            <a:ext cx="8229600" cy="1386102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sz="2000" dirty="0">
                <a:hlinkClick r:id="rId4"/>
              </a:rPr>
              <a:t>the </a:t>
            </a:r>
            <a:r>
              <a:rPr lang="en-US" sz="2000" dirty="0" err="1">
                <a:hlinkClick r:id="rId4"/>
              </a:rPr>
              <a:t>ooho</a:t>
            </a:r>
            <a:r>
              <a:rPr lang="en-US" sz="2000" dirty="0">
                <a:hlinkClick r:id="rId4"/>
              </a:rPr>
              <a:t>! edible water bubble gets set to replace plastic bottles</a:t>
            </a:r>
            <a:endParaRPr lang="en-US" sz="2000" dirty="0">
              <a:hlinkClick r:id="rId5"/>
            </a:endParaRPr>
          </a:p>
          <a:p>
            <a:pPr marL="0" indent="0">
              <a:buNone/>
            </a:pPr>
            <a:r>
              <a:rPr lang="en-US" sz="2000" dirty="0">
                <a:hlinkClick r:id="rId5"/>
              </a:rPr>
              <a:t>Is This Edible Blob The New Water Bottle?</a:t>
            </a:r>
            <a:endParaRPr lang="en-US" sz="2000" dirty="0">
              <a:hlinkClick r:id="rId6"/>
            </a:endParaRPr>
          </a:p>
          <a:p>
            <a:pPr marL="0" indent="0">
              <a:buNone/>
            </a:pPr>
            <a:r>
              <a:rPr lang="en-US" sz="2000" dirty="0">
                <a:hlinkClick r:id="rId6"/>
              </a:rPr>
              <a:t>This edible water bottle is how you will drink in the future</a:t>
            </a:r>
            <a:endParaRPr lang="en-US" sz="2000" dirty="0"/>
          </a:p>
          <a:p>
            <a:pPr marL="0" indent="0">
              <a:buNone/>
            </a:pPr>
            <a:r>
              <a:rPr lang="en-US" sz="2000" dirty="0">
                <a:hlinkClick r:id="rId7"/>
              </a:rPr>
              <a:t>Ooho</a:t>
            </a:r>
            <a:endParaRPr lang="en-US" sz="2000" dirty="0"/>
          </a:p>
          <a:p>
            <a:pPr marL="0" indent="0">
              <a:buNone/>
            </a:pPr>
            <a:r>
              <a:rPr lang="en-US" sz="2000" dirty="0">
                <a:hlinkClick r:id="rId8"/>
              </a:rPr>
              <a:t>These tiny edible water bottles are almost completely pointless</a:t>
            </a:r>
            <a:endParaRPr lang="en-US" sz="2000" dirty="0"/>
          </a:p>
          <a:p>
            <a:pPr marL="0" indent="0">
              <a:buNone/>
            </a:pPr>
            <a:endParaRPr lang="en-US" sz="2500" dirty="0"/>
          </a:p>
          <a:p>
            <a:pPr marL="0" indent="0">
              <a:buNone/>
            </a:pP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6923171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2"/>
            <a:extLst>
              <a:ext uri="{FF2B5EF4-FFF2-40B4-BE49-F238E27FC236}">
                <a16:creationId xmlns:a16="http://schemas.microsoft.com/office/drawing/2014/main" id="{2DDE42D8-1DF5-E140-95B2-6271B5E42C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615" y="2222023"/>
            <a:ext cx="7620000" cy="425522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4A87098-987B-AF4B-A0A5-AD0F4421D3D8}"/>
              </a:ext>
            </a:extLst>
          </p:cNvPr>
          <p:cNvSpPr txBox="1"/>
          <p:nvPr/>
        </p:nvSpPr>
        <p:spPr>
          <a:xfrm>
            <a:off x="304800" y="396979"/>
            <a:ext cx="4800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dearJoe 5 CASUAL PRO" panose="02000000000000000000" pitchFamily="2" charset="0"/>
              </a:rPr>
              <a:t>Why is TOMS sustainable?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6D32F29-2ABF-B84D-90E4-DD7462B4C1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97913" y="115647"/>
            <a:ext cx="2438400" cy="1873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7812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90084" y="152400"/>
            <a:ext cx="4489762" cy="70480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With use of examples explain how companies have made their operations more sustainable (7)</a:t>
            </a:r>
          </a:p>
          <a:p>
            <a:endParaRPr lang="en-US" dirty="0"/>
          </a:p>
          <a:p>
            <a:r>
              <a:rPr lang="en-US" dirty="0">
                <a:highlight>
                  <a:srgbClr val="00FF00"/>
                </a:highlight>
              </a:rPr>
              <a:t>Plan ideas:</a:t>
            </a:r>
          </a:p>
          <a:p>
            <a:r>
              <a:rPr lang="en-US" b="1" dirty="0"/>
              <a:t>Introduction: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Definition of Sustainable development/corporate social responsibility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Outline of why it is important for companies to have sustainable policies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Outline the ways in which companies might aim to be more sustainable e.g. the social, economic and environmental aspects</a:t>
            </a:r>
          </a:p>
          <a:p>
            <a:r>
              <a:rPr lang="en-US" b="1" dirty="0"/>
              <a:t>Main part:</a:t>
            </a:r>
          </a:p>
          <a:p>
            <a:pPr>
              <a:buFontTx/>
              <a:buChar char="-"/>
            </a:pPr>
            <a:r>
              <a:rPr lang="en-US" dirty="0"/>
              <a:t> Explain the policies of two companies including why they are sustainable.</a:t>
            </a:r>
          </a:p>
          <a:p>
            <a:r>
              <a:rPr lang="en-US" b="1" dirty="0"/>
              <a:t>Conclusion:</a:t>
            </a:r>
          </a:p>
          <a:p>
            <a:pPr>
              <a:buFontTx/>
              <a:buChar char="-"/>
            </a:pPr>
            <a:r>
              <a:rPr lang="en-US" dirty="0"/>
              <a:t>In what different ways do companies aim to be sustainable?</a:t>
            </a:r>
          </a:p>
          <a:p>
            <a:pPr>
              <a:buFontTx/>
              <a:buChar char="-"/>
            </a:pPr>
            <a:r>
              <a:rPr lang="en-US" dirty="0"/>
              <a:t>To what extent can companies achieve sustainability?</a:t>
            </a:r>
          </a:p>
          <a:p>
            <a:endParaRPr lang="en-US" sz="2000" dirty="0"/>
          </a:p>
          <a:p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167A08E-1694-FD47-8AAA-D23E3E9A84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3000" y="762000"/>
            <a:ext cx="4025900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8063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2761" y="1752600"/>
            <a:ext cx="9144000" cy="3253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884238"/>
          </a:xfrm>
        </p:spPr>
        <p:txBody>
          <a:bodyPr>
            <a:normAutofit fontScale="90000"/>
          </a:bodyPr>
          <a:lstStyle/>
          <a:p>
            <a:r>
              <a:rPr lang="en-US" sz="5600" dirty="0">
                <a:latin typeface="dearJoe 5 CASUAL PRO" panose="02000000000000000000" pitchFamily="2" charset="0"/>
              </a:rPr>
              <a:t>What is sustainable development?</a:t>
            </a:r>
            <a:br>
              <a:rPr lang="en-US" b="1" dirty="0"/>
            </a:b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10FFD7-CA0E-DB40-9428-5E14CC36B6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838200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The official UN/ Brundtland definition: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64974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ideaplants.org/wp-content/sustainable-developmen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685800"/>
            <a:ext cx="7740415" cy="50292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149351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24000"/>
            <a:ext cx="7772400" cy="2686050"/>
          </a:xfrm>
        </p:spPr>
        <p:txBody>
          <a:bodyPr>
            <a:noAutofit/>
          </a:bodyPr>
          <a:lstStyle/>
          <a:p>
            <a:r>
              <a:rPr lang="en-US" sz="6600" dirty="0">
                <a:latin typeface="dearJoe 5 CASUAL PRO" panose="02000000000000000000" pitchFamily="2" charset="0"/>
              </a:rPr>
              <a:t>How do companies try to act sustainably? </a:t>
            </a:r>
          </a:p>
        </p:txBody>
      </p:sp>
    </p:spTree>
    <p:extLst>
      <p:ext uri="{BB962C8B-B14F-4D97-AF65-F5344CB8AC3E}">
        <p14:creationId xmlns:p14="http://schemas.microsoft.com/office/powerpoint/2010/main" val="13912087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8ED4DE-C606-0442-B7A7-572EDD5D21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825" y="228600"/>
            <a:ext cx="7886700" cy="994172"/>
          </a:xfrm>
        </p:spPr>
        <p:txBody>
          <a:bodyPr>
            <a:normAutofit/>
          </a:bodyPr>
          <a:lstStyle/>
          <a:p>
            <a:r>
              <a:rPr lang="en-US" dirty="0">
                <a:highlight>
                  <a:srgbClr val="00FF00"/>
                </a:highlight>
                <a:latin typeface="dearJoe 5 CASUAL PRO" panose="02000000000000000000" pitchFamily="2" charset="0"/>
              </a:rPr>
              <a:t>Corporate social responsibility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8194B2-8033-6D41-BB29-7E5CC02D88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295400"/>
            <a:ext cx="8134350" cy="5029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u="sng" dirty="0">
                <a:highlight>
                  <a:srgbClr val="00FF00"/>
                </a:highlight>
              </a:rPr>
              <a:t>Definition of corporate social responsibility:</a:t>
            </a:r>
            <a:r>
              <a:rPr lang="en-US" sz="2800" b="1" dirty="0">
                <a:highlight>
                  <a:srgbClr val="00FF00"/>
                </a:highlight>
              </a:rPr>
              <a:t> </a:t>
            </a:r>
            <a:r>
              <a:rPr lang="en-US" sz="2800" i="1" dirty="0">
                <a:highlight>
                  <a:srgbClr val="00FF00"/>
                </a:highlight>
              </a:rPr>
              <a:t>Recognizing that companies should behave in moral and ethical ways towards people and places as part of their business model.</a:t>
            </a:r>
          </a:p>
          <a:p>
            <a:pPr marL="0" indent="0">
              <a:buNone/>
            </a:pPr>
            <a:endParaRPr lang="en-US" sz="2800" dirty="0"/>
          </a:p>
          <a:p>
            <a:r>
              <a:rPr lang="en-US" sz="2800" b="1" dirty="0"/>
              <a:t>Nike sustainability - </a:t>
            </a:r>
            <a:r>
              <a:rPr lang="en-US" sz="2800" dirty="0">
                <a:hlinkClick r:id="rId2"/>
              </a:rPr>
              <a:t>https://sustainability.nike.com</a:t>
            </a:r>
            <a:endParaRPr lang="en-US" sz="2800" dirty="0"/>
          </a:p>
          <a:p>
            <a:r>
              <a:rPr lang="en-US" sz="2800" b="1" dirty="0"/>
              <a:t>Primark ethics - </a:t>
            </a:r>
            <a:r>
              <a:rPr lang="en-US" sz="2800" dirty="0">
                <a:hlinkClick r:id="rId3"/>
              </a:rPr>
              <a:t>https://www.primark.com/en/our-ethics</a:t>
            </a:r>
            <a:endParaRPr lang="en-US" sz="2800" dirty="0"/>
          </a:p>
          <a:p>
            <a:r>
              <a:rPr lang="en-US" sz="2800" b="1" dirty="0"/>
              <a:t>Iceland “Our Power for Good” - </a:t>
            </a:r>
            <a:r>
              <a:rPr lang="en-US" sz="2800" dirty="0">
                <a:hlinkClick r:id="rId4"/>
              </a:rPr>
              <a:t>http://about.iceland.co.uk/our-power-for-good/</a:t>
            </a:r>
            <a:endParaRPr lang="en-US" sz="2800" dirty="0"/>
          </a:p>
          <a:p>
            <a:endParaRPr lang="en-US" sz="1500" dirty="0"/>
          </a:p>
          <a:p>
            <a:pPr marL="0" indent="0">
              <a:buNone/>
            </a:pPr>
            <a:endParaRPr lang="en-US" sz="1500" dirty="0"/>
          </a:p>
          <a:p>
            <a:endParaRPr lang="en-US" sz="1500" dirty="0"/>
          </a:p>
        </p:txBody>
      </p:sp>
    </p:spTree>
    <p:extLst>
      <p:ext uri="{BB962C8B-B14F-4D97-AF65-F5344CB8AC3E}">
        <p14:creationId xmlns:p14="http://schemas.microsoft.com/office/powerpoint/2010/main" val="32164928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3CFDAC0-5FA8-EE44-B5B5-BB42BBF1BB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295400"/>
            <a:ext cx="7433496" cy="531495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A42D645-F39A-8944-B09A-83F875E72EE1}"/>
              </a:ext>
            </a:extLst>
          </p:cNvPr>
          <p:cNvSpPr txBox="1"/>
          <p:nvPr/>
        </p:nvSpPr>
        <p:spPr>
          <a:xfrm>
            <a:off x="152400" y="95071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dearJoe 5 CASUAL PRO" panose="02000000000000000000" pitchFamily="2" charset="0"/>
              </a:rPr>
              <a:t>Nike’s definition: </a:t>
            </a:r>
            <a:r>
              <a:rPr lang="en-US" sz="2400" dirty="0">
                <a:latin typeface="dearJoe 5 CASUAL PRO" panose="02000000000000000000" pitchFamily="2" charset="0"/>
              </a:rPr>
              <a:t>Our purpose is to use the power of sport to move the world forward. We believe in a fair, sustainable future – one where everyone thrives on a healthy plant and level playing field.</a:t>
            </a:r>
          </a:p>
        </p:txBody>
      </p:sp>
    </p:spTree>
    <p:extLst>
      <p:ext uri="{BB962C8B-B14F-4D97-AF65-F5344CB8AC3E}">
        <p14:creationId xmlns:p14="http://schemas.microsoft.com/office/powerpoint/2010/main" val="1175996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CE27B-D52B-A442-9262-3C6EE9B0B2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938" y="304800"/>
            <a:ext cx="8658225" cy="1384396"/>
          </a:xfrm>
        </p:spPr>
        <p:txBody>
          <a:bodyPr>
            <a:noAutofit/>
          </a:bodyPr>
          <a:lstStyle/>
          <a:p>
            <a:pPr algn="ctr"/>
            <a:r>
              <a:rPr lang="en-US" sz="4000" dirty="0">
                <a:latin typeface="dearJoe 5 CASUAL PRO" panose="02000000000000000000" pitchFamily="2" charset="0"/>
              </a:rPr>
              <a:t>Corporate responsibility examples</a:t>
            </a:r>
          </a:p>
        </p:txBody>
      </p:sp>
      <p:pic>
        <p:nvPicPr>
          <p:cNvPr id="5" name="Picture 4">
            <a:hlinkClick r:id="rId2"/>
            <a:extLst>
              <a:ext uri="{FF2B5EF4-FFF2-40B4-BE49-F238E27FC236}">
                <a16:creationId xmlns:a16="http://schemas.microsoft.com/office/drawing/2014/main" id="{79C545F7-D2E2-134B-8DB4-80A6E6119A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773" y="1906217"/>
            <a:ext cx="2780267" cy="1600760"/>
          </a:xfrm>
          <a:prstGeom prst="rect">
            <a:avLst/>
          </a:prstGeom>
        </p:spPr>
      </p:pic>
      <p:pic>
        <p:nvPicPr>
          <p:cNvPr id="6" name="Picture 5">
            <a:hlinkClick r:id="rId4"/>
            <a:extLst>
              <a:ext uri="{FF2B5EF4-FFF2-40B4-BE49-F238E27FC236}">
                <a16:creationId xmlns:a16="http://schemas.microsoft.com/office/drawing/2014/main" id="{56BF16F2-1612-2D45-B870-056E84E9D9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78384" y="1952954"/>
            <a:ext cx="2757335" cy="1554024"/>
          </a:xfrm>
          <a:prstGeom prst="rect">
            <a:avLst/>
          </a:prstGeom>
        </p:spPr>
      </p:pic>
      <p:pic>
        <p:nvPicPr>
          <p:cNvPr id="7" name="Picture 6">
            <a:hlinkClick r:id="rId6"/>
            <a:extLst>
              <a:ext uri="{FF2B5EF4-FFF2-40B4-BE49-F238E27FC236}">
                <a16:creationId xmlns:a16="http://schemas.microsoft.com/office/drawing/2014/main" id="{1635C159-3E2A-F148-B58A-8300E5CCC7D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94960" y="1952954"/>
            <a:ext cx="2747012" cy="1554024"/>
          </a:xfrm>
          <a:prstGeom prst="rect">
            <a:avLst/>
          </a:prstGeom>
        </p:spPr>
      </p:pic>
      <p:pic>
        <p:nvPicPr>
          <p:cNvPr id="8" name="Picture 7">
            <a:hlinkClick r:id="rId8"/>
            <a:extLst>
              <a:ext uri="{FF2B5EF4-FFF2-40B4-BE49-F238E27FC236}">
                <a16:creationId xmlns:a16="http://schemas.microsoft.com/office/drawing/2014/main" id="{02F4C241-5439-5C43-BF70-10418C1F9C1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4610" y="3723998"/>
            <a:ext cx="3413940" cy="1923137"/>
          </a:xfrm>
          <a:prstGeom prst="rect">
            <a:avLst/>
          </a:prstGeom>
        </p:spPr>
      </p:pic>
      <p:pic>
        <p:nvPicPr>
          <p:cNvPr id="9" name="Picture 8">
            <a:hlinkClick r:id="rId10"/>
            <a:extLst>
              <a:ext uri="{FF2B5EF4-FFF2-40B4-BE49-F238E27FC236}">
                <a16:creationId xmlns:a16="http://schemas.microsoft.com/office/drawing/2014/main" id="{D657E97E-1C8D-AE41-A73E-544D6F68A92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792552" y="3746164"/>
            <a:ext cx="3327963" cy="1878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6740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54EC05F-CE18-794F-99CE-10B13F8259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828800"/>
            <a:ext cx="6858000" cy="2387600"/>
          </a:xfrm>
        </p:spPr>
        <p:txBody>
          <a:bodyPr>
            <a:noAutofit/>
          </a:bodyPr>
          <a:lstStyle/>
          <a:p>
            <a:r>
              <a:rPr lang="en-US" sz="6000" dirty="0">
                <a:latin typeface="dearJoe 5 CASUAL PRO" panose="02000000000000000000" pitchFamily="2" charset="0"/>
              </a:rPr>
              <a:t>Are large companies (TNCs) really sustainable?</a:t>
            </a:r>
          </a:p>
        </p:txBody>
      </p:sp>
    </p:spTree>
    <p:extLst>
      <p:ext uri="{BB962C8B-B14F-4D97-AF65-F5344CB8AC3E}">
        <p14:creationId xmlns:p14="http://schemas.microsoft.com/office/powerpoint/2010/main" val="32670594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AD09D409-1B10-2445-A3C3-785E263789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498954"/>
            <a:ext cx="9056914" cy="3368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480" y="977250"/>
            <a:ext cx="8931953" cy="26336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72BF967-935F-1945-A0C5-4DD72E17C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58933"/>
            <a:ext cx="9144000" cy="930274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latin typeface="dearJoe 5 CASUAL PRO" panose="02000000000000000000" pitchFamily="2" charset="0"/>
              </a:rPr>
              <a:t>Are large companies really sustainable?</a:t>
            </a:r>
          </a:p>
        </p:txBody>
      </p:sp>
    </p:spTree>
    <p:extLst>
      <p:ext uri="{BB962C8B-B14F-4D97-AF65-F5344CB8AC3E}">
        <p14:creationId xmlns:p14="http://schemas.microsoft.com/office/powerpoint/2010/main" val="62073408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409</Words>
  <Application>Microsoft Macintosh PowerPoint</Application>
  <PresentationFormat>On-screen Show (4:3)</PresentationFormat>
  <Paragraphs>41</Paragraphs>
  <Slides>18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Arial</vt:lpstr>
      <vt:lpstr>Calibri</vt:lpstr>
      <vt:lpstr>Calibri Light</vt:lpstr>
      <vt:lpstr>dearJoe 5 CASUAL PRO</vt:lpstr>
      <vt:lpstr>Office Theme</vt:lpstr>
      <vt:lpstr>Sustainable companies</vt:lpstr>
      <vt:lpstr>What is sustainable development? </vt:lpstr>
      <vt:lpstr>PowerPoint Presentation</vt:lpstr>
      <vt:lpstr>How do companies try to act sustainably? </vt:lpstr>
      <vt:lpstr>Corporate social responsibility</vt:lpstr>
      <vt:lpstr>PowerPoint Presentation</vt:lpstr>
      <vt:lpstr>Corporate responsibility examples</vt:lpstr>
      <vt:lpstr>Are large companies (TNCs) really sustainable?</vt:lpstr>
      <vt:lpstr>Are large companies really sustainable?</vt:lpstr>
      <vt:lpstr>The Circular Economy</vt:lpstr>
      <vt:lpstr>PowerPoint Presentation</vt:lpstr>
      <vt:lpstr>What is the circular economy?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Sustainable companies</dc:title>
  <dc:creator>Ruth Capper</dc:creator>
  <cp:lastModifiedBy>Ruth Capper</cp:lastModifiedBy>
  <cp:revision>2</cp:revision>
  <dcterms:created xsi:type="dcterms:W3CDTF">2019-02-11T16:34:01Z</dcterms:created>
  <dcterms:modified xsi:type="dcterms:W3CDTF">2019-02-11T16:34:38Z</dcterms:modified>
</cp:coreProperties>
</file>