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1"/>
  </p:notesMasterIdLst>
  <p:handoutMasterIdLst>
    <p:handoutMasterId r:id="rId22"/>
  </p:handoutMasterIdLst>
  <p:sldIdLst>
    <p:sldId id="313" r:id="rId2"/>
    <p:sldId id="315" r:id="rId3"/>
    <p:sldId id="317" r:id="rId4"/>
    <p:sldId id="304" r:id="rId5"/>
    <p:sldId id="326" r:id="rId6"/>
    <p:sldId id="353" r:id="rId7"/>
    <p:sldId id="346" r:id="rId8"/>
    <p:sldId id="355" r:id="rId9"/>
    <p:sldId id="347" r:id="rId10"/>
    <p:sldId id="349" r:id="rId11"/>
    <p:sldId id="350" r:id="rId12"/>
    <p:sldId id="348" r:id="rId13"/>
    <p:sldId id="351" r:id="rId14"/>
    <p:sldId id="337" r:id="rId15"/>
    <p:sldId id="340" r:id="rId16"/>
    <p:sldId id="339" r:id="rId17"/>
    <p:sldId id="344" r:id="rId18"/>
    <p:sldId id="354" r:id="rId19"/>
    <p:sldId id="356" r:id="rId2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42"/>
    <p:restoredTop sz="94672"/>
  </p:normalViewPr>
  <p:slideViewPr>
    <p:cSldViewPr>
      <p:cViewPr varScale="1">
        <p:scale>
          <a:sx n="112" d="100"/>
          <a:sy n="112" d="100"/>
        </p:scale>
        <p:origin x="53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003AC1-7119-4BC2-89A5-0C2775F42640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DF0414-A862-4A9E-931B-2983B9067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5842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F8296D-E3DA-4832-A446-83E41DB1EBDC}" type="datetimeFigureOut">
              <a:rPr lang="en-US" smtClean="0"/>
              <a:t>4/14/21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9925"/>
            <a:ext cx="5619750" cy="36655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241FC-7FB5-4442-AF78-C83B3A2FED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473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E241FC-7FB5-4442-AF78-C83B3A2FED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792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E241FC-7FB5-4442-AF78-C83B3A2FED5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97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EAF7-4BC4-E744-BA98-7924B1C84E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C3180E-61BD-2747-9C13-BD24383B7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C30797-FA7F-DA42-9A84-1D8E0FA03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5EFA1E-5D6B-0640-8C0B-9B2F57D18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15246-F89B-9A49-B5B3-AA0CBF83E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674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894AC-A90F-214C-B946-D0AAF0E56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3347B1-5090-5C4F-B492-4E12E24C67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970CD-5506-7B40-99A0-AE4FB25BC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410F10-5316-3345-B709-5DF82B2F0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DADC1-DD71-234D-A8C7-9EBA9474C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18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829C47-2536-3941-9636-EAB594C619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CCEEA-B6A2-0749-A1DD-6D496D53F5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EC19E3-67D0-CF42-8C7A-9184A61B3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D3A1F-32FD-7249-ABAD-63B798E47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18256-372D-5242-B853-9A47BA2BA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3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91A61-BB70-6E4F-985C-66A480295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8003A-1235-C14D-BC8E-003D241F59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60F40E-03E4-464C-BF53-8C9D91C7D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BC7E-2AF8-6047-975A-31B4475C9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3183B2-93D3-5943-AA4C-8A014287B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724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C137-2D47-9B46-85B4-228E2A256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A45B6-2266-2145-8244-1B61B3B116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3B471C-7197-3642-9C8E-7C55198A5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4FCFFE-8F0D-4246-B749-7607918487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0F944-1E6F-EF46-AE7C-32F3FF445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13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3706B-E382-AD44-BB5C-DBF86304CF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E92094-522F-AE45-A9C8-394E04633F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BAEAD5-3D3A-7642-8AF9-49D4EF290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19913D-E3E0-204F-92FF-7EB3AD39A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6CF1A-9042-E345-97CC-6C3C46692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E2122-6F61-524A-945E-EC02B0AA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76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3FC905-9ABB-FD41-8545-5A30C2B96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9EF27D-1C41-1D4C-B5DD-66177C307F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46141-6A1E-F240-8413-E6E26670A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D19A4-7D74-D745-91AF-F6A50187F7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0A6377-8ACF-F342-829E-491B793D8A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5F361C-E18F-684A-A7C4-AD189A1EE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786D224-E955-B247-8560-871D25C80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4150DF-5909-CD40-8F65-2CEDAEB13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788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91F7D3-29AB-3F47-B922-9E6310F3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F181F8-6800-0D41-926C-D21185B60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8FE59C-E2CC-4642-9187-6DDAD2618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F6435-3708-5747-9574-B77B0595A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078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248CF0-5F6A-B447-8878-8359A846F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9E88E-89DB-8940-83E0-43A6521ED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81527-6B0F-7347-A665-7D310AE4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3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2B32B-1EFE-3D41-A8EA-0BE9FE5D1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4FD60-3428-1947-AF29-97401021B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2FBD5-56C0-9843-9D6C-8FA1DB45B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BFDFF-2E48-964F-8B28-A5E2C845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E2C6E6-7CA5-0D4D-9242-A6F4285D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0A6F3-F83D-794E-9D26-9B69225E0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058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9595-5A01-C545-A857-18DA9C90A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B053E2-D7F5-A44A-98D5-A30E18D086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822C2E-4D82-854C-BF05-1D0DFD8161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18B600-5A1A-474E-B26B-BECF584C2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08445B-B67C-184E-95EB-63CE0AC8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AFFF04-4B77-B346-B78F-9B70589CC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1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02119C-FFAF-9442-B773-A64F448A6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47C9B-481A-9D4D-833A-DD6D63078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9E7D94-F0C8-344C-B651-CB8F6083E4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9C89B-29D7-476C-9F83-87C5D5550319}" type="datetimeFigureOut">
              <a:rPr lang="en-US" smtClean="0"/>
              <a:pPr/>
              <a:t>4/14/21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56285-ACCB-4D49-8515-CE5889880C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8A3E6-D49C-4648-A208-6D3BCC240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2960F-9F93-4E15-BF05-9AA82A604D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95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ZtnPPZBhUk&amp;t=81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opletree.co.uk/about-us/who-makes-our-products/swallows" TargetMode="External"/><Relationship Id="rId2" Type="http://schemas.openxmlformats.org/officeDocument/2006/relationships/hyperlink" Target="http://blog.peopletree.co.uk/fair-trade-fashion-in-banglade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https://www.youtube.com/watch?v=VHLHphzxULg" TargetMode="Externa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105&amp;v=AaV9nGyY-9A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youtube.com/watch?v=LrJeD6MhnCU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gr.com/2017/04/13/ooho-water-balls/" TargetMode="External"/><Relationship Id="rId5" Type="http://schemas.openxmlformats.org/officeDocument/2006/relationships/hyperlink" Target="http://www.skippingrockslab.com/ooho!.html" TargetMode="External"/><Relationship Id="rId4" Type="http://schemas.openxmlformats.org/officeDocument/2006/relationships/hyperlink" Target="https://www.designboom.com/technology/skipping-rocks-lab-ooho-edible-water-bottle-04-12-2017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CCCF24D-D280-D449-AED7-E2534A0BF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554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Designing a sustainable product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73C6E1-08D3-2749-BA01-1AA03F3F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14" y="863633"/>
            <a:ext cx="8622615" cy="3233480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B8FA246-E96B-784E-B456-5538062EB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832" y="76200"/>
            <a:ext cx="1538613" cy="150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272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488E6B-CA35-7442-AEC3-91FE13848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696" y="629266"/>
            <a:ext cx="3845274" cy="1676603"/>
          </a:xfrm>
        </p:spPr>
        <p:txBody>
          <a:bodyPr>
            <a:normAutofit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What is a SWOT analysis?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519296-F7C1-EB46-A2AE-8739B8A647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697" y="2438400"/>
            <a:ext cx="3845272" cy="3785419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200"/>
              <a:t>SWOT stands for 'strengths, weaknesses, opportunities, and threats’. </a:t>
            </a:r>
          </a:p>
          <a:p>
            <a:pPr>
              <a:lnSpc>
                <a:spcPct val="90000"/>
              </a:lnSpc>
            </a:pPr>
            <a:r>
              <a:rPr lang="en-US" sz="2200"/>
              <a:t>A SWOT analysis is useful because it helps an organization to determine where they stand in the market and whether or not they hold a competitive advantage over competitors.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95E06B-EAB9-4A4C-8082-2F9C7C949E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701" r="9861" b="1"/>
          <a:stretch/>
        </p:blipFill>
        <p:spPr>
          <a:xfrm>
            <a:off x="4567959" y="640082"/>
            <a:ext cx="4096293" cy="557783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0403941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0782AC1-2187-6C44-8C54-6D9492918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184448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56D90482-7852-6646-B39A-C9C3508149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Example SWOT</a:t>
            </a:r>
          </a:p>
        </p:txBody>
      </p:sp>
    </p:spTree>
    <p:extLst>
      <p:ext uri="{BB962C8B-B14F-4D97-AF65-F5344CB8AC3E}">
        <p14:creationId xmlns:p14="http://schemas.microsoft.com/office/powerpoint/2010/main" val="40721529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113C370-CBC8-F44B-A0F5-AE099DE9C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228600"/>
            <a:ext cx="6248400" cy="6205603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6A7F319-6E15-FF44-AB4B-644AF296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971800"/>
            <a:ext cx="22860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SWOT analysis guide</a:t>
            </a:r>
            <a:br>
              <a:rPr lang="en-US" dirty="0">
                <a:latin typeface="dearJoe 5 CASUAL PRO" panose="02000000000000000000" pitchFamily="2" charset="0"/>
              </a:rPr>
            </a:br>
            <a:endParaRPr lang="en-US" dirty="0">
              <a:latin typeface="dearJoe 5 CASUAL P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776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C3463-F84A-F344-AE40-5FB5872B4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824" y="53641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Task: Do a practice SWOT analysis for the Ooho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BA5371-9D07-3948-88A4-8645995D0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0718" y="1679410"/>
            <a:ext cx="4736412" cy="51785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35D284-6FBF-224F-9839-E4A8AF296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4" y="2514600"/>
            <a:ext cx="424222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780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85800" y="365125"/>
            <a:ext cx="7848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dearJoe 5 CASUAL PRO" panose="02000000000000000000" pitchFamily="2" charset="0"/>
              </a:rPr>
              <a:t>Your task- design a sustainable product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" y="1752600"/>
            <a:ext cx="8239125" cy="3086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05200" y="51054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In teams of 2-3, you must design an innovative and sustainable product that you think will make money. </a:t>
            </a:r>
            <a:endParaRPr lang="en-US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710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An example of a sustainable product pitched on Dragons Den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0365" y="1513582"/>
            <a:ext cx="7886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000" dirty="0">
                <a:hlinkClick r:id="rId3"/>
              </a:rPr>
              <a:t>https://www.youtube.com/</a:t>
            </a:r>
            <a:r>
              <a:rPr lang="en-US" sz="1000" dirty="0" err="1">
                <a:hlinkClick r:id="rId3"/>
              </a:rPr>
              <a:t>watch?v</a:t>
            </a:r>
            <a:r>
              <a:rPr lang="en-US" sz="1000" dirty="0">
                <a:hlinkClick r:id="rId3"/>
              </a:rPr>
              <a:t>=1ZtnPPZBhUk&amp;t=81s</a:t>
            </a:r>
            <a:endParaRPr lang="en-US" sz="1000" dirty="0"/>
          </a:p>
        </p:txBody>
      </p:sp>
      <p:sp>
        <p:nvSpPr>
          <p:cNvPr id="5" name="TextBox 4"/>
          <p:cNvSpPr txBox="1"/>
          <p:nvPr/>
        </p:nvSpPr>
        <p:spPr>
          <a:xfrm>
            <a:off x="282742" y="1935896"/>
            <a:ext cx="390825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While watching consider: </a:t>
            </a:r>
          </a:p>
          <a:p>
            <a:r>
              <a:rPr lang="en-US" dirty="0"/>
              <a:t>What is good about the product?</a:t>
            </a:r>
          </a:p>
          <a:p>
            <a:r>
              <a:rPr lang="en-US" dirty="0"/>
              <a:t>How do you think it is related a the SDG?</a:t>
            </a:r>
          </a:p>
          <a:p>
            <a:r>
              <a:rPr lang="en-US" dirty="0"/>
              <a:t>What was good about the pitch?</a:t>
            </a:r>
          </a:p>
          <a:p>
            <a:r>
              <a:rPr lang="en-US" dirty="0"/>
              <a:t>What aspects of the pitch could be improved and how?</a:t>
            </a:r>
          </a:p>
          <a:p>
            <a:r>
              <a:rPr lang="en-US" dirty="0"/>
              <a:t>What makes a successful pitch?</a:t>
            </a:r>
          </a:p>
          <a:p>
            <a:r>
              <a:rPr lang="en-US" dirty="0"/>
              <a:t>How will you use the ideas from today in your pitch?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1DE18D5-0E21-3F45-9360-00DB185334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295400"/>
            <a:ext cx="4173687" cy="23953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B33D2A-6C2E-B542-A631-66CB735F96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15" y="4151888"/>
            <a:ext cx="3289300" cy="118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7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34" y="152400"/>
            <a:ext cx="7886700" cy="625474"/>
          </a:xfrm>
        </p:spPr>
        <p:txBody>
          <a:bodyPr>
            <a:normAutofit/>
          </a:bodyPr>
          <a:lstStyle/>
          <a:p>
            <a:r>
              <a:rPr lang="en-US" dirty="0">
                <a:latin typeface="dearJoe 5 CASUAL PRO" panose="02000000000000000000" pitchFamily="2" charset="0"/>
              </a:rPr>
              <a:t>What you need to include in your presentation….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What is your company name/logo?</a:t>
            </a:r>
          </a:p>
          <a:p>
            <a:r>
              <a:rPr lang="en-US" dirty="0"/>
              <a:t>What is the product? </a:t>
            </a:r>
          </a:p>
          <a:p>
            <a:r>
              <a:rPr lang="en-US" dirty="0"/>
              <a:t>How is it manufactured? How is that sustainable?</a:t>
            </a:r>
          </a:p>
          <a:p>
            <a:r>
              <a:rPr lang="en-US" dirty="0"/>
              <a:t>Where will it be sold? Who will it be sold to?</a:t>
            </a:r>
          </a:p>
          <a:p>
            <a:pPr lvl="0"/>
            <a:r>
              <a:rPr lang="en-GB" dirty="0"/>
              <a:t>Design the packaging, how will this be sustainable? </a:t>
            </a:r>
          </a:p>
          <a:p>
            <a:pPr lvl="0"/>
            <a:r>
              <a:rPr lang="en-GB" dirty="0"/>
              <a:t>Consider the lifespan of the product – is it a novelty item that will only be popular for a short period, or could it have longevity?</a:t>
            </a:r>
          </a:p>
          <a:p>
            <a:r>
              <a:rPr lang="en-US" dirty="0"/>
              <a:t>Can you refer to the sustainable development goals and the circular economy when describing your product?</a:t>
            </a:r>
            <a:endParaRPr lang="en-GB" dirty="0"/>
          </a:p>
          <a:p>
            <a:pPr lvl="0"/>
            <a:r>
              <a:rPr lang="en-GB" dirty="0"/>
              <a:t>Produce either a drawing of the product, or the actual product</a:t>
            </a:r>
            <a:endParaRPr lang="en-US" dirty="0"/>
          </a:p>
          <a:p>
            <a:pPr lvl="0"/>
            <a:r>
              <a:rPr lang="en-GB" dirty="0"/>
              <a:t>Produce a costing sheet, including the cost of market research, materials, packaging, distribution, and marketing, as well as the recommended retail price</a:t>
            </a:r>
            <a:endParaRPr lang="en-US" dirty="0"/>
          </a:p>
          <a:p>
            <a:pPr lvl="0"/>
            <a:r>
              <a:rPr lang="en-GB" dirty="0"/>
              <a:t>Identify your target audience</a:t>
            </a:r>
            <a:endParaRPr lang="en-US" dirty="0"/>
          </a:p>
          <a:p>
            <a:pPr lvl="0"/>
            <a:r>
              <a:rPr lang="en-GB" dirty="0"/>
              <a:t>Conduct market research to persuade the Dragons that people will want your product</a:t>
            </a:r>
          </a:p>
          <a:p>
            <a:pPr lvl="0"/>
            <a:r>
              <a:rPr lang="en-GB" dirty="0"/>
              <a:t>To what extent is the company </a:t>
            </a:r>
            <a:r>
              <a:rPr lang="en-GB" dirty="0">
                <a:solidFill>
                  <a:srgbClr val="FF0000"/>
                </a:solidFill>
              </a:rPr>
              <a:t>socially</a:t>
            </a:r>
            <a:r>
              <a:rPr lang="en-GB" dirty="0"/>
              <a:t>, </a:t>
            </a:r>
            <a:r>
              <a:rPr lang="en-GB" dirty="0">
                <a:solidFill>
                  <a:srgbClr val="7030A0"/>
                </a:solidFill>
              </a:rPr>
              <a:t>economically</a:t>
            </a:r>
            <a:r>
              <a:rPr lang="en-GB" dirty="0"/>
              <a:t> and </a:t>
            </a:r>
            <a:r>
              <a:rPr lang="en-GB" dirty="0">
                <a:solidFill>
                  <a:srgbClr val="00B050"/>
                </a:solidFill>
              </a:rPr>
              <a:t>environmentally </a:t>
            </a:r>
            <a:r>
              <a:rPr lang="en-GB" dirty="0"/>
              <a:t>sustainable? </a:t>
            </a:r>
          </a:p>
          <a:p>
            <a:r>
              <a:rPr lang="en-US" dirty="0"/>
              <a:t>To prepare for your pitch, you should conduct a SWOT analysis for your company identifying your strengths, weaknesses, opportunities and threats.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1737" y="838200"/>
            <a:ext cx="3416018" cy="127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84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47C38B-1AF8-3546-9B6B-AC2FB205EF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904481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273FED8-F232-DC40-A63D-A967DE468ED8}"/>
              </a:ext>
            </a:extLst>
          </p:cNvPr>
          <p:cNvSpPr txBox="1">
            <a:spLocks/>
          </p:cNvSpPr>
          <p:nvPr/>
        </p:nvSpPr>
        <p:spPr>
          <a:xfrm>
            <a:off x="9718" y="61387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dearJoe 5 CASUAL PRO" panose="02000000000000000000" pitchFamily="2" charset="0"/>
              </a:rPr>
              <a:t>The design process </a:t>
            </a:r>
            <a:endParaRPr lang="en-US" dirty="0">
              <a:latin typeface="dearJoe 5 CASUAL PR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8047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DFB6C0-DD2B-0845-BC8C-97A6DD65C9AC}"/>
              </a:ext>
            </a:extLst>
          </p:cNvPr>
          <p:cNvSpPr txBox="1"/>
          <p:nvPr/>
        </p:nvSpPr>
        <p:spPr>
          <a:xfrm>
            <a:off x="762000" y="762000"/>
            <a:ext cx="78486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latin typeface="dearJoe 5 CASUAL PRO" panose="02000000000000000000" pitchFamily="2" charset="0"/>
              </a:rPr>
              <a:t>Heat for class</a:t>
            </a:r>
            <a:r>
              <a:rPr lang="en-US" sz="3600" dirty="0">
                <a:highlight>
                  <a:srgbClr val="FFFF00"/>
                </a:highlight>
                <a:latin typeface="dearJoe 5 CASUAL PRO" panose="02000000000000000000" pitchFamily="2" charset="0"/>
              </a:rPr>
              <a:t>: </a:t>
            </a:r>
            <a:r>
              <a:rPr lang="en-US" sz="3600" dirty="0">
                <a:highlight>
                  <a:srgbClr val="FFFF00"/>
                </a:highlight>
              </a:rPr>
              <a:t>In lessons W/B 3</a:t>
            </a:r>
            <a:r>
              <a:rPr lang="en-US" sz="3600" baseline="30000" dirty="0">
                <a:highlight>
                  <a:srgbClr val="FFFF00"/>
                </a:highlight>
              </a:rPr>
              <a:t>rd</a:t>
            </a:r>
            <a:r>
              <a:rPr lang="en-US" sz="3600" dirty="0">
                <a:highlight>
                  <a:srgbClr val="FFFF00"/>
                </a:highlight>
              </a:rPr>
              <a:t> May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>
                <a:latin typeface="dearJoe 5 CASUAL PRO" panose="02000000000000000000" pitchFamily="2" charset="0"/>
              </a:rPr>
              <a:t>Year 9 final (winner of each heat so a representative from each class): </a:t>
            </a:r>
            <a:r>
              <a:rPr lang="en-US" sz="3600" dirty="0">
                <a:highlight>
                  <a:srgbClr val="FFFF00"/>
                </a:highlight>
              </a:rPr>
              <a:t>May 13</a:t>
            </a:r>
            <a:r>
              <a:rPr lang="en-US" sz="3600" baseline="30000" dirty="0">
                <a:highlight>
                  <a:srgbClr val="FFFF00"/>
                </a:highlight>
              </a:rPr>
              <a:t>th.     </a:t>
            </a:r>
            <a:r>
              <a:rPr lang="en-US" sz="3600" dirty="0">
                <a:highlight>
                  <a:srgbClr val="FFFF00"/>
                </a:highlight>
              </a:rPr>
              <a:t>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990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6AB72-2068-CB48-A919-F23884BE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" y="-129778"/>
            <a:ext cx="7886700" cy="1325563"/>
          </a:xfrm>
        </p:spPr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Final assessment- week of </a:t>
            </a:r>
            <a:r>
              <a:rPr lang="en-US">
                <a:latin typeface="dearJoe 5 CASUAL PRO" panose="02000000000000000000" pitchFamily="2" charset="0"/>
              </a:rPr>
              <a:t>17</a:t>
            </a:r>
            <a:r>
              <a:rPr lang="en-US" baseline="30000">
                <a:latin typeface="dearJoe 5 CASUAL PRO" panose="02000000000000000000" pitchFamily="2" charset="0"/>
              </a:rPr>
              <a:t>th</a:t>
            </a:r>
            <a:r>
              <a:rPr lang="en-US">
                <a:latin typeface="dearJoe 5 CASUAL PRO" panose="02000000000000000000" pitchFamily="2" charset="0"/>
              </a:rPr>
              <a:t> May</a:t>
            </a:r>
            <a:endParaRPr lang="en-US" dirty="0">
              <a:latin typeface="dearJoe 5 CASUAL PRO" panose="02000000000000000000" pitchFamily="2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9729E6F-6299-2145-849A-930CB423B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2200" y="914400"/>
            <a:ext cx="3040380" cy="3752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A16ABB-FEF8-F840-A33A-24AC69EA27FA}"/>
              </a:ext>
            </a:extLst>
          </p:cNvPr>
          <p:cNvSpPr txBox="1"/>
          <p:nvPr/>
        </p:nvSpPr>
        <p:spPr>
          <a:xfrm>
            <a:off x="30480" y="641211"/>
            <a:ext cx="6172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u="sng" dirty="0"/>
              <a:t>Answer this exam style question: </a:t>
            </a:r>
            <a:r>
              <a:rPr lang="en-US" b="1" i="1" dirty="0">
                <a:solidFill>
                  <a:srgbClr val="92D050"/>
                </a:solidFill>
              </a:rPr>
              <a:t>"With use of examples explain how companies have made their operations more sustainable (7)"</a:t>
            </a:r>
            <a:br>
              <a:rPr lang="en-US" dirty="0"/>
            </a:br>
            <a:r>
              <a:rPr lang="en-US" b="1" dirty="0"/>
              <a:t>Introduction: </a:t>
            </a:r>
            <a:br>
              <a:rPr lang="en-US" dirty="0"/>
            </a:br>
            <a:r>
              <a:rPr lang="en-US" dirty="0"/>
              <a:t>•Definition of Sustainable development/corporate social responsibility</a:t>
            </a:r>
            <a:br>
              <a:rPr lang="en-US" dirty="0"/>
            </a:br>
            <a:r>
              <a:rPr lang="en-US" dirty="0"/>
              <a:t>•Outline of why it is important for companies to have sustainable policies</a:t>
            </a:r>
            <a:br>
              <a:rPr lang="en-US" dirty="0"/>
            </a:br>
            <a:r>
              <a:rPr lang="en-US" dirty="0"/>
              <a:t>•Outline the ways in which companies might aim to be more sustainable e.g. the social, economic and environmental aspects</a:t>
            </a:r>
            <a:endParaRPr lang="en-US" b="1" dirty="0"/>
          </a:p>
          <a:p>
            <a:r>
              <a:rPr lang="en-US" b="1" dirty="0"/>
              <a:t>Main part:</a:t>
            </a:r>
            <a:br>
              <a:rPr lang="en-US" dirty="0"/>
            </a:br>
            <a:r>
              <a:rPr lang="en-US" dirty="0"/>
              <a:t>- Explain the policies of two companies including why they are sustainable. Target: try and make their sustainable practices different</a:t>
            </a:r>
            <a:br>
              <a:rPr lang="en-US" dirty="0"/>
            </a:br>
            <a:r>
              <a:rPr lang="en-US" dirty="0"/>
              <a:t>-Extension (L7/6)- can you link this to how sustainability may be different at different levels of development and can you link this to the SDGs?</a:t>
            </a:r>
          </a:p>
          <a:p>
            <a:r>
              <a:rPr lang="en-US" dirty="0"/>
              <a:t> </a:t>
            </a:r>
            <a:r>
              <a:rPr lang="en-US" b="1" dirty="0"/>
              <a:t>Conclusion:</a:t>
            </a:r>
            <a:br>
              <a:rPr lang="en-US" dirty="0"/>
            </a:br>
            <a:r>
              <a:rPr lang="en-US" dirty="0"/>
              <a:t>-In what different ways do companies aim to be sustainable?</a:t>
            </a:r>
            <a:br>
              <a:rPr lang="en-US" dirty="0"/>
            </a:br>
            <a:r>
              <a:rPr lang="en-US" dirty="0"/>
              <a:t>-To what extent can companies achieve sustainability?</a:t>
            </a:r>
          </a:p>
        </p:txBody>
      </p:sp>
    </p:spTree>
    <p:extLst>
      <p:ext uri="{BB962C8B-B14F-4D97-AF65-F5344CB8AC3E}">
        <p14:creationId xmlns:p14="http://schemas.microsoft.com/office/powerpoint/2010/main" val="28117315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761" y="1752600"/>
            <a:ext cx="9144000" cy="32531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 fontScale="90000"/>
          </a:bodyPr>
          <a:lstStyle/>
          <a:p>
            <a:r>
              <a:rPr lang="en-US" sz="5600" dirty="0">
                <a:latin typeface="dearJoe 5 CASUAL PRO" panose="02000000000000000000" pitchFamily="2" charset="0"/>
              </a:rPr>
              <a:t>What is sustainable development?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10FFD7-CA0E-DB40-9428-5E14CC36B6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83820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official UN/ Brundtland definition: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497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deaplants.org/wp-content/sustainable-develop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685800"/>
            <a:ext cx="7740415" cy="502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14935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09D409-1B10-2445-A3C3-785E26378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98954"/>
            <a:ext cx="9056914" cy="3368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0" y="977250"/>
            <a:ext cx="8931953" cy="2633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2BF967-935F-1945-A0C5-4DD72E17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8933"/>
            <a:ext cx="9144000" cy="930274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dearJoe 5 CASUAL PRO" panose="02000000000000000000" pitchFamily="2" charset="0"/>
              </a:rPr>
              <a:t>Are large companies really sustainable?</a:t>
            </a:r>
          </a:p>
        </p:txBody>
      </p:sp>
    </p:spTree>
    <p:extLst>
      <p:ext uri="{BB962C8B-B14F-4D97-AF65-F5344CB8AC3E}">
        <p14:creationId xmlns:p14="http://schemas.microsoft.com/office/powerpoint/2010/main" val="6207340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6765" y="1211650"/>
            <a:ext cx="7772400" cy="2686050"/>
          </a:xfrm>
        </p:spPr>
        <p:txBody>
          <a:bodyPr>
            <a:noAutofit/>
          </a:bodyPr>
          <a:lstStyle/>
          <a:p>
            <a:r>
              <a:rPr lang="en-US" sz="6600" dirty="0">
                <a:latin typeface="dearJoe 5 CASUAL PRO" panose="02000000000000000000" pitchFamily="2" charset="0"/>
              </a:rPr>
              <a:t>How do companies try to act sustainably? 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AC108C9-AC3E-0D41-93EA-6E4043F9577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83277"/>
              </p:ext>
            </p:extLst>
          </p:nvPr>
        </p:nvGraphicFramePr>
        <p:xfrm>
          <a:off x="1039795" y="4303325"/>
          <a:ext cx="7419370" cy="161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83874">
                  <a:extLst>
                    <a:ext uri="{9D8B030D-6E8A-4147-A177-3AD203B41FA5}">
                      <a16:colId xmlns:a16="http://schemas.microsoft.com/office/drawing/2014/main" val="4232934364"/>
                    </a:ext>
                  </a:extLst>
                </a:gridCol>
                <a:gridCol w="1483874">
                  <a:extLst>
                    <a:ext uri="{9D8B030D-6E8A-4147-A177-3AD203B41FA5}">
                      <a16:colId xmlns:a16="http://schemas.microsoft.com/office/drawing/2014/main" val="3656609256"/>
                    </a:ext>
                  </a:extLst>
                </a:gridCol>
                <a:gridCol w="1483874">
                  <a:extLst>
                    <a:ext uri="{9D8B030D-6E8A-4147-A177-3AD203B41FA5}">
                      <a16:colId xmlns:a16="http://schemas.microsoft.com/office/drawing/2014/main" val="600072027"/>
                    </a:ext>
                  </a:extLst>
                </a:gridCol>
                <a:gridCol w="1483874">
                  <a:extLst>
                    <a:ext uri="{9D8B030D-6E8A-4147-A177-3AD203B41FA5}">
                      <a16:colId xmlns:a16="http://schemas.microsoft.com/office/drawing/2014/main" val="3859759209"/>
                    </a:ext>
                  </a:extLst>
                </a:gridCol>
                <a:gridCol w="1483874">
                  <a:extLst>
                    <a:ext uri="{9D8B030D-6E8A-4147-A177-3AD203B41FA5}">
                      <a16:colId xmlns:a16="http://schemas.microsoft.com/office/drawing/2014/main" val="601820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Name of company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Description of 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Socially sustainable?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Environmentally sustainable?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Economically sustainable?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02175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4939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139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40416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A2910DA-EDE5-E645-B92A-74C673A8F3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0832" y="76200"/>
            <a:ext cx="1538613" cy="15044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2DDD77-18E5-794A-BCEF-6BC4D1D0999D}"/>
              </a:ext>
            </a:extLst>
          </p:cNvPr>
          <p:cNvSpPr txBox="1"/>
          <p:nvPr/>
        </p:nvSpPr>
        <p:spPr>
          <a:xfrm>
            <a:off x="609600" y="609600"/>
            <a:ext cx="2819400" cy="646331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Use examples of sustainable companies on the </a:t>
            </a:r>
            <a:r>
              <a:rPr lang="en-US" dirty="0" err="1"/>
              <a:t>weebly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208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4357B-17C1-9E48-8C19-4E2CD1FD5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dearJoe 5 CASUAL PRO" panose="02000000000000000000" pitchFamily="2" charset="0"/>
              </a:rPr>
              <a:t>Fair trade: People Tree Bangladesh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7DB88-7C0F-EC44-8EAE-ED3DA0EFB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http://blog.peopletree.co.uk/fair-trade-fashion-in-banglades/</a:t>
            </a:r>
            <a:endParaRPr lang="en-US" dirty="0"/>
          </a:p>
          <a:p>
            <a:r>
              <a:rPr lang="en-US" dirty="0">
                <a:hlinkClick r:id="rId3"/>
              </a:rPr>
              <a:t>https://www.peopletree.co.uk/about-us/who-makes-our-products/swallows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D7D154-76C8-2449-96DD-2342D6BE4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447800"/>
            <a:ext cx="4724400" cy="3385820"/>
          </a:xfrm>
          <a:prstGeom prst="rect">
            <a:avLst/>
          </a:prstGeom>
        </p:spPr>
      </p:pic>
      <p:pic>
        <p:nvPicPr>
          <p:cNvPr id="5" name="Picture 4">
            <a:hlinkClick r:id="rId5"/>
            <a:extLst>
              <a:ext uri="{FF2B5EF4-FFF2-40B4-BE49-F238E27FC236}">
                <a16:creationId xmlns:a16="http://schemas.microsoft.com/office/drawing/2014/main" id="{84B5BA79-4DE8-B546-A825-3C162A5DFA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2668" y="1984498"/>
            <a:ext cx="4038600" cy="2312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01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735029-03DE-944D-AE11-4AFC8D587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7200"/>
            <a:ext cx="9144000" cy="45095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B6D7EFE-03AC-7541-B364-FEE1C42AD13A}"/>
              </a:ext>
            </a:extLst>
          </p:cNvPr>
          <p:cNvSpPr/>
          <p:nvPr/>
        </p:nvSpPr>
        <p:spPr>
          <a:xfrm>
            <a:off x="228600" y="6211669"/>
            <a:ext cx="7467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https://www.youtube.com/watch?time_continue=105&amp;v=AaV9nGyY-9A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32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  <a:extLst>
              <a:ext uri="{FF2B5EF4-FFF2-40B4-BE49-F238E27FC236}">
                <a16:creationId xmlns:a16="http://schemas.microsoft.com/office/drawing/2014/main" id="{2DDE42D8-1DF5-E140-95B2-6271B5E42C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615" y="2222023"/>
            <a:ext cx="7620000" cy="425522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4A87098-987B-AF4B-A0A5-AD0F4421D3D8}"/>
              </a:ext>
            </a:extLst>
          </p:cNvPr>
          <p:cNvSpPr txBox="1"/>
          <p:nvPr/>
        </p:nvSpPr>
        <p:spPr>
          <a:xfrm>
            <a:off x="304800" y="396979"/>
            <a:ext cx="4800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atin typeface="dearJoe 5 CASUAL PRO" panose="02000000000000000000" pitchFamily="2" charset="0"/>
              </a:rPr>
              <a:t>Why is TOMS sustainable?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D32F29-2ABF-B84D-90E4-DD7462B4C1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7913" y="115647"/>
            <a:ext cx="2438400" cy="18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28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D136FF-DBFA-8942-B3C1-8A527C5F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1771"/>
            <a:ext cx="9144000" cy="5208608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89F67FB-FAD0-FE4E-BF51-1ABE1C095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444" y="5334001"/>
            <a:ext cx="8229600" cy="138610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2000" dirty="0">
                <a:hlinkClick r:id="rId4"/>
              </a:rPr>
              <a:t>the </a:t>
            </a:r>
            <a:r>
              <a:rPr lang="en-US" sz="2000" dirty="0" err="1">
                <a:hlinkClick r:id="rId4"/>
              </a:rPr>
              <a:t>ooho</a:t>
            </a:r>
            <a:r>
              <a:rPr lang="en-US" sz="2000" dirty="0">
                <a:hlinkClick r:id="rId4"/>
              </a:rPr>
              <a:t>! edible water bubble gets set to replace plastic bottles</a:t>
            </a:r>
            <a:endParaRPr lang="en-US" sz="2000" dirty="0">
              <a:hlinkClick r:id=""/>
            </a:endParaRPr>
          </a:p>
          <a:p>
            <a:pPr marL="0" indent="0">
              <a:buNone/>
            </a:pPr>
            <a:r>
              <a:rPr lang="en-US" sz="2000" dirty="0">
                <a:hlinkClick r:id=""/>
              </a:rPr>
              <a:t>Is This Edible Blob The New Water Bottle?</a:t>
            </a:r>
            <a:endParaRPr lang="en-US" sz="2000" dirty="0">
              <a:hlinkClick r:id=""/>
            </a:endParaRPr>
          </a:p>
          <a:p>
            <a:pPr marL="0" indent="0">
              <a:buNone/>
            </a:pPr>
            <a:r>
              <a:rPr lang="en-US" sz="2000" dirty="0">
                <a:hlinkClick r:id=""/>
              </a:rPr>
              <a:t>This edible water bottle is how you will drink in the future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5"/>
              </a:rPr>
              <a:t>Ooho</a:t>
            </a:r>
            <a:endParaRPr lang="en-US" sz="2000" dirty="0"/>
          </a:p>
          <a:p>
            <a:pPr marL="0" indent="0">
              <a:buNone/>
            </a:pPr>
            <a:r>
              <a:rPr lang="en-US" sz="2000" dirty="0">
                <a:hlinkClick r:id="rId6"/>
              </a:rPr>
              <a:t>These tiny edible water bottles are almost completely pointless</a:t>
            </a:r>
            <a:endParaRPr lang="en-US" sz="2000" dirty="0"/>
          </a:p>
          <a:p>
            <a:pPr marL="0" indent="0">
              <a:buNone/>
            </a:pPr>
            <a:endParaRPr lang="en-US" sz="2500" dirty="0"/>
          </a:p>
          <a:p>
            <a:pPr marL="0" indent="0">
              <a:buNone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1500621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721</Words>
  <Application>Microsoft Macintosh PowerPoint</Application>
  <PresentationFormat>On-screen Show (4:3)</PresentationFormat>
  <Paragraphs>75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dearJoe 5 CASUAL PRO</vt:lpstr>
      <vt:lpstr>Office Theme</vt:lpstr>
      <vt:lpstr>Designing a sustainable product</vt:lpstr>
      <vt:lpstr>What is sustainable development? </vt:lpstr>
      <vt:lpstr>PowerPoint Presentation</vt:lpstr>
      <vt:lpstr>Are large companies really sustainable?</vt:lpstr>
      <vt:lpstr>How do companies try to act sustainably? </vt:lpstr>
      <vt:lpstr>Fair trade: People Tree Bangladesh </vt:lpstr>
      <vt:lpstr>PowerPoint Presentation</vt:lpstr>
      <vt:lpstr>PowerPoint Presentation</vt:lpstr>
      <vt:lpstr>PowerPoint Presentation</vt:lpstr>
      <vt:lpstr>What is a SWOT analysis?</vt:lpstr>
      <vt:lpstr>Example SWOT</vt:lpstr>
      <vt:lpstr>SWOT analysis guide </vt:lpstr>
      <vt:lpstr>Task: Do a practice SWOT analysis for the Ooho</vt:lpstr>
      <vt:lpstr>Your task- design a sustainable product</vt:lpstr>
      <vt:lpstr>An example of a sustainable product pitched on Dragons Den </vt:lpstr>
      <vt:lpstr>What you need to include in your presentation….</vt:lpstr>
      <vt:lpstr>PowerPoint Presentation</vt:lpstr>
      <vt:lpstr>PowerPoint Presentation</vt:lpstr>
      <vt:lpstr>Final assessment- week of 17th May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Designing a sustainable product</dc:title>
  <dc:creator>Ruth Capper</dc:creator>
  <cp:lastModifiedBy>Anna Bennett</cp:lastModifiedBy>
  <cp:revision>13</cp:revision>
  <cp:lastPrinted>2018-12-10T16:31:28Z</cp:lastPrinted>
  <dcterms:created xsi:type="dcterms:W3CDTF">2018-12-09T22:07:19Z</dcterms:created>
  <dcterms:modified xsi:type="dcterms:W3CDTF">2021-04-14T19:59:18Z</dcterms:modified>
</cp:coreProperties>
</file>