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67" r:id="rId4"/>
    <p:sldId id="272" r:id="rId5"/>
    <p:sldId id="263" r:id="rId6"/>
    <p:sldId id="257" r:id="rId7"/>
    <p:sldId id="259" r:id="rId8"/>
    <p:sldId id="260" r:id="rId9"/>
    <p:sldId id="261" r:id="rId10"/>
    <p:sldId id="264" r:id="rId11"/>
    <p:sldId id="265" r:id="rId12"/>
    <p:sldId id="262" r:id="rId13"/>
    <p:sldId id="266" r:id="rId14"/>
    <p:sldId id="278" r:id="rId15"/>
    <p:sldId id="268" r:id="rId16"/>
    <p:sldId id="269" r:id="rId17"/>
    <p:sldId id="273" r:id="rId18"/>
    <p:sldId id="274" r:id="rId19"/>
    <p:sldId id="275" r:id="rId20"/>
    <p:sldId id="276" r:id="rId21"/>
    <p:sldId id="277"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29"/>
    <p:restoredTop sz="94611"/>
  </p:normalViewPr>
  <p:slideViewPr>
    <p:cSldViewPr snapToGrid="0" snapToObjects="1">
      <p:cViewPr varScale="1">
        <p:scale>
          <a:sx n="78" d="100"/>
          <a:sy n="78" d="100"/>
        </p:scale>
        <p:origin x="208"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ABDE74-BCF7-D744-BF13-E34A6AF6220C}" type="datetimeFigureOut">
              <a:rPr lang="en-US" smtClean="0"/>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43224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DE74-BCF7-D744-BF13-E34A6AF6220C}" type="datetimeFigureOut">
              <a:rPr lang="en-US" smtClean="0"/>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06456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DE74-BCF7-D744-BF13-E34A6AF6220C}" type="datetimeFigureOut">
              <a:rPr lang="en-US" smtClean="0"/>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3950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BDE74-BCF7-D744-BF13-E34A6AF6220C}" type="datetimeFigureOut">
              <a:rPr lang="en-US" smtClean="0"/>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97316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BDE74-BCF7-D744-BF13-E34A6AF6220C}" type="datetimeFigureOut">
              <a:rPr lang="en-US" smtClean="0"/>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52574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ABDE74-BCF7-D744-BF13-E34A6AF6220C}" type="datetimeFigureOut">
              <a:rPr lang="en-US" smtClean="0"/>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9381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ABDE74-BCF7-D744-BF13-E34A6AF6220C}" type="datetimeFigureOut">
              <a:rPr lang="en-US" smtClean="0"/>
              <a:t>11/10/17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54786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BDE74-BCF7-D744-BF13-E34A6AF6220C}" type="datetimeFigureOut">
              <a:rPr lang="en-US" smtClean="0"/>
              <a:t>11/10/17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62437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BDE74-BCF7-D744-BF13-E34A6AF6220C}" type="datetimeFigureOut">
              <a:rPr lang="en-US" smtClean="0"/>
              <a:t>11/10/17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202946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DE74-BCF7-D744-BF13-E34A6AF6220C}" type="datetimeFigureOut">
              <a:rPr lang="en-US" smtClean="0"/>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68237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BDE74-BCF7-D744-BF13-E34A6AF6220C}" type="datetimeFigureOut">
              <a:rPr lang="en-US" smtClean="0"/>
              <a:t>11/10/17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4DBD5-0C8B-4A47-8C68-D4E9832F551E}" type="slidenum">
              <a:rPr lang="en-US" smtClean="0"/>
              <a:t>‹#›</a:t>
            </a:fld>
            <a:endParaRPr lang="en-US"/>
          </a:p>
        </p:txBody>
      </p:sp>
    </p:spTree>
    <p:extLst>
      <p:ext uri="{BB962C8B-B14F-4D97-AF65-F5344CB8AC3E}">
        <p14:creationId xmlns:p14="http://schemas.microsoft.com/office/powerpoint/2010/main" val="1190909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BDE74-BCF7-D744-BF13-E34A6AF6220C}" type="datetimeFigureOut">
              <a:rPr lang="en-US" smtClean="0"/>
              <a:t>11/10/17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4DBD5-0C8B-4A47-8C68-D4E9832F551E}" type="slidenum">
              <a:rPr lang="en-US" smtClean="0"/>
              <a:t>‹#›</a:t>
            </a:fld>
            <a:endParaRPr lang="en-US"/>
          </a:p>
        </p:txBody>
      </p:sp>
    </p:spTree>
    <p:extLst>
      <p:ext uri="{BB962C8B-B14F-4D97-AF65-F5344CB8AC3E}">
        <p14:creationId xmlns:p14="http://schemas.microsoft.com/office/powerpoint/2010/main" val="1886852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pnews.com/8ed090527e9b463d906104e470c02cd6" TargetMode="External"/><Relationship Id="rId4" Type="http://schemas.openxmlformats.org/officeDocument/2006/relationships/hyperlink" Target="https://www.washingtonpost.com/graphics/2017/investigations/harvey-urban-planning/?utm_term=.0a5e65947e3b" TargetMode="External"/><Relationship Id="rId5" Type="http://schemas.openxmlformats.org/officeDocument/2006/relationships/hyperlink" Target="https://www.theguardian.com/world/2017/sep/02/flood-waters-rising-urban-development-climate-change?CMP=Share_iOSApp_Other" TargetMode="External"/><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hyperlink" Target="http://www.channelnewsasia.com/news/world/urban-sprawl-in-spotlight-after-historic-houston-floods-918061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www.theguardian.com/sustainable-business/2015/apr/16/ten-quirky-ideas-for-making-our-cities-more-sustainable" TargetMode="External"/><Relationship Id="rId5" Type="http://schemas.openxmlformats.org/officeDocument/2006/relationships/hyperlink" Target="https://www.fastcompany.com/3016816/the-10-cities-that-are-leading-the-way-in-urban-sustainability"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7JUDUlZV5Vk"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www.youtube.com/watch?v=_isWKKs5kH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cEUhHTlcDU" TargetMode="Externa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environment/video/2016/dec/05/evolving-earth-captured-by-google-timelapse-video" TargetMode="Externa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could help meet Global Goal 11 and 12? </a:t>
            </a:r>
            <a:endParaRPr lang="en-US" dirty="0"/>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638978" y="235890"/>
            <a:ext cx="7678757" cy="646331"/>
          </a:xfrm>
          <a:prstGeom prst="rect">
            <a:avLst/>
          </a:prstGeom>
          <a:noFill/>
        </p:spPr>
        <p:txBody>
          <a:bodyPr wrap="square" rtlCol="0">
            <a:spAutoFit/>
          </a:bodyPr>
          <a:lstStyle/>
          <a:p>
            <a:r>
              <a:rPr lang="en-US" sz="3600" dirty="0" smtClean="0">
                <a:latin typeface="dearJoe 5 CASUAL PRO" charset="0"/>
                <a:ea typeface="dearJoe 5 CASUAL PRO" charset="0"/>
                <a:cs typeface="dearJoe 5 CASUAL PRO" charset="0"/>
              </a:rPr>
              <a:t>Year 9: Is Development a good thing? </a:t>
            </a:r>
            <a:endParaRPr lang="en-US" sz="3600" dirty="0">
              <a:latin typeface="dearJoe 5 CASUAL PRO" charset="0"/>
              <a:ea typeface="dearJoe 5 CASUAL PRO" charset="0"/>
              <a:cs typeface="dearJoe 5 CASUAL PRO"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0" y="3750105"/>
            <a:ext cx="4648200" cy="2463800"/>
          </a:xfrm>
          <a:prstGeom prst="rect">
            <a:avLst/>
          </a:prstGeom>
        </p:spPr>
      </p:pic>
    </p:spTree>
    <p:extLst>
      <p:ext uri="{BB962C8B-B14F-4D97-AF65-F5344CB8AC3E}">
        <p14:creationId xmlns:p14="http://schemas.microsoft.com/office/powerpoint/2010/main" val="199762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446867" cy="1325563"/>
          </a:xfrm>
        </p:spPr>
        <p:txBody>
          <a:bodyPr/>
          <a:lstStyle/>
          <a:p>
            <a:r>
              <a:rPr lang="en-US" smtClean="0"/>
              <a:t>Houston in 1955</a:t>
            </a:r>
            <a:endParaRPr lang="en-US"/>
          </a:p>
        </p:txBody>
      </p:sp>
      <p:sp>
        <p:nvSpPr>
          <p:cNvPr id="3" name="Content Placeholder 2"/>
          <p:cNvSpPr>
            <a:spLocks noGrp="1"/>
          </p:cNvSpPr>
          <p:nvPr>
            <p:ph idx="1"/>
          </p:nvPr>
        </p:nvSpPr>
        <p:spPr/>
        <p:txBody>
          <a:bodyPr/>
          <a:lstStyle/>
          <a:p>
            <a:endParaRPr lang="en-US"/>
          </a:p>
        </p:txBody>
      </p:sp>
      <p:pic>
        <p:nvPicPr>
          <p:cNvPr id="4" name="Picture 3" descr="../Desktop/Screen%20Shot%202016-12-02%20at%2012.16.21%20PM.png"/>
          <p:cNvPicPr/>
          <p:nvPr/>
        </p:nvPicPr>
        <p:blipFill>
          <a:blip r:embed="rId2">
            <a:extLst>
              <a:ext uri="{28A0092B-C50C-407E-A947-70E740481C1C}">
                <a14:useLocalDpi xmlns:a14="http://schemas.microsoft.com/office/drawing/2010/main" val="0"/>
              </a:ext>
            </a:extLst>
          </a:blip>
          <a:srcRect/>
          <a:stretch>
            <a:fillRect/>
          </a:stretch>
        </p:blipFill>
        <p:spPr bwMode="auto">
          <a:xfrm>
            <a:off x="2968052" y="541248"/>
            <a:ext cx="8964303" cy="6069414"/>
          </a:xfrm>
          <a:prstGeom prst="rect">
            <a:avLst/>
          </a:prstGeom>
          <a:noFill/>
          <a:ln>
            <a:noFill/>
          </a:ln>
        </p:spPr>
      </p:pic>
    </p:spTree>
    <p:extLst>
      <p:ext uri="{BB962C8B-B14F-4D97-AF65-F5344CB8AC3E}">
        <p14:creationId xmlns:p14="http://schemas.microsoft.com/office/powerpoint/2010/main" val="1887324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a:t>
            </a:r>
            <a:br>
              <a:rPr lang="en-US" dirty="0" smtClean="0"/>
            </a:br>
            <a:r>
              <a:rPr lang="en-US" dirty="0" smtClean="0"/>
              <a:t>today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422" y="178508"/>
            <a:ext cx="8477956" cy="6439247"/>
          </a:xfrm>
        </p:spPr>
      </p:pic>
    </p:spTree>
    <p:extLst>
      <p:ext uri="{BB962C8B-B14F-4D97-AF65-F5344CB8AC3E}">
        <p14:creationId xmlns:p14="http://schemas.microsoft.com/office/powerpoint/2010/main" val="192216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sprawl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1" y="1475668"/>
            <a:ext cx="7105664" cy="5178705"/>
          </a:xfrm>
        </p:spPr>
      </p:pic>
    </p:spTree>
    <p:extLst>
      <p:ext uri="{BB962C8B-B14F-4D97-AF65-F5344CB8AC3E}">
        <p14:creationId xmlns:p14="http://schemas.microsoft.com/office/powerpoint/2010/main" val="198484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links between Urban sprawl and the effects of Hurricane Harvey? </a:t>
            </a:r>
            <a:endParaRPr lang="en-US" dirty="0"/>
          </a:p>
        </p:txBody>
      </p:sp>
      <p:sp>
        <p:nvSpPr>
          <p:cNvPr id="3" name="Content Placeholder 2"/>
          <p:cNvSpPr>
            <a:spLocks noGrp="1"/>
          </p:cNvSpPr>
          <p:nvPr>
            <p:ph idx="1"/>
          </p:nvPr>
        </p:nvSpPr>
        <p:spPr/>
        <p:txBody>
          <a:bodyPr>
            <a:normAutofit fontScale="92500" lnSpcReduction="10000"/>
          </a:bodyPr>
          <a:lstStyle/>
          <a:p>
            <a:r>
              <a:rPr lang="en-US" dirty="0"/>
              <a:t>Houston is the largest U.S. city to have no zoning laws, part of a hands-off approach to urban planning that may have contributed to catastrophic flooding from Hurricane Harvey and left thousands of residents in harm’s way.</a:t>
            </a:r>
            <a:br>
              <a:rPr lang="en-US" dirty="0"/>
            </a:br>
            <a:r>
              <a:rPr lang="en-US" dirty="0"/>
              <a:t>Growth that is virtually unchecked, including in flood-prone areas, has diminished the land’s already-limited natural ability to absorb water, according to environmentalists and experts in land use and natural disasters. And the city’s drainage system — a network of reservoirs, bayous and, as a last resort, roads that hold and drain water — was not designed to handle the massive storms that are increasingly common.</a:t>
            </a:r>
            <a:br>
              <a:rPr lang="en-US" dirty="0"/>
            </a:br>
            <a:r>
              <a:rPr lang="en-US" dirty="0"/>
              <a:t> The impermeable surfaces — asphalt and concrete — reduced the area’s ability to absorb excess water.</a:t>
            </a:r>
          </a:p>
        </p:txBody>
      </p:sp>
    </p:spTree>
    <p:extLst>
      <p:ext uri="{BB962C8B-B14F-4D97-AF65-F5344CB8AC3E}">
        <p14:creationId xmlns:p14="http://schemas.microsoft.com/office/powerpoint/2010/main" val="117171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reading: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309003"/>
              </p:ext>
            </p:extLst>
          </p:nvPr>
        </p:nvGraphicFramePr>
        <p:xfrm>
          <a:off x="1907754" y="5699862"/>
          <a:ext cx="10515600" cy="502833"/>
        </p:xfrm>
        <a:graphic>
          <a:graphicData uri="http://schemas.openxmlformats.org/drawingml/2006/table">
            <a:tbl>
              <a:tblPr/>
              <a:tblGrid>
                <a:gridCol w="10515600"/>
              </a:tblGrid>
              <a:tr h="502833">
                <a:tc>
                  <a:txBody>
                    <a:bodyPr/>
                    <a:lstStyle/>
                    <a:p>
                      <a:pPr algn="l" fontAlgn="t"/>
                      <a:endParaRPr lang="en-US" sz="1400" dirty="0">
                        <a:effectLst/>
                      </a:endParaRPr>
                    </a:p>
                  </a:txBody>
                  <a:tcPr marL="149653" marR="149653" marT="35917" marB="35917">
                    <a:lnL>
                      <a:noFill/>
                    </a:lnL>
                    <a:lnR>
                      <a:noFill/>
                    </a:lnR>
                    <a:lnT>
                      <a:noFill/>
                    </a:lnT>
                    <a:lnB>
                      <a:noFill/>
                    </a:lnB>
                  </a:tcPr>
                </a:tc>
              </a:tr>
            </a:tbl>
          </a:graphicData>
        </a:graphic>
      </p:graphicFrame>
      <p:sp>
        <p:nvSpPr>
          <p:cNvPr id="5" name="Rectangle 2"/>
          <p:cNvSpPr>
            <a:spLocks noChangeArrowheads="1"/>
          </p:cNvSpPr>
          <p:nvPr/>
        </p:nvSpPr>
        <p:spPr bwMode="auto">
          <a:xfrm>
            <a:off x="494362" y="91112"/>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222222"/>
              </a:solidFill>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222222"/>
              </a:solidFill>
              <a:effectLst/>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222222"/>
              </a:solidFill>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222222"/>
              </a:solidFill>
              <a:effectLst/>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222222"/>
              </a:solidFill>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222222"/>
              </a:solidFill>
              <a:effectLst/>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222222"/>
              </a:solidFill>
              <a:latin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22222"/>
                </a:solidFill>
                <a:effectLst/>
                <a:latin typeface="Arial" charset="0"/>
                <a:hlinkClick r:id="rId2"/>
              </a:rPr>
              <a:t/>
            </a:r>
            <a:br>
              <a:rPr kumimoji="0" lang="en-US" altLang="en-US" sz="1000" b="0" i="0" u="none" strike="noStrike" cap="none" normalizeH="0" baseline="0" dirty="0">
                <a:ln>
                  <a:noFill/>
                </a:ln>
                <a:solidFill>
                  <a:srgbClr val="222222"/>
                </a:solidFill>
                <a:effectLst/>
                <a:latin typeface="Arial" charset="0"/>
                <a:hlinkClick r:id="rId2"/>
              </a:rPr>
            </a:br>
            <a:r>
              <a:rPr kumimoji="0" lang="en-US" altLang="en-US" sz="1600" b="0" i="0" u="none" strike="noStrike" cap="none" normalizeH="0" baseline="0" dirty="0">
                <a:ln>
                  <a:noFill/>
                </a:ln>
                <a:solidFill>
                  <a:srgbClr val="222222"/>
                </a:solidFill>
                <a:effectLst/>
                <a:latin typeface="Arial" charset="0"/>
                <a:hlinkClick r:id="rId2"/>
              </a:rPr>
              <a:t>URBAN SPRAWL IN SPOTLIGHT AFTER HISTORIC HOUSTON FLOODS</a:t>
            </a:r>
            <a:endParaRPr kumimoji="0" lang="en-US" altLang="en-US" sz="16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charset="0"/>
                <a:hlinkClick r:id="rId3"/>
              </a:rPr>
              <a:t>BOOMING HOUSTON BUILT OVER LAND MEANT FOR FLOOD PROJECTS</a:t>
            </a:r>
            <a:endParaRPr kumimoji="0" lang="en-US" altLang="en-US" sz="16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charset="0"/>
                <a:hlinkClick r:id="rId4"/>
              </a:rPr>
              <a:t>WASHINGTON POST: HOUSTON’S ‘WILD WEST’ GROWTH</a:t>
            </a:r>
            <a:endParaRPr kumimoji="0" lang="en-US" altLang="en-US" sz="16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Arial" charset="0"/>
                <a:hlinkClick r:id="rId5"/>
              </a:rPr>
              <a:t>THE GUARDIAN: AS FLOOD WATERS RISE, IS URBAN SPRAWL AS MUCH TO BLAME AS CLIMATE CHANGE?</a:t>
            </a:r>
            <a:endParaRPr kumimoji="0" lang="en-US" altLang="en-US" sz="16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7285" y="2444119"/>
            <a:ext cx="4691921" cy="4413882"/>
          </a:xfrm>
          <a:prstGeom prst="rect">
            <a:avLst/>
          </a:prstGeom>
        </p:spPr>
      </p:pic>
    </p:spTree>
    <p:extLst>
      <p:ext uri="{BB962C8B-B14F-4D97-AF65-F5344CB8AC3E}">
        <p14:creationId xmlns:p14="http://schemas.microsoft.com/office/powerpoint/2010/main" val="20960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loud Callout 3"/>
          <p:cNvSpPr/>
          <p:nvPr/>
        </p:nvSpPr>
        <p:spPr>
          <a:xfrm>
            <a:off x="3327094" y="1690688"/>
            <a:ext cx="4792337" cy="25559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7426" y="1985199"/>
            <a:ext cx="3371162" cy="1569660"/>
          </a:xfrm>
          <a:prstGeom prst="rect">
            <a:avLst/>
          </a:prstGeom>
          <a:noFill/>
        </p:spPr>
        <p:txBody>
          <a:bodyPr wrap="square" rtlCol="0">
            <a:spAutoFit/>
          </a:bodyPr>
          <a:lstStyle/>
          <a:p>
            <a:r>
              <a:rPr lang="en-US" sz="3200" dirty="0" smtClean="0"/>
              <a:t>How can we develop more sustainable cities? </a:t>
            </a:r>
            <a:endParaRPr lang="en-US" sz="3200" dirty="0"/>
          </a:p>
        </p:txBody>
      </p:sp>
    </p:spTree>
    <p:extLst>
      <p:ext uri="{BB962C8B-B14F-4D97-AF65-F5344CB8AC3E}">
        <p14:creationId xmlns:p14="http://schemas.microsoft.com/office/powerpoint/2010/main" val="174550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 quirky ideas for making our cities more sustainable</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033" y="1690688"/>
            <a:ext cx="4228466" cy="274421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327" y="988414"/>
            <a:ext cx="4890084" cy="3446489"/>
          </a:xfrm>
          <a:prstGeom prst="rect">
            <a:avLst/>
          </a:prstGeom>
        </p:spPr>
      </p:pic>
      <p:sp>
        <p:nvSpPr>
          <p:cNvPr id="6" name="TextBox 5"/>
          <p:cNvSpPr txBox="1"/>
          <p:nvPr/>
        </p:nvSpPr>
        <p:spPr>
          <a:xfrm>
            <a:off x="838200" y="4811843"/>
            <a:ext cx="10409211" cy="1754326"/>
          </a:xfrm>
          <a:prstGeom prst="rect">
            <a:avLst/>
          </a:prstGeom>
          <a:noFill/>
        </p:spPr>
        <p:txBody>
          <a:bodyPr wrap="square" rtlCol="0">
            <a:spAutoFit/>
          </a:bodyPr>
          <a:lstStyle/>
          <a:p>
            <a:endParaRPr lang="en-US" dirty="0" smtClean="0">
              <a:hlinkClick r:id="rId4"/>
            </a:endParaRPr>
          </a:p>
          <a:p>
            <a:endParaRPr lang="en-US" dirty="0">
              <a:hlinkClick r:id="rId4"/>
            </a:endParaRPr>
          </a:p>
          <a:p>
            <a:r>
              <a:rPr lang="en-US" dirty="0" smtClean="0">
                <a:hlinkClick r:id="rId4"/>
              </a:rPr>
              <a:t>https</a:t>
            </a:r>
            <a:r>
              <a:rPr lang="en-US" dirty="0">
                <a:hlinkClick r:id="rId4"/>
              </a:rPr>
              <a:t>://</a:t>
            </a:r>
            <a:r>
              <a:rPr lang="en-US" dirty="0" smtClean="0">
                <a:hlinkClick r:id="rId4"/>
              </a:rPr>
              <a:t>www.theguardian.com/sustainable-business/2015/apr/16/ten-quirky-ideas-for-making-our-cities-more-sustainable</a:t>
            </a:r>
            <a:endParaRPr lang="en-US" dirty="0" smtClean="0"/>
          </a:p>
          <a:p>
            <a:endParaRPr lang="en-US" dirty="0"/>
          </a:p>
          <a:p>
            <a:r>
              <a:rPr lang="en-US" dirty="0">
                <a:hlinkClick r:id="rId5"/>
              </a:rPr>
              <a:t>https://</a:t>
            </a:r>
            <a:r>
              <a:rPr lang="en-US" dirty="0" err="1">
                <a:hlinkClick r:id="rId5"/>
              </a:rPr>
              <a:t>www.fastcompany.com</a:t>
            </a:r>
            <a:r>
              <a:rPr lang="en-US" dirty="0">
                <a:hlinkClick r:id="rId5"/>
              </a:rPr>
              <a:t>/3016816/the-10-cities-that-are-leading-the-way-in-urban-sustainability</a:t>
            </a:r>
            <a:endParaRPr lang="en-US" dirty="0"/>
          </a:p>
        </p:txBody>
      </p:sp>
    </p:spTree>
    <p:extLst>
      <p:ext uri="{BB962C8B-B14F-4D97-AF65-F5344CB8AC3E}">
        <p14:creationId xmlns:p14="http://schemas.microsoft.com/office/powerpoint/2010/main" val="1177305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Think- pair- share</a:t>
            </a:r>
            <a:endParaRPr lang="en-US" dirty="0">
              <a:solidFill>
                <a:srgbClr val="00B0F0"/>
              </a:solidFill>
            </a:endParaRPr>
          </a:p>
        </p:txBody>
      </p:sp>
      <p:sp>
        <p:nvSpPr>
          <p:cNvPr id="3" name="Content Placeholder 2"/>
          <p:cNvSpPr>
            <a:spLocks noGrp="1"/>
          </p:cNvSpPr>
          <p:nvPr>
            <p:ph idx="1"/>
          </p:nvPr>
        </p:nvSpPr>
        <p:spPr/>
        <p:txBody>
          <a:bodyPr/>
          <a:lstStyle/>
          <a:p>
            <a:pPr marL="0" indent="0">
              <a:buNone/>
            </a:pPr>
            <a:r>
              <a:rPr lang="en-US" dirty="0" smtClean="0"/>
              <a:t>What has already been done to try and make Houston more sustainable?</a:t>
            </a:r>
            <a:endParaRPr lang="en-US" dirty="0"/>
          </a:p>
        </p:txBody>
      </p:sp>
    </p:spTree>
    <p:extLst>
      <p:ext uri="{BB962C8B-B14F-4D97-AF65-F5344CB8AC3E}">
        <p14:creationId xmlns:p14="http://schemas.microsoft.com/office/powerpoint/2010/main" val="26964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8229600" cy="198438"/>
          </a:xfrm>
        </p:spPr>
        <p:txBody>
          <a:bodyPr>
            <a:noAutofit/>
          </a:bodyPr>
          <a:lstStyle/>
          <a:p>
            <a:r>
              <a:rPr lang="en-US" sz="2800" b="1" dirty="0" smtClean="0"/>
              <a:t>B-Cycle</a:t>
            </a:r>
            <a:r>
              <a:rPr lang="en-US" sz="2800" b="1" dirty="0"/>
              <a:t>, Houston</a:t>
            </a:r>
          </a:p>
        </p:txBody>
      </p:sp>
      <p:sp>
        <p:nvSpPr>
          <p:cNvPr id="3" name="Content Placeholder 2"/>
          <p:cNvSpPr>
            <a:spLocks noGrp="1"/>
          </p:cNvSpPr>
          <p:nvPr>
            <p:ph idx="1"/>
          </p:nvPr>
        </p:nvSpPr>
        <p:spPr>
          <a:xfrm>
            <a:off x="901547" y="3888955"/>
            <a:ext cx="8229600" cy="3382963"/>
          </a:xfrm>
        </p:spPr>
        <p:txBody>
          <a:bodyPr>
            <a:normAutofit/>
          </a:bodyPr>
          <a:lstStyle/>
          <a:p>
            <a:pPr>
              <a:buNone/>
            </a:pPr>
            <a:r>
              <a:rPr lang="en-US" b="1" dirty="0" smtClean="0"/>
              <a:t>B-Cycle, Houston:</a:t>
            </a:r>
            <a:endParaRPr lang="en-US" dirty="0" smtClean="0"/>
          </a:p>
          <a:p>
            <a:pPr>
              <a:buNone/>
            </a:pPr>
            <a:r>
              <a:rPr lang="en-US" dirty="0" smtClean="0">
                <a:hlinkClick r:id="rId2"/>
              </a:rPr>
              <a:t>http://www.youtube.com/watch?v=_isWKKs5kHY</a:t>
            </a:r>
            <a:endParaRPr lang="en-US" dirty="0" smtClean="0"/>
          </a:p>
          <a:p>
            <a:pPr>
              <a:buNone/>
            </a:pPr>
            <a:r>
              <a:rPr lang="en-US" dirty="0">
                <a:hlinkClick r:id="rId3"/>
              </a:rPr>
              <a:t>http://www.youtube.com/watch?v=7JUDUlZV5Vk</a:t>
            </a:r>
            <a:endParaRPr lang="en-US" dirty="0"/>
          </a:p>
          <a:p>
            <a:pPr>
              <a:buNone/>
            </a:pPr>
            <a:endParaRPr lang="en-US" dirty="0" smtClean="0"/>
          </a:p>
          <a:p>
            <a:pPr>
              <a:buNone/>
            </a:pPr>
            <a:endParaRPr lang="en-US" dirty="0" smtClean="0"/>
          </a:p>
          <a:p>
            <a:pPr>
              <a:buNone/>
            </a:pPr>
            <a:endParaRPr lang="en-US" dirty="0"/>
          </a:p>
        </p:txBody>
      </p:sp>
      <p:pic>
        <p:nvPicPr>
          <p:cNvPr id="1026" name="Picture 2" descr="http://app1.kuhf.org/_images/content/photos/130403_cityhall_bikeshare700px.jpg"/>
          <p:cNvPicPr>
            <a:picLocks noChangeAspect="1" noChangeArrowheads="1"/>
          </p:cNvPicPr>
          <p:nvPr/>
        </p:nvPicPr>
        <p:blipFill>
          <a:blip r:embed="rId4" cstate="print"/>
          <a:srcRect/>
          <a:stretch>
            <a:fillRect/>
          </a:stretch>
        </p:blipFill>
        <p:spPr bwMode="auto">
          <a:xfrm>
            <a:off x="5662669" y="598582"/>
            <a:ext cx="3983516" cy="2987637"/>
          </a:xfrm>
          <a:prstGeom prst="rect">
            <a:avLst/>
          </a:prstGeom>
          <a:noFill/>
        </p:spPr>
      </p:pic>
    </p:spTree>
    <p:extLst>
      <p:ext uri="{BB962C8B-B14F-4D97-AF65-F5344CB8AC3E}">
        <p14:creationId xmlns:p14="http://schemas.microsoft.com/office/powerpoint/2010/main" val="1261704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B-Cycle</a:t>
            </a:r>
            <a:endParaRPr lang="en-US" dirty="0"/>
          </a:p>
        </p:txBody>
      </p:sp>
      <p:sp>
        <p:nvSpPr>
          <p:cNvPr id="4" name="Content Placeholder 3"/>
          <p:cNvSpPr>
            <a:spLocks noGrp="1"/>
          </p:cNvSpPr>
          <p:nvPr>
            <p:ph idx="1"/>
          </p:nvPr>
        </p:nvSpPr>
        <p:spPr>
          <a:xfrm>
            <a:off x="1981200" y="1600201"/>
            <a:ext cx="5715000" cy="4798237"/>
          </a:xfrm>
          <a:prstGeom prst="rect">
            <a:avLst/>
          </a:prstGeom>
        </p:spPr>
        <p:txBody>
          <a:bodyPr wrap="square">
            <a:spAutoFit/>
          </a:bodyPr>
          <a:lstStyle/>
          <a:p>
            <a:pPr marL="514350" indent="-514350">
              <a:buFont typeface="Arial" pitchFamily="34" charset="0"/>
              <a:buChar char="•"/>
            </a:pPr>
            <a:r>
              <a:rPr lang="en-US" sz="2400" b="1" dirty="0"/>
              <a:t>Houston B-cycle</a:t>
            </a:r>
            <a:r>
              <a:rPr lang="en-US" sz="2400" dirty="0"/>
              <a:t> is a bicycle sharing system owned and operated by Houston Bike Share a non-profit </a:t>
            </a:r>
            <a:r>
              <a:rPr lang="en-US" sz="2400" dirty="0" err="1"/>
              <a:t>organisation</a:t>
            </a:r>
            <a:r>
              <a:rPr lang="en-US" sz="2400" dirty="0"/>
              <a:t>. </a:t>
            </a:r>
          </a:p>
          <a:p>
            <a:pPr marL="514350" indent="-514350">
              <a:buFont typeface="Arial" pitchFamily="34" charset="0"/>
              <a:buChar char="•"/>
            </a:pPr>
            <a:r>
              <a:rPr lang="en-US" sz="2400" dirty="0"/>
              <a:t>The program launched May 2012 with just 18 bikes at 3 stations.</a:t>
            </a:r>
          </a:p>
          <a:p>
            <a:pPr marL="514350" indent="-514350">
              <a:buFont typeface="Arial" pitchFamily="34" charset="0"/>
              <a:buChar char="•"/>
            </a:pPr>
            <a:r>
              <a:rPr lang="en-US" sz="2400" dirty="0"/>
              <a:t>May 2013, </a:t>
            </a:r>
            <a:r>
              <a:rPr lang="en-US" sz="2400" b="1" dirty="0"/>
              <a:t>Houston B-cycle</a:t>
            </a:r>
            <a:r>
              <a:rPr lang="en-US" sz="2400" dirty="0"/>
              <a:t> expanded from 3 to 25 stations and 215 bikes. </a:t>
            </a:r>
          </a:p>
          <a:p>
            <a:pPr marL="514350" indent="-514350">
              <a:buFont typeface="Arial" pitchFamily="34" charset="0"/>
              <a:buChar char="•"/>
            </a:pPr>
            <a:r>
              <a:rPr lang="en-US" sz="2400" dirty="0"/>
              <a:t>The program aims to expand to 1,000 bikes at 100 stations by the end of 2017 to include the Texas Medical Center and local universities, as well as additional neighborhoods such as Houston Heights, Midtown and Montrose.</a:t>
            </a:r>
          </a:p>
        </p:txBody>
      </p:sp>
      <p:pic>
        <p:nvPicPr>
          <p:cNvPr id="5" name="Picture 2" descr="https://farm4.staticflickr.com/3767/9190924975_775470ae37_z.jpg"/>
          <p:cNvPicPr>
            <a:picLocks noChangeAspect="1" noChangeArrowheads="1"/>
          </p:cNvPicPr>
          <p:nvPr/>
        </p:nvPicPr>
        <p:blipFill>
          <a:blip r:embed="rId2" cstate="print"/>
          <a:srcRect/>
          <a:stretch>
            <a:fillRect/>
          </a:stretch>
        </p:blipFill>
        <p:spPr bwMode="auto">
          <a:xfrm>
            <a:off x="7663543" y="1905000"/>
            <a:ext cx="2209190" cy="2957912"/>
          </a:xfrm>
          <a:prstGeom prst="rect">
            <a:avLst/>
          </a:prstGeom>
          <a:noFill/>
        </p:spPr>
      </p:pic>
    </p:spTree>
    <p:extLst>
      <p:ext uri="{BB962C8B-B14F-4D97-AF65-F5344CB8AC3E}">
        <p14:creationId xmlns:p14="http://schemas.microsoft.com/office/powerpoint/2010/main" val="120818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already been achieved globally by students to solve the goals?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a:t>
            </a:r>
            <a:r>
              <a:rPr lang="en-US" dirty="0" err="1">
                <a:hlinkClick r:id="rId2"/>
              </a:rPr>
              <a:t>cEUhHTlcDU</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57" y="2421659"/>
            <a:ext cx="8011886" cy="4033570"/>
          </a:xfrm>
          <a:prstGeom prst="rect">
            <a:avLst/>
          </a:prstGeom>
        </p:spPr>
      </p:pic>
    </p:spTree>
    <p:extLst>
      <p:ext uri="{BB962C8B-B14F-4D97-AF65-F5344CB8AC3E}">
        <p14:creationId xmlns:p14="http://schemas.microsoft.com/office/powerpoint/2010/main" val="120753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3048000" cy="1143000"/>
          </a:xfrm>
        </p:spPr>
        <p:txBody>
          <a:bodyPr>
            <a:normAutofit fontScale="90000"/>
          </a:bodyPr>
          <a:lstStyle/>
          <a:p>
            <a:r>
              <a:rPr lang="en-US" dirty="0" smtClean="0"/>
              <a:t>Map of B-Cycles in Houston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791200" y="151482"/>
            <a:ext cx="5175380" cy="6251094"/>
          </a:xfrm>
          <a:prstGeom prst="rect">
            <a:avLst/>
          </a:prstGeom>
        </p:spPr>
      </p:pic>
      <p:sp>
        <p:nvSpPr>
          <p:cNvPr id="5" name="TextBox 4"/>
          <p:cNvSpPr txBox="1"/>
          <p:nvPr/>
        </p:nvSpPr>
        <p:spPr>
          <a:xfrm>
            <a:off x="991518" y="3679634"/>
            <a:ext cx="4362680" cy="646331"/>
          </a:xfrm>
          <a:prstGeom prst="rect">
            <a:avLst/>
          </a:prstGeom>
          <a:noFill/>
        </p:spPr>
        <p:txBody>
          <a:bodyPr wrap="square" rtlCol="0">
            <a:spAutoFit/>
          </a:bodyPr>
          <a:lstStyle/>
          <a:p>
            <a:r>
              <a:rPr lang="en-US" dirty="0" smtClean="0"/>
              <a:t>Why are the B-cycles located here?</a:t>
            </a:r>
          </a:p>
          <a:p>
            <a:endParaRPr lang="en-US" dirty="0"/>
          </a:p>
        </p:txBody>
      </p:sp>
    </p:spTree>
    <p:extLst>
      <p:ext uri="{BB962C8B-B14F-4D97-AF65-F5344CB8AC3E}">
        <p14:creationId xmlns:p14="http://schemas.microsoft.com/office/powerpoint/2010/main" val="1520858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HOV lane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012" y="1690688"/>
            <a:ext cx="6057438"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450" y="1538990"/>
            <a:ext cx="4978400" cy="3810000"/>
          </a:xfrm>
          <a:prstGeom prst="rect">
            <a:avLst/>
          </a:prstGeom>
        </p:spPr>
      </p:pic>
    </p:spTree>
    <p:extLst>
      <p:ext uri="{BB962C8B-B14F-4D97-AF65-F5344CB8AC3E}">
        <p14:creationId xmlns:p14="http://schemas.microsoft.com/office/powerpoint/2010/main" val="721166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could we make Houston more sustainable?  </a:t>
            </a:r>
            <a:br>
              <a:rPr lang="en-US" b="1" dirty="0"/>
            </a:br>
            <a:endParaRPr lang="en-US" dirty="0"/>
          </a:p>
        </p:txBody>
      </p:sp>
      <p:sp>
        <p:nvSpPr>
          <p:cNvPr id="3" name="Content Placeholder 2"/>
          <p:cNvSpPr>
            <a:spLocks noGrp="1"/>
          </p:cNvSpPr>
          <p:nvPr>
            <p:ph idx="1"/>
          </p:nvPr>
        </p:nvSpPr>
        <p:spPr/>
        <p:txBody>
          <a:bodyPr/>
          <a:lstStyle/>
          <a:p>
            <a:pPr marR="0" lvl="0" defTabSz="914400" eaLnBrk="1" fontAlgn="auto" latinLnBrk="0" hangingPunct="1">
              <a:lnSpc>
                <a:spcPct val="100000"/>
              </a:lnSpc>
              <a:spcBef>
                <a:spcPts val="0"/>
              </a:spcBef>
              <a:spcAft>
                <a:spcPts val="0"/>
              </a:spcAft>
              <a:buClrTx/>
              <a:buSzTx/>
              <a:buFontTx/>
              <a:buChar char="-"/>
              <a:tabLst/>
              <a:defRPr/>
            </a:pPr>
            <a:r>
              <a:rPr lang="en-US" dirty="0" smtClean="0"/>
              <a:t>What has already been done?</a:t>
            </a:r>
          </a:p>
          <a:p>
            <a:pPr marR="0" lvl="0" defTabSz="914400" eaLnBrk="1" fontAlgn="auto" latinLnBrk="0" hangingPunct="1">
              <a:lnSpc>
                <a:spcPct val="100000"/>
              </a:lnSpc>
              <a:spcBef>
                <a:spcPts val="0"/>
              </a:spcBef>
              <a:spcAft>
                <a:spcPts val="0"/>
              </a:spcAft>
              <a:buClrTx/>
              <a:buSzTx/>
              <a:buFontTx/>
              <a:buChar char="-"/>
              <a:tabLst/>
              <a:defRPr/>
            </a:pPr>
            <a:r>
              <a:rPr lang="en-US" dirty="0" smtClean="0"/>
              <a:t>What are the limitations?</a:t>
            </a:r>
          </a:p>
          <a:p>
            <a:pPr marR="0" lvl="0" defTabSz="914400" eaLnBrk="1" fontAlgn="auto" latinLnBrk="0" hangingPunct="1">
              <a:lnSpc>
                <a:spcPct val="100000"/>
              </a:lnSpc>
              <a:spcBef>
                <a:spcPts val="0"/>
              </a:spcBef>
              <a:spcAft>
                <a:spcPts val="0"/>
              </a:spcAft>
              <a:buClrTx/>
              <a:buSzTx/>
              <a:buFontTx/>
              <a:buChar char="-"/>
              <a:tabLst/>
              <a:defRPr/>
            </a:pPr>
            <a:r>
              <a:rPr lang="en-US" dirty="0" smtClean="0"/>
              <a:t>Which ideas have we already explored that could work in Houston? </a:t>
            </a:r>
          </a:p>
        </p:txBody>
      </p:sp>
    </p:spTree>
    <p:extLst>
      <p:ext uri="{BB962C8B-B14F-4D97-AF65-F5344CB8AC3E}">
        <p14:creationId xmlns:p14="http://schemas.microsoft.com/office/powerpoint/2010/main" val="48663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Design a sustainable idea that could make Houston more sustainable</a:t>
            </a:r>
            <a:endParaRPr lang="en-US" dirty="0"/>
          </a:p>
        </p:txBody>
      </p:sp>
      <p:sp>
        <p:nvSpPr>
          <p:cNvPr id="5" name="Text Placeholder 4"/>
          <p:cNvSpPr>
            <a:spLocks noGrp="1"/>
          </p:cNvSpPr>
          <p:nvPr>
            <p:ph idx="1"/>
          </p:nvPr>
        </p:nvSpPr>
        <p:spPr/>
        <p:txBody>
          <a:bodyPr>
            <a:normAutofit fontScale="70000" lnSpcReduction="20000"/>
          </a:bodyPr>
          <a:lstStyle/>
          <a:p>
            <a:pPr marL="0" lvl="0" indent="0">
              <a:buNone/>
            </a:pPr>
            <a:r>
              <a:rPr lang="en-US" b="1" u="sng" dirty="0">
                <a:solidFill>
                  <a:srgbClr val="7030A0"/>
                </a:solidFill>
              </a:rPr>
              <a:t>Success criteria</a:t>
            </a:r>
            <a:r>
              <a:rPr lang="en-US" b="1" u="sng" dirty="0" smtClean="0">
                <a:solidFill>
                  <a:srgbClr val="7030A0"/>
                </a:solidFill>
              </a:rPr>
              <a:t>:</a:t>
            </a:r>
          </a:p>
          <a:p>
            <a:r>
              <a:rPr lang="en-US" dirty="0" smtClean="0"/>
              <a:t>Explain how your scheme will work</a:t>
            </a:r>
          </a:p>
          <a:p>
            <a:r>
              <a:rPr lang="en-US" dirty="0" smtClean="0"/>
              <a:t>Which issue is it solving? How will this help to solve it? </a:t>
            </a:r>
          </a:p>
          <a:p>
            <a:r>
              <a:rPr lang="en-US" dirty="0" smtClean="0"/>
              <a:t>Include an annotated diagram- the annotations should explain how the different </a:t>
            </a:r>
            <a:r>
              <a:rPr lang="en-US" dirty="0" err="1" smtClean="0"/>
              <a:t>deisgn</a:t>
            </a:r>
            <a:r>
              <a:rPr lang="en-US" dirty="0" smtClean="0"/>
              <a:t> </a:t>
            </a:r>
            <a:r>
              <a:rPr lang="en-US" dirty="0" err="1" smtClean="0"/>
              <a:t>deatures</a:t>
            </a:r>
            <a:r>
              <a:rPr lang="en-US" dirty="0" smtClean="0"/>
              <a:t> will work. </a:t>
            </a:r>
          </a:p>
          <a:p>
            <a:r>
              <a:rPr lang="en-US" dirty="0" smtClean="0"/>
              <a:t>Explain which part of the city it may be found?</a:t>
            </a:r>
          </a:p>
          <a:p>
            <a:r>
              <a:rPr lang="en-US" dirty="0" smtClean="0"/>
              <a:t>Who will use it? </a:t>
            </a:r>
          </a:p>
          <a:p>
            <a:r>
              <a:rPr lang="en-US" dirty="0" smtClean="0"/>
              <a:t>How is it sustainable?</a:t>
            </a:r>
          </a:p>
          <a:p>
            <a:endParaRPr lang="en-US" dirty="0" smtClean="0"/>
          </a:p>
          <a:p>
            <a:endParaRPr lang="en-US" dirty="0" smtClean="0"/>
          </a:p>
          <a:p>
            <a:endParaRPr lang="en-US" dirty="0" smtClean="0">
              <a:solidFill>
                <a:srgbClr val="7030A0"/>
              </a:solidFill>
            </a:endParaRPr>
          </a:p>
          <a:p>
            <a:endParaRPr lang="en-US" dirty="0" smtClean="0"/>
          </a:p>
          <a:p>
            <a:pPr marL="0" lvl="0" indent="0">
              <a:buNone/>
            </a:pPr>
            <a:r>
              <a:rPr lang="en-US" dirty="0" smtClean="0">
                <a:solidFill>
                  <a:srgbClr val="7030A0"/>
                </a:solidFill>
              </a:rPr>
              <a:t> </a:t>
            </a:r>
            <a:endParaRPr lang="en-US" dirty="0">
              <a:solidFill>
                <a:srgbClr val="7030A0"/>
              </a:solidFill>
            </a:endParaRPr>
          </a:p>
          <a:p>
            <a:endParaRPr lang="en-US" dirty="0"/>
          </a:p>
        </p:txBody>
      </p:sp>
    </p:spTree>
    <p:extLst>
      <p:ext uri="{BB962C8B-B14F-4D97-AF65-F5344CB8AC3E}">
        <p14:creationId xmlns:p14="http://schemas.microsoft.com/office/powerpoint/2010/main" val="145585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these goals?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220" y="2004896"/>
            <a:ext cx="6907563" cy="3661386"/>
          </a:xfrm>
        </p:spPr>
      </p:pic>
      <p:sp>
        <p:nvSpPr>
          <p:cNvPr id="6" name="TextBox 5"/>
          <p:cNvSpPr txBox="1"/>
          <p:nvPr/>
        </p:nvSpPr>
        <p:spPr>
          <a:xfrm>
            <a:off x="7436386" y="517793"/>
            <a:ext cx="2699132" cy="646331"/>
          </a:xfrm>
          <a:prstGeom prst="rect">
            <a:avLst/>
          </a:prstGeom>
          <a:noFill/>
        </p:spPr>
        <p:txBody>
          <a:bodyPr wrap="square" rtlCol="0">
            <a:spAutoFit/>
          </a:bodyPr>
          <a:lstStyle/>
          <a:p>
            <a:r>
              <a:rPr lang="en-US" dirty="0" smtClean="0"/>
              <a:t>Nord Anglia classroom focus</a:t>
            </a:r>
            <a:endParaRPr lang="en-US" dirty="0"/>
          </a:p>
        </p:txBody>
      </p:sp>
      <p:sp>
        <p:nvSpPr>
          <p:cNvPr id="7" name="TextBox 6"/>
          <p:cNvSpPr txBox="1"/>
          <p:nvPr/>
        </p:nvSpPr>
        <p:spPr>
          <a:xfrm>
            <a:off x="7348251" y="3238959"/>
            <a:ext cx="2897436" cy="646331"/>
          </a:xfrm>
          <a:prstGeom prst="rect">
            <a:avLst/>
          </a:prstGeom>
          <a:noFill/>
        </p:spPr>
        <p:txBody>
          <a:bodyPr wrap="square" rtlCol="0">
            <a:spAutoFit/>
          </a:bodyPr>
          <a:lstStyle/>
          <a:p>
            <a:r>
              <a:rPr lang="en-US" dirty="0" smtClean="0"/>
              <a:t>We need to solve these goals in Houston!</a:t>
            </a:r>
            <a:endParaRPr lang="en-US" dirty="0"/>
          </a:p>
        </p:txBody>
      </p:sp>
    </p:spTree>
    <p:extLst>
      <p:ext uri="{BB962C8B-B14F-4D97-AF65-F5344CB8AC3E}">
        <p14:creationId xmlns:p14="http://schemas.microsoft.com/office/powerpoint/2010/main" val="15599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09" y="-254832"/>
            <a:ext cx="10515600" cy="1325563"/>
          </a:xfrm>
        </p:spPr>
        <p:txBody>
          <a:bodyPr/>
          <a:lstStyle/>
          <a:p>
            <a:r>
              <a:rPr lang="en-US" dirty="0" smtClean="0"/>
              <a:t>What is the aim of goal 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213" y="860695"/>
            <a:ext cx="9099030" cy="5950609"/>
          </a:xfrm>
        </p:spPr>
      </p:pic>
    </p:spTree>
    <p:extLst>
      <p:ext uri="{BB962C8B-B14F-4D97-AF65-F5344CB8AC3E}">
        <p14:creationId xmlns:p14="http://schemas.microsoft.com/office/powerpoint/2010/main" val="40694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055"/>
            <a:ext cx="10515600" cy="1325563"/>
          </a:xfrm>
        </p:spPr>
        <p:txBody>
          <a:bodyPr/>
          <a:lstStyle/>
          <a:p>
            <a:r>
              <a:rPr lang="en-US" dirty="0" smtClean="0"/>
              <a:t>Discuss:</a:t>
            </a:r>
            <a:endParaRPr lang="en-US" dirty="0"/>
          </a:p>
        </p:txBody>
      </p:sp>
      <p:sp>
        <p:nvSpPr>
          <p:cNvPr id="3" name="Content Placeholder 2"/>
          <p:cNvSpPr>
            <a:spLocks noGrp="1"/>
          </p:cNvSpPr>
          <p:nvPr>
            <p:ph idx="1"/>
          </p:nvPr>
        </p:nvSpPr>
        <p:spPr/>
        <p:txBody>
          <a:bodyPr/>
          <a:lstStyle/>
          <a:p>
            <a:endParaRPr lang="en-US" dirty="0"/>
          </a:p>
        </p:txBody>
      </p:sp>
      <p:sp>
        <p:nvSpPr>
          <p:cNvPr id="5" name="Cloud 4"/>
          <p:cNvSpPr/>
          <p:nvPr/>
        </p:nvSpPr>
        <p:spPr>
          <a:xfrm>
            <a:off x="3770489" y="2980267"/>
            <a:ext cx="4752622" cy="190782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50215" y="3241680"/>
            <a:ext cx="3667520" cy="1384995"/>
          </a:xfrm>
          <a:prstGeom prst="rect">
            <a:avLst/>
          </a:prstGeom>
          <a:noFill/>
        </p:spPr>
        <p:txBody>
          <a:bodyPr wrap="square" rtlCol="0">
            <a:spAutoFit/>
          </a:bodyPr>
          <a:lstStyle/>
          <a:p>
            <a:r>
              <a:rPr lang="en-US" sz="2800" dirty="0" smtClean="0"/>
              <a:t>What are the issues of the rapid </a:t>
            </a:r>
            <a:r>
              <a:rPr lang="en-US" sz="2800" b="1" dirty="0" smtClean="0"/>
              <a:t>development</a:t>
            </a:r>
            <a:r>
              <a:rPr lang="en-US" sz="2800" dirty="0" smtClean="0"/>
              <a:t> of Houston? </a:t>
            </a:r>
            <a:endParaRPr lang="en-US" sz="2800"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111" y="194872"/>
            <a:ext cx="3452692" cy="2516369"/>
          </a:xfrm>
          <a:prstGeom prst="rect">
            <a:avLst/>
          </a:prstGeom>
        </p:spPr>
      </p:pic>
      <p:sp>
        <p:nvSpPr>
          <p:cNvPr id="8" name="TextBox 7"/>
          <p:cNvSpPr txBox="1"/>
          <p:nvPr/>
        </p:nvSpPr>
        <p:spPr>
          <a:xfrm>
            <a:off x="638978" y="235890"/>
            <a:ext cx="7678757" cy="646331"/>
          </a:xfrm>
          <a:prstGeom prst="rect">
            <a:avLst/>
          </a:prstGeom>
          <a:noFill/>
        </p:spPr>
        <p:txBody>
          <a:bodyPr wrap="square" rtlCol="0">
            <a:spAutoFit/>
          </a:bodyPr>
          <a:lstStyle/>
          <a:p>
            <a:r>
              <a:rPr lang="en-US" sz="3600" dirty="0" smtClean="0">
                <a:latin typeface="dearJoe 5 CASUAL PRO" charset="0"/>
                <a:ea typeface="dearJoe 5 CASUAL PRO" charset="0"/>
                <a:cs typeface="dearJoe 5 CASUAL PRO" charset="0"/>
              </a:rPr>
              <a:t>Year 9: Is Development a good thing? </a:t>
            </a:r>
            <a:endParaRPr lang="en-US" sz="3600" dirty="0">
              <a:latin typeface="dearJoe 5 CASUAL PRO" charset="0"/>
              <a:ea typeface="dearJoe 5 CASUAL PRO" charset="0"/>
              <a:cs typeface="dearJoe 5 CASUAL PRO" charset="0"/>
            </a:endParaRPr>
          </a:p>
        </p:txBody>
      </p:sp>
    </p:spTree>
    <p:extLst>
      <p:ext uri="{BB962C8B-B14F-4D97-AF65-F5344CB8AC3E}">
        <p14:creationId xmlns:p14="http://schemas.microsoft.com/office/powerpoint/2010/main" val="32800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978" y="135467"/>
            <a:ext cx="9144000" cy="1557866"/>
          </a:xfrm>
        </p:spPr>
        <p:txBody>
          <a:bodyPr/>
          <a:lstStyle/>
          <a:p>
            <a:r>
              <a:rPr lang="en-US" dirty="0" smtClean="0"/>
              <a:t>Urban sprawl in Houston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4333"/>
            <a:ext cx="12192000" cy="4874657"/>
          </a:xfrm>
          <a:prstGeom prst="rect">
            <a:avLst/>
          </a:prstGeom>
        </p:spPr>
      </p:pic>
    </p:spTree>
    <p:extLst>
      <p:ext uri="{BB962C8B-B14F-4D97-AF65-F5344CB8AC3E}">
        <p14:creationId xmlns:p14="http://schemas.microsoft.com/office/powerpoint/2010/main" val="39332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a:t>
            </a:r>
            <a:r>
              <a:rPr lang="en-US" err="1"/>
              <a:t>timelapse</a:t>
            </a:r>
            <a:r>
              <a:rPr lang="en-US"/>
              <a:t> shows changing earth </a:t>
            </a:r>
          </a:p>
        </p:txBody>
      </p:sp>
      <p:sp>
        <p:nvSpPr>
          <p:cNvPr id="3" name="Content Placeholder 2"/>
          <p:cNvSpPr>
            <a:spLocks noGrp="1"/>
          </p:cNvSpPr>
          <p:nvPr>
            <p:ph idx="1"/>
          </p:nvPr>
        </p:nvSpPr>
        <p:spPr/>
        <p:txBody>
          <a:bodyPr/>
          <a:lstStyle/>
          <a:p>
            <a:r>
              <a:rPr lang="en-US" dirty="0" smtClean="0">
                <a:hlinkClick r:id="rId2"/>
              </a:rPr>
              <a:t>https://www.theguardian.com/environment/video/2016/dec/05/evolving-earth-captured-by-google-timelapse-video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577" y="3209410"/>
            <a:ext cx="4827411" cy="2753946"/>
          </a:xfrm>
          <a:prstGeom prst="rect">
            <a:avLst/>
          </a:prstGeom>
        </p:spPr>
      </p:pic>
    </p:spTree>
    <p:extLst>
      <p:ext uri="{BB962C8B-B14F-4D97-AF65-F5344CB8AC3E}">
        <p14:creationId xmlns:p14="http://schemas.microsoft.com/office/powerpoint/2010/main" val="9394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term: </a:t>
            </a:r>
            <a:r>
              <a:rPr lang="en-US" smtClean="0">
                <a:solidFill>
                  <a:srgbClr val="7030A0"/>
                </a:solidFill>
              </a:rPr>
              <a:t>urban sprawl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594" y="1424066"/>
            <a:ext cx="7793198" cy="5229349"/>
          </a:xfrm>
        </p:spPr>
      </p:pic>
    </p:spTree>
    <p:extLst>
      <p:ext uri="{BB962C8B-B14F-4D97-AF65-F5344CB8AC3E}">
        <p14:creationId xmlns:p14="http://schemas.microsoft.com/office/powerpoint/2010/main" val="487200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63617" y="0"/>
            <a:ext cx="8305800" cy="5041767"/>
          </a:xfrm>
          <a:prstGeom prst="rect">
            <a:avLst/>
          </a:prstGeom>
          <a:noFill/>
          <a:ln w="9525">
            <a:noFill/>
            <a:miter lim="800000"/>
            <a:headEnd/>
            <a:tailEnd/>
          </a:ln>
        </p:spPr>
      </p:pic>
      <p:sp>
        <p:nvSpPr>
          <p:cNvPr id="3" name="TextBox 2"/>
          <p:cNvSpPr txBox="1"/>
          <p:nvPr/>
        </p:nvSpPr>
        <p:spPr>
          <a:xfrm>
            <a:off x="224926" y="5037809"/>
            <a:ext cx="10461435" cy="1200329"/>
          </a:xfrm>
          <a:prstGeom prst="rect">
            <a:avLst/>
          </a:prstGeom>
          <a:noFill/>
        </p:spPr>
        <p:txBody>
          <a:bodyPr wrap="square" rtlCol="0">
            <a:spAutoFit/>
          </a:bodyPr>
          <a:lstStyle/>
          <a:p>
            <a:r>
              <a:rPr lang="en-US" dirty="0" smtClean="0"/>
              <a:t>Questions:</a:t>
            </a:r>
            <a:endParaRPr lang="en-US" dirty="0"/>
          </a:p>
          <a:p>
            <a:pPr marL="342900" indent="-342900">
              <a:buAutoNum type="arabicPeriod"/>
            </a:pPr>
            <a:r>
              <a:rPr lang="en-US" dirty="0"/>
              <a:t>Describe the pattern shown on this graph </a:t>
            </a:r>
            <a:r>
              <a:rPr lang="en-US" dirty="0" smtClean="0"/>
              <a:t>(4)- </a:t>
            </a:r>
            <a:r>
              <a:rPr lang="en-US" dirty="0" smtClean="0">
                <a:solidFill>
                  <a:srgbClr val="7030A0"/>
                </a:solidFill>
              </a:rPr>
              <a:t>Describe obvious pattern, use data, identify </a:t>
            </a:r>
            <a:r>
              <a:rPr lang="en-US" dirty="0" err="1" smtClean="0">
                <a:solidFill>
                  <a:srgbClr val="7030A0"/>
                </a:solidFill>
              </a:rPr>
              <a:t>annomalies</a:t>
            </a:r>
            <a:r>
              <a:rPr lang="en-US" dirty="0" smtClean="0">
                <a:solidFill>
                  <a:srgbClr val="7030A0"/>
                </a:solidFill>
              </a:rPr>
              <a:t> </a:t>
            </a:r>
            <a:endParaRPr lang="en-US" dirty="0" smtClean="0"/>
          </a:p>
          <a:p>
            <a:pPr marL="342900" indent="-342900">
              <a:buAutoNum type="arabicPeriod"/>
            </a:pPr>
            <a:r>
              <a:rPr lang="en-US" dirty="0" smtClean="0"/>
              <a:t>Explain why this pattern may have happened (4)</a:t>
            </a:r>
            <a:endParaRPr lang="en-US" dirty="0"/>
          </a:p>
          <a:p>
            <a:pPr marL="342900" indent="-342900">
              <a:buAutoNum type="arabicPeriod"/>
            </a:pPr>
            <a:endParaRPr lang="en-US" dirty="0"/>
          </a:p>
        </p:txBody>
      </p:sp>
    </p:spTree>
    <p:extLst>
      <p:ext uri="{BB962C8B-B14F-4D97-AF65-F5344CB8AC3E}">
        <p14:creationId xmlns:p14="http://schemas.microsoft.com/office/powerpoint/2010/main" val="30783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453</Words>
  <Application>Microsoft Macintosh PowerPoint</Application>
  <PresentationFormat>Widescreen</PresentationFormat>
  <Paragraphs>74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Calibri Light</vt:lpstr>
      <vt:lpstr>dearJoe 5 CASUAL PRO</vt:lpstr>
      <vt:lpstr>Arial</vt:lpstr>
      <vt:lpstr>Office Theme</vt:lpstr>
      <vt:lpstr>How could help meet Global Goal 11 and 12? </vt:lpstr>
      <vt:lpstr>What has already been achieved globally by students to solve the goals? </vt:lpstr>
      <vt:lpstr>Why these goals? </vt:lpstr>
      <vt:lpstr>What is the aim of goal 11?</vt:lpstr>
      <vt:lpstr>Discuss:</vt:lpstr>
      <vt:lpstr>Urban sprawl in Houston</vt:lpstr>
      <vt:lpstr>Google timelapse shows changing earth </vt:lpstr>
      <vt:lpstr>Key term: urban sprawl </vt:lpstr>
      <vt:lpstr>PowerPoint Presentation</vt:lpstr>
      <vt:lpstr>Houston in 1955</vt:lpstr>
      <vt:lpstr>Houston today</vt:lpstr>
      <vt:lpstr>Urban sprawl </vt:lpstr>
      <vt:lpstr>The links between Urban sprawl and the effects of Hurricane Harvey? </vt:lpstr>
      <vt:lpstr>Extra reading:</vt:lpstr>
      <vt:lpstr>PowerPoint Presentation</vt:lpstr>
      <vt:lpstr>Ten quirky ideas for making our cities more sustainable </vt:lpstr>
      <vt:lpstr>Think- pair- share</vt:lpstr>
      <vt:lpstr>B-Cycle, Houston</vt:lpstr>
      <vt:lpstr>Houston B-Cycle</vt:lpstr>
      <vt:lpstr>Map of B-Cycles in Houston </vt:lpstr>
      <vt:lpstr>HOV lane</vt:lpstr>
      <vt:lpstr>How could we make Houston more sustainable?   </vt:lpstr>
      <vt:lpstr>Task: Design a sustainable idea that could make Houston more sustainable</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could we solve Global Goal 11 and 12? </dc:title>
  <dc:creator>Anna Bennett</dc:creator>
  <cp:lastModifiedBy>Anna Bennett</cp:lastModifiedBy>
  <cp:revision>14</cp:revision>
  <dcterms:created xsi:type="dcterms:W3CDTF">2017-11-07T14:49:46Z</dcterms:created>
  <dcterms:modified xsi:type="dcterms:W3CDTF">2017-11-10T17:38:59Z</dcterms:modified>
</cp:coreProperties>
</file>