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87" r:id="rId4"/>
    <p:sldId id="288" r:id="rId5"/>
    <p:sldId id="257" r:id="rId6"/>
    <p:sldId id="259" r:id="rId7"/>
    <p:sldId id="260" r:id="rId8"/>
    <p:sldId id="261" r:id="rId9"/>
    <p:sldId id="262" r:id="rId10"/>
    <p:sldId id="266" r:id="rId11"/>
    <p:sldId id="267" r:id="rId12"/>
    <p:sldId id="263" r:id="rId13"/>
    <p:sldId id="273" r:id="rId14"/>
    <p:sldId id="272" r:id="rId15"/>
    <p:sldId id="269" r:id="rId16"/>
    <p:sldId id="270" r:id="rId17"/>
    <p:sldId id="265" r:id="rId18"/>
    <p:sldId id="275" r:id="rId19"/>
    <p:sldId id="285" r:id="rId20"/>
    <p:sldId id="271" r:id="rId21"/>
    <p:sldId id="289" r:id="rId22"/>
    <p:sldId id="280" r:id="rId23"/>
    <p:sldId id="276" r:id="rId24"/>
    <p:sldId id="290" r:id="rId25"/>
    <p:sldId id="281" r:id="rId26"/>
    <p:sldId id="291" r:id="rId27"/>
    <p:sldId id="282" r:id="rId28"/>
    <p:sldId id="274" r:id="rId29"/>
    <p:sldId id="268"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6"/>
    <p:restoredTop sz="94611"/>
  </p:normalViewPr>
  <p:slideViewPr>
    <p:cSldViewPr snapToGrid="0" snapToObjects="1">
      <p:cViewPr varScale="1">
        <p:scale>
          <a:sx n="68" d="100"/>
          <a:sy n="68" d="100"/>
        </p:scale>
        <p:origin x="240"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C4C8F-7F22-DB4C-AB80-E1874EFADBF2}" type="datetimeFigureOut">
              <a:rPr lang="en-US" smtClean="0"/>
              <a:t>9/29/18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32C5-9C5D-DF41-A3E8-97294089A435}" type="slidenum">
              <a:rPr lang="en-US" smtClean="0"/>
              <a:t>‹#›</a:t>
            </a:fld>
            <a:endParaRPr lang="en-US"/>
          </a:p>
        </p:txBody>
      </p:sp>
    </p:spTree>
    <p:extLst>
      <p:ext uri="{BB962C8B-B14F-4D97-AF65-F5344CB8AC3E}">
        <p14:creationId xmlns:p14="http://schemas.microsoft.com/office/powerpoint/2010/main" val="99234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332C5-9C5D-DF41-A3E8-97294089A435}" type="slidenum">
              <a:rPr lang="en-US" smtClean="0"/>
              <a:t>17</a:t>
            </a:fld>
            <a:endParaRPr lang="en-US"/>
          </a:p>
        </p:txBody>
      </p:sp>
    </p:spTree>
    <p:extLst>
      <p:ext uri="{BB962C8B-B14F-4D97-AF65-F5344CB8AC3E}">
        <p14:creationId xmlns:p14="http://schemas.microsoft.com/office/powerpoint/2010/main" val="18181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9133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0978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4397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3696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8549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2747-2397-BB44-84CC-1DEE740559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381441-BCDD-134B-B3D8-208808EF5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FD8DE7-6C98-D54F-AF45-7739907EDA3B}"/>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5" name="Footer Placeholder 4">
            <a:extLst>
              <a:ext uri="{FF2B5EF4-FFF2-40B4-BE49-F238E27FC236}">
                <a16:creationId xmlns:a16="http://schemas.microsoft.com/office/drawing/2014/main" id="{2CF837B0-E920-9B42-A0BC-CA70CE3EA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68ED9-464E-1841-8878-1ED8B8AB118F}"/>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48658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1B03-35FD-5441-831C-2A86696A66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2C2BF-FA63-0C41-9517-6F6B80FBE2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39D43-D8BA-1D49-A460-36E453ABB544}"/>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5" name="Footer Placeholder 4">
            <a:extLst>
              <a:ext uri="{FF2B5EF4-FFF2-40B4-BE49-F238E27FC236}">
                <a16:creationId xmlns:a16="http://schemas.microsoft.com/office/drawing/2014/main" id="{62A0E44F-5CF9-DA45-9089-2DB8BF566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DC8FF-BD6B-084F-BE2E-E72922097160}"/>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161282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E558E-BB0B-0A4E-AD83-33B2D4AD2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0172BB-617E-E747-A232-4560CAB155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8A4AF-1657-6246-86A1-25252702B593}"/>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5" name="Footer Placeholder 4">
            <a:extLst>
              <a:ext uri="{FF2B5EF4-FFF2-40B4-BE49-F238E27FC236}">
                <a16:creationId xmlns:a16="http://schemas.microsoft.com/office/drawing/2014/main" id="{FCBC6C9D-359A-5949-A73E-7BEBB8ECE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A1672-A591-D440-87B0-95632F7BEE52}"/>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148778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708B-0EDF-4C4A-835A-8F2722C2B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03448-5C18-3547-BDD6-4EAEE36757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E10F6-DC8A-0840-A187-C5EDEF867F59}"/>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5" name="Footer Placeholder 4">
            <a:extLst>
              <a:ext uri="{FF2B5EF4-FFF2-40B4-BE49-F238E27FC236}">
                <a16:creationId xmlns:a16="http://schemas.microsoft.com/office/drawing/2014/main" id="{60A1B470-B818-2C43-99B7-88E9F8AE0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67066-916F-4D4A-B9A9-AD23D0F7D843}"/>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49876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3446-EEC0-D145-A135-FEA0C74A8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B9F7BA-0AB4-AD46-9CEC-ABDD8A067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43E374-B7B2-EE4E-B3CB-9A5207119504}"/>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5" name="Footer Placeholder 4">
            <a:extLst>
              <a:ext uri="{FF2B5EF4-FFF2-40B4-BE49-F238E27FC236}">
                <a16:creationId xmlns:a16="http://schemas.microsoft.com/office/drawing/2014/main" id="{B1AA28BC-B11A-4848-B733-D3F3EDAE1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C2B08-EFE2-AE4D-9851-35D50EFB2CF0}"/>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210964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A616-CD57-E44C-ABC2-83CED5002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52FF2-A59D-1A46-B9C3-B36153F851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D2BD-83E5-8A4C-B642-1008299873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68EB9B-8D92-FE4E-BC27-250553D88A1F}"/>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6" name="Footer Placeholder 5">
            <a:extLst>
              <a:ext uri="{FF2B5EF4-FFF2-40B4-BE49-F238E27FC236}">
                <a16:creationId xmlns:a16="http://schemas.microsoft.com/office/drawing/2014/main" id="{56FEDE0B-8BE6-D248-A823-9CCC9FD8D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54DCE-E2CB-1740-B373-364958B44A3C}"/>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2065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BBF5-D1E7-614C-870B-AD31B3D704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71DE7-D0B0-5443-8266-BD1DA326A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D23904-043E-C342-AE2B-0B6E99B7E2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089E61-60B7-C44B-ADE5-4CDB3CCA3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70437B-3B65-DC4E-BF50-8798475045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2C065-F82C-9C46-AFA9-51C505CA10CB}"/>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8" name="Footer Placeholder 7">
            <a:extLst>
              <a:ext uri="{FF2B5EF4-FFF2-40B4-BE49-F238E27FC236}">
                <a16:creationId xmlns:a16="http://schemas.microsoft.com/office/drawing/2014/main" id="{C5558713-6896-D049-A258-968036459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B3BE1-64E1-9745-92B7-50D1307F7EEA}"/>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272093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76A8-1C6D-E445-9AE1-713DE341A1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01D664-C2D1-EE45-BC3B-8E4434D8206F}"/>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4" name="Footer Placeholder 3">
            <a:extLst>
              <a:ext uri="{FF2B5EF4-FFF2-40B4-BE49-F238E27FC236}">
                <a16:creationId xmlns:a16="http://schemas.microsoft.com/office/drawing/2014/main" id="{F595819E-A3F2-F644-813D-CA830BEE7A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4C12B8-AA81-DF4B-AA66-A31CB8EFA794}"/>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252638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8770B-66C4-BE4F-B1E1-5E9DFC165C4B}"/>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3" name="Footer Placeholder 2">
            <a:extLst>
              <a:ext uri="{FF2B5EF4-FFF2-40B4-BE49-F238E27FC236}">
                <a16:creationId xmlns:a16="http://schemas.microsoft.com/office/drawing/2014/main" id="{D10C350F-4010-D549-BC99-51E1F4D072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A53847-5DB5-C044-BF3D-4764D0605BFC}"/>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343597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57E1-1EF3-DF42-8489-0171B537E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116EA-E0AA-A047-A509-2EACD40E5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37F50-982C-DB4B-AC27-AC46AD4E9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7F0DCE-D409-AE4D-87A3-7E24111F7D59}"/>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6" name="Footer Placeholder 5">
            <a:extLst>
              <a:ext uri="{FF2B5EF4-FFF2-40B4-BE49-F238E27FC236}">
                <a16:creationId xmlns:a16="http://schemas.microsoft.com/office/drawing/2014/main" id="{F510D594-F4A2-7B49-BA95-8E07A1827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65A44-ED58-434D-B9F4-6E7C70A9C791}"/>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50891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4DAC-5A8D-4543-B69C-162E327C8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CA3FD5-220C-3A4C-AB01-2C64038C8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415BC-E2E1-4344-BB53-AC5FA1FAD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5CADBA-2256-D34A-BFB8-3945D67018B4}"/>
              </a:ext>
            </a:extLst>
          </p:cNvPr>
          <p:cNvSpPr>
            <a:spLocks noGrp="1"/>
          </p:cNvSpPr>
          <p:nvPr>
            <p:ph type="dt" sz="half" idx="10"/>
          </p:nvPr>
        </p:nvSpPr>
        <p:spPr/>
        <p:txBody>
          <a:bodyPr/>
          <a:lstStyle/>
          <a:p>
            <a:fld id="{977F3F5A-60C2-DA4A-B6E5-72D67BC36674}" type="datetimeFigureOut">
              <a:rPr lang="en-US" smtClean="0"/>
              <a:t>9/29/18</a:t>
            </a:fld>
            <a:endParaRPr lang="en-US"/>
          </a:p>
        </p:txBody>
      </p:sp>
      <p:sp>
        <p:nvSpPr>
          <p:cNvPr id="6" name="Footer Placeholder 5">
            <a:extLst>
              <a:ext uri="{FF2B5EF4-FFF2-40B4-BE49-F238E27FC236}">
                <a16:creationId xmlns:a16="http://schemas.microsoft.com/office/drawing/2014/main" id="{3568ADC0-24FE-E340-928F-9B3BF5CC2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88F50-76C4-9043-9F8B-51CFF1CEBE0A}"/>
              </a:ext>
            </a:extLst>
          </p:cNvPr>
          <p:cNvSpPr>
            <a:spLocks noGrp="1"/>
          </p:cNvSpPr>
          <p:nvPr>
            <p:ph type="sldNum" sz="quarter" idx="12"/>
          </p:nvPr>
        </p:nvSpPr>
        <p:spPr/>
        <p:txBody>
          <a:bodyPr/>
          <a:lstStyle/>
          <a:p>
            <a:fld id="{8CDF4784-91FD-9A49-94F0-C24E30899CE7}" type="slidenum">
              <a:rPr lang="en-US" smtClean="0"/>
              <a:t>‹#›</a:t>
            </a:fld>
            <a:endParaRPr lang="en-US"/>
          </a:p>
        </p:txBody>
      </p:sp>
    </p:spTree>
    <p:extLst>
      <p:ext uri="{BB962C8B-B14F-4D97-AF65-F5344CB8AC3E}">
        <p14:creationId xmlns:p14="http://schemas.microsoft.com/office/powerpoint/2010/main" val="196580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1B63C-10F3-824F-B992-9DE792632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64F3AF-6E53-2B4A-9504-111EB809B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AE2E8-EEB4-7445-B0ED-72D71AB88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F3F5A-60C2-DA4A-B6E5-72D67BC36674}" type="datetimeFigureOut">
              <a:rPr lang="en-US" smtClean="0"/>
              <a:t>9/29/18</a:t>
            </a:fld>
            <a:endParaRPr lang="en-US"/>
          </a:p>
        </p:txBody>
      </p:sp>
      <p:sp>
        <p:nvSpPr>
          <p:cNvPr id="5" name="Footer Placeholder 4">
            <a:extLst>
              <a:ext uri="{FF2B5EF4-FFF2-40B4-BE49-F238E27FC236}">
                <a16:creationId xmlns:a16="http://schemas.microsoft.com/office/drawing/2014/main" id="{70C73A68-7168-924E-822B-E2C996793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F8AF8B-BD19-4147-967D-B59408A89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F4784-91FD-9A49-94F0-C24E30899CE7}" type="slidenum">
              <a:rPr lang="en-US" smtClean="0"/>
              <a:t>‹#›</a:t>
            </a:fld>
            <a:endParaRPr lang="en-US"/>
          </a:p>
        </p:txBody>
      </p:sp>
    </p:spTree>
    <p:extLst>
      <p:ext uri="{BB962C8B-B14F-4D97-AF65-F5344CB8AC3E}">
        <p14:creationId xmlns:p14="http://schemas.microsoft.com/office/powerpoint/2010/main" val="2301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time_continue=11&amp;v=wVqziNV7d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BShvYeyMm_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83B5-6ABC-8E46-9D06-47CD30F89905}"/>
              </a:ext>
            </a:extLst>
          </p:cNvPr>
          <p:cNvSpPr>
            <a:spLocks noGrp="1"/>
          </p:cNvSpPr>
          <p:nvPr>
            <p:ph type="ctrTitle"/>
          </p:nvPr>
        </p:nvSpPr>
        <p:spPr>
          <a:xfrm>
            <a:off x="1524000" y="1406525"/>
            <a:ext cx="9144000" cy="2387600"/>
          </a:xfrm>
        </p:spPr>
        <p:txBody>
          <a:bodyPr/>
          <a:lstStyle/>
          <a:p>
            <a:r>
              <a:rPr lang="en-US" dirty="0">
                <a:latin typeface="dearJoe 5 CASUAL PRO" panose="02000000000000000000" pitchFamily="2" charset="0"/>
              </a:rPr>
              <a:t>Superpowers</a:t>
            </a:r>
          </a:p>
        </p:txBody>
      </p:sp>
      <p:sp>
        <p:nvSpPr>
          <p:cNvPr id="3" name="Subtitle 2">
            <a:extLst>
              <a:ext uri="{FF2B5EF4-FFF2-40B4-BE49-F238E27FC236}">
                <a16:creationId xmlns:a16="http://schemas.microsoft.com/office/drawing/2014/main" id="{A4A38F58-F147-5C45-BC79-17144F8C42C7}"/>
              </a:ext>
            </a:extLst>
          </p:cNvPr>
          <p:cNvSpPr>
            <a:spLocks noGrp="1"/>
          </p:cNvSpPr>
          <p:nvPr>
            <p:ph type="subTitle" idx="1"/>
          </p:nvPr>
        </p:nvSpPr>
        <p:spPr/>
        <p:txBody>
          <a:bodyPr/>
          <a:lstStyle/>
          <a:p>
            <a:r>
              <a:rPr lang="en-US" dirty="0"/>
              <a:t>Key question: How does global </a:t>
            </a:r>
            <a:r>
              <a:rPr lang="en-US" b="1" dirty="0"/>
              <a:t>POWER </a:t>
            </a:r>
            <a:r>
              <a:rPr lang="en-US" dirty="0"/>
              <a:t>and influence vary spatially? </a:t>
            </a:r>
            <a:endParaRPr lang="en-US" b="1" dirty="0"/>
          </a:p>
        </p:txBody>
      </p:sp>
      <p:pic>
        <p:nvPicPr>
          <p:cNvPr id="5" name="Picture 4">
            <a:extLst>
              <a:ext uri="{FF2B5EF4-FFF2-40B4-BE49-F238E27FC236}">
                <a16:creationId xmlns:a16="http://schemas.microsoft.com/office/drawing/2014/main" id="{B58C640D-2695-DA4E-892B-7CAE2EBB1E7D}"/>
              </a:ext>
            </a:extLst>
          </p:cNvPr>
          <p:cNvPicPr>
            <a:picLocks noChangeAspect="1"/>
          </p:cNvPicPr>
          <p:nvPr/>
        </p:nvPicPr>
        <p:blipFill>
          <a:blip r:embed="rId2"/>
          <a:stretch>
            <a:fillRect/>
          </a:stretch>
        </p:blipFill>
        <p:spPr>
          <a:xfrm>
            <a:off x="8286507" y="371476"/>
            <a:ext cx="3051417" cy="2646362"/>
          </a:xfrm>
          <a:prstGeom prst="rect">
            <a:avLst/>
          </a:prstGeom>
        </p:spPr>
      </p:pic>
      <p:pic>
        <p:nvPicPr>
          <p:cNvPr id="7" name="Picture 6">
            <a:extLst>
              <a:ext uri="{FF2B5EF4-FFF2-40B4-BE49-F238E27FC236}">
                <a16:creationId xmlns:a16="http://schemas.microsoft.com/office/drawing/2014/main" id="{D20CAB78-26E2-0A4F-B2B8-C2741966518E}"/>
              </a:ext>
            </a:extLst>
          </p:cNvPr>
          <p:cNvPicPr>
            <a:picLocks noChangeAspect="1"/>
          </p:cNvPicPr>
          <p:nvPr/>
        </p:nvPicPr>
        <p:blipFill>
          <a:blip r:embed="rId3"/>
          <a:stretch>
            <a:fillRect/>
          </a:stretch>
        </p:blipFill>
        <p:spPr>
          <a:xfrm>
            <a:off x="514349" y="371476"/>
            <a:ext cx="3953835" cy="2228849"/>
          </a:xfrm>
          <a:prstGeom prst="rect">
            <a:avLst/>
          </a:prstGeom>
        </p:spPr>
      </p:pic>
    </p:spTree>
    <p:extLst>
      <p:ext uri="{BB962C8B-B14F-4D97-AF65-F5344CB8AC3E}">
        <p14:creationId xmlns:p14="http://schemas.microsoft.com/office/powerpoint/2010/main" val="271352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6EA96-D4F5-914D-B7EE-AB851962D7B7}"/>
              </a:ext>
            </a:extLst>
          </p:cNvPr>
          <p:cNvSpPr>
            <a:spLocks noGrp="1"/>
          </p:cNvSpPr>
          <p:nvPr>
            <p:ph type="title"/>
          </p:nvPr>
        </p:nvSpPr>
        <p:spPr/>
        <p:txBody>
          <a:bodyPr/>
          <a:lstStyle/>
          <a:p>
            <a:r>
              <a:rPr lang="en-US" b="1" dirty="0"/>
              <a:t>A brief history of the superpowers</a:t>
            </a:r>
            <a:br>
              <a:rPr lang="en-US" b="1" dirty="0"/>
            </a:br>
            <a:endParaRPr lang="en-US" dirty="0"/>
          </a:p>
        </p:txBody>
      </p:sp>
      <p:sp>
        <p:nvSpPr>
          <p:cNvPr id="3" name="Content Placeholder 2">
            <a:extLst>
              <a:ext uri="{FF2B5EF4-FFF2-40B4-BE49-F238E27FC236}">
                <a16:creationId xmlns:a16="http://schemas.microsoft.com/office/drawing/2014/main" id="{6CA74556-5976-3A42-B72A-09CD4F8FFE9E}"/>
              </a:ext>
            </a:extLst>
          </p:cNvPr>
          <p:cNvSpPr>
            <a:spLocks noGrp="1"/>
          </p:cNvSpPr>
          <p:nvPr>
            <p:ph idx="1"/>
          </p:nvPr>
        </p:nvSpPr>
        <p:spPr/>
        <p:txBody>
          <a:bodyPr>
            <a:normAutofit fontScale="85000" lnSpcReduction="20000"/>
          </a:bodyPr>
          <a:lstStyle/>
          <a:p>
            <a:r>
              <a:rPr lang="en-US" b="1" dirty="0"/>
              <a:t>1914–1945: the rise of the USA and the USSR </a:t>
            </a:r>
          </a:p>
          <a:p>
            <a:r>
              <a:rPr lang="en-US" dirty="0"/>
              <a:t>World War 1 (1914–1918) inflicted tremendous damage on the economies of Europe. The great European powers, notably Great Britain, declined while the USA and the emerging USSR became increasingly powerful, industrially and militarily. World War 2 (1939–1945) intensified the rise of the USA and the USSR, which extended its influence over Eastern Europe directly as a result of the war. </a:t>
            </a:r>
          </a:p>
          <a:p>
            <a:r>
              <a:rPr lang="en-US" dirty="0"/>
              <a:t>Through the late 1940s until the early 1990s these two major superpowers engaged in a Cold War which saw a conventional and nuclear arms race with both countries spending vast amounts of money on their militaries. They also competed in the political sphere, allying with various nations around the world. The USSR consolidated its influence and domination over Eastern Europe in the Warsaw Pact group of nations while the USA became a hugely influential member of the North Atlantic Treaty Organization (NATO). </a:t>
            </a:r>
          </a:p>
          <a:p>
            <a:r>
              <a:rPr lang="en-US" dirty="0">
                <a:hlinkClick r:id="rId2"/>
              </a:rPr>
              <a:t>Watch: The Cold war in 9 minutes</a:t>
            </a:r>
            <a:endParaRPr lang="en-US" dirty="0"/>
          </a:p>
        </p:txBody>
      </p:sp>
    </p:spTree>
    <p:extLst>
      <p:ext uri="{BB962C8B-B14F-4D97-AF65-F5344CB8AC3E}">
        <p14:creationId xmlns:p14="http://schemas.microsoft.com/office/powerpoint/2010/main" val="58241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C1A3-80DA-484E-A437-0BD69EF0F2D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627B15-4316-6C4B-8812-4FCAFE69FE91}"/>
              </a:ext>
            </a:extLst>
          </p:cNvPr>
          <p:cNvPicPr>
            <a:picLocks noGrp="1" noChangeAspect="1"/>
          </p:cNvPicPr>
          <p:nvPr>
            <p:ph idx="1"/>
          </p:nvPr>
        </p:nvPicPr>
        <p:blipFill>
          <a:blip r:embed="rId2"/>
          <a:stretch>
            <a:fillRect/>
          </a:stretch>
        </p:blipFill>
        <p:spPr>
          <a:xfrm>
            <a:off x="1575485" y="528638"/>
            <a:ext cx="8315568" cy="5662613"/>
          </a:xfrm>
        </p:spPr>
      </p:pic>
    </p:spTree>
    <p:extLst>
      <p:ext uri="{BB962C8B-B14F-4D97-AF65-F5344CB8AC3E}">
        <p14:creationId xmlns:p14="http://schemas.microsoft.com/office/powerpoint/2010/main" val="189793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BDC97-B0DE-8848-B3D9-7FA66291CDC3}"/>
              </a:ext>
            </a:extLst>
          </p:cNvPr>
          <p:cNvSpPr>
            <a:spLocks noGrp="1"/>
          </p:cNvSpPr>
          <p:nvPr>
            <p:ph type="title"/>
          </p:nvPr>
        </p:nvSpPr>
        <p:spPr>
          <a:xfrm>
            <a:off x="352425" y="236537"/>
            <a:ext cx="3033713" cy="1325563"/>
          </a:xfrm>
        </p:spPr>
        <p:txBody>
          <a:bodyPr>
            <a:normAutofit/>
          </a:bodyPr>
          <a:lstStyle/>
          <a:p>
            <a:r>
              <a:rPr lang="en-US" dirty="0">
                <a:latin typeface="dearJoe 5 CASUAL PRO" panose="02000000000000000000" pitchFamily="2" charset="0"/>
              </a:rPr>
              <a:t>Case studies: USA v China</a:t>
            </a:r>
          </a:p>
        </p:txBody>
      </p:sp>
      <p:sp>
        <p:nvSpPr>
          <p:cNvPr id="6" name="TextBox 5">
            <a:extLst>
              <a:ext uri="{FF2B5EF4-FFF2-40B4-BE49-F238E27FC236}">
                <a16:creationId xmlns:a16="http://schemas.microsoft.com/office/drawing/2014/main" id="{B4D30EC2-6B70-7D4A-9DF6-4FD1D56E6BAE}"/>
              </a:ext>
            </a:extLst>
          </p:cNvPr>
          <p:cNvSpPr txBox="1"/>
          <p:nvPr/>
        </p:nvSpPr>
        <p:spPr>
          <a:xfrm>
            <a:off x="352425" y="1743075"/>
            <a:ext cx="5243512" cy="5078313"/>
          </a:xfrm>
          <a:prstGeom prst="rect">
            <a:avLst/>
          </a:prstGeom>
          <a:noFill/>
        </p:spPr>
        <p:txBody>
          <a:bodyPr wrap="square" rtlCol="0">
            <a:spAutoFit/>
          </a:bodyPr>
          <a:lstStyle/>
          <a:p>
            <a:r>
              <a:rPr lang="en-US" dirty="0">
                <a:latin typeface="dearJoe 5 CASUAL PRO" panose="02000000000000000000" pitchFamily="2" charset="0"/>
              </a:rPr>
              <a:t>Success criteria: </a:t>
            </a:r>
            <a:r>
              <a:rPr lang="en-US" dirty="0"/>
              <a:t>Use the range of resources on the Weebly to answer this HL essay question…</a:t>
            </a:r>
          </a:p>
          <a:p>
            <a:endParaRPr lang="en-US" dirty="0"/>
          </a:p>
          <a:p>
            <a:r>
              <a:rPr lang="en-US" b="1" i="1" dirty="0"/>
              <a:t>Using examples, analyse how and why established superpowers are being overtaken by emerging superpowers. (12)</a:t>
            </a:r>
          </a:p>
          <a:p>
            <a:endParaRPr lang="en-US" dirty="0"/>
          </a:p>
          <a:p>
            <a:r>
              <a:rPr lang="en-US" dirty="0"/>
              <a:t>1. Make notes on USA as</a:t>
            </a:r>
          </a:p>
          <a:p>
            <a:pPr marL="342900" indent="-342900">
              <a:buAutoNum type="alphaLcPeriod"/>
            </a:pPr>
            <a:r>
              <a:rPr lang="en-US" dirty="0"/>
              <a:t>A military Superpower</a:t>
            </a:r>
          </a:p>
          <a:p>
            <a:pPr marL="342900" indent="-342900">
              <a:buAutoNum type="alphaLcPeriod"/>
            </a:pPr>
            <a:r>
              <a:rPr lang="en-US" dirty="0"/>
              <a:t>An economic Superpower</a:t>
            </a:r>
          </a:p>
          <a:p>
            <a:pPr marL="342900" indent="-342900">
              <a:buAutoNum type="alphaLcPeriod"/>
            </a:pPr>
            <a:r>
              <a:rPr lang="en-US" dirty="0"/>
              <a:t>A technological Superpower</a:t>
            </a:r>
          </a:p>
          <a:p>
            <a:pPr marL="342900" indent="-342900">
              <a:buAutoNum type="alphaLcPeriod"/>
            </a:pPr>
            <a:r>
              <a:rPr lang="en-US" dirty="0"/>
              <a:t>A cultural Superpower</a:t>
            </a:r>
          </a:p>
          <a:p>
            <a:pPr marL="342900" indent="-342900">
              <a:buAutoNum type="alphaLcPeriod"/>
            </a:pPr>
            <a:endParaRPr lang="en-US" dirty="0"/>
          </a:p>
          <a:p>
            <a:r>
              <a:rPr lang="en-US" dirty="0"/>
              <a:t>2. Make notes on how China is gaining power as a Superpower</a:t>
            </a:r>
          </a:p>
          <a:p>
            <a:endParaRPr lang="en-US" dirty="0"/>
          </a:p>
          <a:p>
            <a:endParaRPr lang="en-US" dirty="0"/>
          </a:p>
          <a:p>
            <a:pPr marL="342900" indent="-342900">
              <a:buAutoNum type="alphaLcPeriod"/>
            </a:pPr>
            <a:endParaRPr lang="en-US" dirty="0"/>
          </a:p>
        </p:txBody>
      </p:sp>
      <p:pic>
        <p:nvPicPr>
          <p:cNvPr id="13" name="Content Placeholder 12">
            <a:extLst>
              <a:ext uri="{FF2B5EF4-FFF2-40B4-BE49-F238E27FC236}">
                <a16:creationId xmlns:a16="http://schemas.microsoft.com/office/drawing/2014/main" id="{89316149-E6C3-DA43-9C9D-66162314F5F7}"/>
              </a:ext>
            </a:extLst>
          </p:cNvPr>
          <p:cNvPicPr>
            <a:picLocks noGrp="1" noChangeAspect="1"/>
          </p:cNvPicPr>
          <p:nvPr>
            <p:ph idx="1"/>
          </p:nvPr>
        </p:nvPicPr>
        <p:blipFill>
          <a:blip r:embed="rId2"/>
          <a:stretch>
            <a:fillRect/>
          </a:stretch>
        </p:blipFill>
        <p:spPr>
          <a:xfrm>
            <a:off x="5962650" y="2079014"/>
            <a:ext cx="5935897" cy="3346217"/>
          </a:xfrm>
        </p:spPr>
      </p:pic>
    </p:spTree>
    <p:extLst>
      <p:ext uri="{BB962C8B-B14F-4D97-AF65-F5344CB8AC3E}">
        <p14:creationId xmlns:p14="http://schemas.microsoft.com/office/powerpoint/2010/main" val="53285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634A-CD51-4249-B70E-B634071192E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FBCE51-DD31-2444-AC66-9348F3C331DA}"/>
              </a:ext>
            </a:extLst>
          </p:cNvPr>
          <p:cNvPicPr>
            <a:picLocks noGrp="1" noChangeAspect="1"/>
          </p:cNvPicPr>
          <p:nvPr>
            <p:ph idx="1"/>
          </p:nvPr>
        </p:nvPicPr>
        <p:blipFill>
          <a:blip r:embed="rId2"/>
          <a:stretch>
            <a:fillRect/>
          </a:stretch>
        </p:blipFill>
        <p:spPr>
          <a:xfrm>
            <a:off x="1219200" y="-103717"/>
            <a:ext cx="9163050" cy="6961717"/>
          </a:xfrm>
        </p:spPr>
      </p:pic>
    </p:spTree>
    <p:extLst>
      <p:ext uri="{BB962C8B-B14F-4D97-AF65-F5344CB8AC3E}">
        <p14:creationId xmlns:p14="http://schemas.microsoft.com/office/powerpoint/2010/main" val="44132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id="{1C613F9A-80D3-A041-9CC2-03C4E021D1AC}"/>
              </a:ext>
            </a:extLst>
          </p:cNvPr>
          <p:cNvPicPr>
            <a:picLocks noChangeAspect="1"/>
          </p:cNvPicPr>
          <p:nvPr/>
        </p:nvPicPr>
        <p:blipFill>
          <a:blip r:embed="rId2"/>
          <a:stretch>
            <a:fillRect/>
          </a:stretch>
        </p:blipFill>
        <p:spPr>
          <a:xfrm>
            <a:off x="940791" y="152400"/>
            <a:ext cx="9117609" cy="6495212"/>
          </a:xfrm>
          <a:prstGeom prst="rect">
            <a:avLst/>
          </a:prstGeom>
        </p:spPr>
      </p:pic>
    </p:spTree>
    <p:extLst>
      <p:ext uri="{BB962C8B-B14F-4D97-AF65-F5344CB8AC3E}">
        <p14:creationId xmlns:p14="http://schemas.microsoft.com/office/powerpoint/2010/main" val="76457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D476-9BDD-B14E-8ED4-EBA80284384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A1F41F3-FC4C-EF4B-B817-995CF56FE6F2}"/>
              </a:ext>
            </a:extLst>
          </p:cNvPr>
          <p:cNvPicPr>
            <a:picLocks noGrp="1" noChangeAspect="1"/>
          </p:cNvPicPr>
          <p:nvPr>
            <p:ph idx="1"/>
          </p:nvPr>
        </p:nvPicPr>
        <p:blipFill>
          <a:blip r:embed="rId2"/>
          <a:stretch>
            <a:fillRect/>
          </a:stretch>
        </p:blipFill>
        <p:spPr>
          <a:xfrm>
            <a:off x="342514" y="1027906"/>
            <a:ext cx="11506972" cy="4407694"/>
          </a:xfrm>
        </p:spPr>
      </p:pic>
    </p:spTree>
    <p:extLst>
      <p:ext uri="{BB962C8B-B14F-4D97-AF65-F5344CB8AC3E}">
        <p14:creationId xmlns:p14="http://schemas.microsoft.com/office/powerpoint/2010/main" val="3075162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75D5-A000-9A4F-A09B-BBAE5C7BE0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3782869-35F5-9143-9EAD-8117A9171C98}"/>
              </a:ext>
            </a:extLst>
          </p:cNvPr>
          <p:cNvPicPr>
            <a:picLocks noGrp="1" noChangeAspect="1"/>
          </p:cNvPicPr>
          <p:nvPr>
            <p:ph idx="1"/>
          </p:nvPr>
        </p:nvPicPr>
        <p:blipFill>
          <a:blip r:embed="rId2"/>
          <a:stretch>
            <a:fillRect/>
          </a:stretch>
        </p:blipFill>
        <p:spPr>
          <a:xfrm>
            <a:off x="2476460" y="212725"/>
            <a:ext cx="7239079" cy="6263162"/>
          </a:xfrm>
        </p:spPr>
      </p:pic>
    </p:spTree>
    <p:extLst>
      <p:ext uri="{BB962C8B-B14F-4D97-AF65-F5344CB8AC3E}">
        <p14:creationId xmlns:p14="http://schemas.microsoft.com/office/powerpoint/2010/main" val="406160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A7C7-53FE-3348-8627-4544D648172D}"/>
              </a:ext>
            </a:extLst>
          </p:cNvPr>
          <p:cNvSpPr>
            <a:spLocks noGrp="1"/>
          </p:cNvSpPr>
          <p:nvPr>
            <p:ph type="title"/>
          </p:nvPr>
        </p:nvSpPr>
        <p:spPr/>
        <p:txBody>
          <a:bodyPr/>
          <a:lstStyle/>
          <a:p>
            <a:r>
              <a:rPr lang="en-US" dirty="0">
                <a:latin typeface="dearJoe 5 CASUAL PRO" panose="02000000000000000000" pitchFamily="2" charset="0"/>
              </a:rPr>
              <a:t>The USA as a Superpower</a:t>
            </a:r>
          </a:p>
        </p:txBody>
      </p:sp>
      <p:sp>
        <p:nvSpPr>
          <p:cNvPr id="3" name="Content Placeholder 2">
            <a:extLst>
              <a:ext uri="{FF2B5EF4-FFF2-40B4-BE49-F238E27FC236}">
                <a16:creationId xmlns:a16="http://schemas.microsoft.com/office/drawing/2014/main" id="{60A248EB-B113-BB40-BCB8-EAB7F63B2266}"/>
              </a:ext>
            </a:extLst>
          </p:cNvPr>
          <p:cNvSpPr>
            <a:spLocks noGrp="1"/>
          </p:cNvSpPr>
          <p:nvPr>
            <p:ph idx="1"/>
          </p:nvPr>
        </p:nvSpPr>
        <p:spPr>
          <a:xfrm>
            <a:off x="838200" y="1311275"/>
            <a:ext cx="10515600" cy="4351338"/>
          </a:xfrm>
        </p:spPr>
        <p:txBody>
          <a:bodyPr/>
          <a:lstStyle/>
          <a:p>
            <a:pPr marL="0" indent="0">
              <a:buNone/>
            </a:pPr>
            <a:r>
              <a:rPr lang="en-US" dirty="0"/>
              <a:t>Watch the video that charts the United States of America's rise to become the current largest global superpower. </a:t>
            </a:r>
            <a:br>
              <a:rPr lang="en-US" dirty="0"/>
            </a:br>
            <a:r>
              <a:rPr lang="en-US" dirty="0"/>
              <a:t>​You should focus on the time period post WW2 and paying attention to the formation of the United Nations &amp; Breton Woods Agreement (World Bank &amp; IMF) as well as NATO. 6:60 onward is excellent for post Cold War information.  </a:t>
            </a:r>
            <a:br>
              <a:rPr lang="en-US" dirty="0"/>
            </a:br>
            <a:endParaRPr lang="en-US" dirty="0"/>
          </a:p>
        </p:txBody>
      </p:sp>
      <p:pic>
        <p:nvPicPr>
          <p:cNvPr id="5" name="Picture 4">
            <a:hlinkClick r:id="rId3"/>
            <a:extLst>
              <a:ext uri="{FF2B5EF4-FFF2-40B4-BE49-F238E27FC236}">
                <a16:creationId xmlns:a16="http://schemas.microsoft.com/office/drawing/2014/main" id="{76E68770-B668-164E-96F6-5C1AF1F5902C}"/>
              </a:ext>
            </a:extLst>
          </p:cNvPr>
          <p:cNvPicPr>
            <a:picLocks noChangeAspect="1"/>
          </p:cNvPicPr>
          <p:nvPr/>
        </p:nvPicPr>
        <p:blipFill>
          <a:blip r:embed="rId4"/>
          <a:stretch>
            <a:fillRect/>
          </a:stretch>
        </p:blipFill>
        <p:spPr>
          <a:xfrm>
            <a:off x="6034088" y="3671887"/>
            <a:ext cx="4908719" cy="2767134"/>
          </a:xfrm>
          <a:prstGeom prst="rect">
            <a:avLst/>
          </a:prstGeom>
        </p:spPr>
      </p:pic>
      <p:sp>
        <p:nvSpPr>
          <p:cNvPr id="7" name="TextBox 6">
            <a:extLst>
              <a:ext uri="{FF2B5EF4-FFF2-40B4-BE49-F238E27FC236}">
                <a16:creationId xmlns:a16="http://schemas.microsoft.com/office/drawing/2014/main" id="{FA5C7235-0988-7E47-A559-ABC34A8550CF}"/>
              </a:ext>
            </a:extLst>
          </p:cNvPr>
          <p:cNvSpPr txBox="1"/>
          <p:nvPr/>
        </p:nvSpPr>
        <p:spPr>
          <a:xfrm>
            <a:off x="1114425" y="3954453"/>
            <a:ext cx="4643438" cy="1754326"/>
          </a:xfrm>
          <a:prstGeom prst="rect">
            <a:avLst/>
          </a:prstGeom>
          <a:noFill/>
        </p:spPr>
        <p:txBody>
          <a:bodyPr wrap="square" rtlCol="0">
            <a:spAutoFit/>
          </a:bodyPr>
          <a:lstStyle/>
          <a:p>
            <a:r>
              <a:rPr lang="en-US" dirty="0">
                <a:latin typeface="dearJoe 5 CASUAL PRO" panose="02000000000000000000" pitchFamily="2" charset="0"/>
              </a:rPr>
              <a:t>Task</a:t>
            </a:r>
            <a:r>
              <a:rPr lang="en-US" dirty="0"/>
              <a:t> – Watching the VOX video complete some note taking that explains how the USA in involved with the following four </a:t>
            </a:r>
            <a:r>
              <a:rPr lang="en-US" dirty="0" err="1"/>
              <a:t>organisiations</a:t>
            </a:r>
            <a:r>
              <a:rPr lang="en-US" dirty="0"/>
              <a:t> and how they may have helped the country to attain superpower status. </a:t>
            </a:r>
          </a:p>
          <a:p>
            <a:endParaRPr lang="en-US" dirty="0"/>
          </a:p>
        </p:txBody>
      </p:sp>
    </p:spTree>
    <p:extLst>
      <p:ext uri="{BB962C8B-B14F-4D97-AF65-F5344CB8AC3E}">
        <p14:creationId xmlns:p14="http://schemas.microsoft.com/office/powerpoint/2010/main" val="69135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7D0C73-BA48-5048-BD17-47F7725E63ED}"/>
              </a:ext>
            </a:extLst>
          </p:cNvPr>
          <p:cNvPicPr>
            <a:picLocks noChangeAspect="1"/>
          </p:cNvPicPr>
          <p:nvPr/>
        </p:nvPicPr>
        <p:blipFill>
          <a:blip r:embed="rId2"/>
          <a:stretch>
            <a:fillRect/>
          </a:stretch>
        </p:blipFill>
        <p:spPr>
          <a:xfrm>
            <a:off x="-82156" y="1709738"/>
            <a:ext cx="12274156" cy="2101849"/>
          </a:xfrm>
          <a:prstGeom prst="rect">
            <a:avLst/>
          </a:prstGeom>
        </p:spPr>
      </p:pic>
    </p:spTree>
    <p:extLst>
      <p:ext uri="{BB962C8B-B14F-4D97-AF65-F5344CB8AC3E}">
        <p14:creationId xmlns:p14="http://schemas.microsoft.com/office/powerpoint/2010/main" val="116436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n-GB" dirty="0">
                <a:latin typeface="dearJoe 5 CASUAL PRO" panose="02000000000000000000" pitchFamily="2" charset="0"/>
              </a:rPr>
              <a:t>What makes the USA a superpower?</a:t>
            </a:r>
            <a:endParaRPr lang="en-US" dirty="0">
              <a:latin typeface="dearJoe 5 CASUAL PRO" panose="02000000000000000000" pitchFamily="2" charset="0"/>
            </a:endParaRPr>
          </a:p>
        </p:txBody>
      </p:sp>
      <p:sp>
        <p:nvSpPr>
          <p:cNvPr id="4100" name="Content Placeholder 1"/>
          <p:cNvSpPr>
            <a:spLocks noGrp="1"/>
          </p:cNvSpPr>
          <p:nvPr>
            <p:ph idx="1"/>
          </p:nvPr>
        </p:nvSpPr>
        <p:spPr>
          <a:xfrm>
            <a:off x="928254" y="1027906"/>
            <a:ext cx="10335491" cy="4411688"/>
          </a:xfrm>
        </p:spPr>
        <p:txBody>
          <a:bodyPr>
            <a:noAutofit/>
          </a:bodyPr>
          <a:lstStyle/>
          <a:p>
            <a:pPr marL="0" indent="0">
              <a:buNone/>
            </a:pPr>
            <a:endParaRPr lang="en-GB" dirty="0"/>
          </a:p>
          <a:p>
            <a:pPr marL="285750" indent="-285750"/>
            <a:r>
              <a:rPr lang="en-GB" dirty="0"/>
              <a:t>The British empire was a </a:t>
            </a:r>
            <a:r>
              <a:rPr lang="en-GB" b="1" dirty="0"/>
              <a:t>colonial power</a:t>
            </a:r>
            <a:r>
              <a:rPr lang="en-GB" dirty="0"/>
              <a:t>, alongside France, Spain, Portugal and other European states. Between approximately 1500 and 1900, these leading powers built global empires. One result was the diffusion of European languages, religions, laws, customs, arts and sports on a global scale. </a:t>
            </a:r>
          </a:p>
          <a:p>
            <a:pPr marL="285750" indent="-285750"/>
            <a:r>
              <a:rPr lang="en-GB" dirty="0"/>
              <a:t>In contrast to the direct rule of the British in the 1800s, the USA has dominated world affairs since 1945 mainly by using indirect forms of influence or </a:t>
            </a:r>
            <a:r>
              <a:rPr lang="en-GB" b="1" dirty="0" err="1"/>
              <a:t>neocolonial</a:t>
            </a:r>
            <a:r>
              <a:rPr lang="en-GB" dirty="0"/>
              <a:t> strategies. Unlike every superpower before it, the USA has not built an empire by colonising other nations. Instead, it has used </a:t>
            </a:r>
            <a:r>
              <a:rPr lang="en-GB" b="1" dirty="0"/>
              <a:t>soft power</a:t>
            </a:r>
            <a:r>
              <a:rPr lang="en-GB" dirty="0"/>
              <a:t> mechanisms, such as media, aid and diplomacy, to spread its </a:t>
            </a:r>
            <a:r>
              <a:rPr lang="en-GB" b="1" dirty="0"/>
              <a:t>norms</a:t>
            </a:r>
            <a:r>
              <a:rPr lang="en-GB" dirty="0"/>
              <a:t>, culture and power. Much of American influence has been attributed to ‘Hollywood, Harvard, Microsoft and Michael Jordan’.</a:t>
            </a:r>
          </a:p>
        </p:txBody>
      </p:sp>
      <p:sp>
        <p:nvSpPr>
          <p:cNvPr id="5127" name="Rectangle 7"/>
          <p:cNvSpPr>
            <a:spLocks noChangeArrowheads="1"/>
          </p:cNvSpPr>
          <p:nvPr/>
        </p:nvSpPr>
        <p:spPr bwMode="auto">
          <a:xfrm>
            <a:off x="7307264" y="445928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extBox 1"/>
          <p:cNvSpPr txBox="1"/>
          <p:nvPr/>
        </p:nvSpPr>
        <p:spPr>
          <a:xfrm>
            <a:off x="2222500" y="6212417"/>
            <a:ext cx="2120442" cy="553998"/>
          </a:xfrm>
          <a:prstGeom prst="rect">
            <a:avLst/>
          </a:prstGeom>
          <a:noFill/>
        </p:spPr>
        <p:txBody>
          <a:bodyPr wrap="none" rtlCol="0">
            <a:spAutoFit/>
          </a:bodyPr>
          <a:lstStyle/>
          <a:p>
            <a:r>
              <a:rPr lang="en-US" sz="1200" dirty="0" err="1">
                <a:solidFill>
                  <a:schemeClr val="tx1">
                    <a:tint val="75000"/>
                  </a:schemeClr>
                </a:solidFill>
                <a:latin typeface="Arial"/>
                <a:cs typeface="Arial"/>
              </a:rPr>
              <a:t>Hodder</a:t>
            </a:r>
            <a:r>
              <a:rPr lang="en-US" sz="1200" dirty="0">
                <a:solidFill>
                  <a:schemeClr val="tx1">
                    <a:tint val="75000"/>
                  </a:schemeClr>
                </a:solidFill>
                <a:latin typeface="Arial"/>
                <a:cs typeface="Arial"/>
              </a:rPr>
              <a:t> &amp; Stoughton © 2017</a:t>
            </a:r>
          </a:p>
          <a:p>
            <a:endParaRPr lang="en-US" dirty="0"/>
          </a:p>
        </p:txBody>
      </p:sp>
    </p:spTree>
    <p:extLst>
      <p:ext uri="{BB962C8B-B14F-4D97-AF65-F5344CB8AC3E}">
        <p14:creationId xmlns:p14="http://schemas.microsoft.com/office/powerpoint/2010/main" val="367810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D475D-B227-634E-BFED-0C9BE3830DC7}"/>
              </a:ext>
            </a:extLst>
          </p:cNvPr>
          <p:cNvSpPr>
            <a:spLocks noGrp="1"/>
          </p:cNvSpPr>
          <p:nvPr>
            <p:ph idx="4294967295"/>
          </p:nvPr>
        </p:nvSpPr>
        <p:spPr>
          <a:xfrm>
            <a:off x="1008185" y="946394"/>
            <a:ext cx="10515600" cy="4351338"/>
          </a:xfrm>
        </p:spPr>
        <p:txBody>
          <a:bodyPr>
            <a:noAutofit/>
          </a:bodyPr>
          <a:lstStyle/>
          <a:p>
            <a:pPr marL="0" indent="0">
              <a:buNone/>
            </a:pPr>
            <a:r>
              <a:rPr lang="en-US" sz="3600" dirty="0">
                <a:latin typeface="dearJoe 5 CASUAL PRO" panose="02000000000000000000" pitchFamily="2" charset="0"/>
              </a:rPr>
              <a:t>What: </a:t>
            </a:r>
            <a:r>
              <a:rPr lang="en-US" sz="3600" dirty="0"/>
              <a:t>Global superpowers: How does global </a:t>
            </a:r>
            <a:r>
              <a:rPr lang="en-US" sz="3600" b="1" dirty="0"/>
              <a:t>POWER </a:t>
            </a:r>
            <a:r>
              <a:rPr lang="en-US" sz="3600" dirty="0"/>
              <a:t>and influence vary spatially? </a:t>
            </a:r>
          </a:p>
          <a:p>
            <a:pPr marL="0" indent="0">
              <a:buNone/>
            </a:pPr>
            <a:endParaRPr lang="en-US" sz="3600" dirty="0"/>
          </a:p>
          <a:p>
            <a:pPr marL="0" indent="0">
              <a:buNone/>
            </a:pPr>
            <a:r>
              <a:rPr lang="en-US" sz="3600" dirty="0">
                <a:latin typeface="dearJoe 5 CASUAL PRO" panose="02000000000000000000" pitchFamily="2" charset="0"/>
              </a:rPr>
              <a:t>Why: </a:t>
            </a:r>
            <a:r>
              <a:rPr lang="en-US" b="1" dirty="0"/>
              <a:t> </a:t>
            </a:r>
            <a:r>
              <a:rPr lang="en-US" sz="3600" b="1" dirty="0"/>
              <a:t>Powerful</a:t>
            </a:r>
            <a:r>
              <a:rPr lang="en-US" sz="3600" dirty="0"/>
              <a:t> countries can, directly and indirectly, exert their influence on other </a:t>
            </a:r>
            <a:r>
              <a:rPr lang="en-US" sz="3600" b="1" dirty="0"/>
              <a:t>places</a:t>
            </a:r>
            <a:r>
              <a:rPr lang="en-US" sz="3600" dirty="0"/>
              <a:t>.</a:t>
            </a:r>
          </a:p>
          <a:p>
            <a:pPr marL="0" indent="0">
              <a:buNone/>
            </a:pPr>
            <a:endParaRPr lang="en-US" sz="3600" dirty="0"/>
          </a:p>
          <a:p>
            <a:pPr marL="0" indent="0">
              <a:buNone/>
            </a:pPr>
            <a:r>
              <a:rPr lang="en-US" sz="3600" dirty="0">
                <a:latin typeface="dearJoe 5 CASUAL PRO" panose="02000000000000000000" pitchFamily="2" charset="0"/>
              </a:rPr>
              <a:t>How: </a:t>
            </a:r>
            <a:r>
              <a:rPr lang="en-US" sz="3600" dirty="0"/>
              <a:t>Through the study of the USA and China as ‘superpowers’</a:t>
            </a:r>
          </a:p>
        </p:txBody>
      </p:sp>
    </p:spTree>
    <p:extLst>
      <p:ext uri="{BB962C8B-B14F-4D97-AF65-F5344CB8AC3E}">
        <p14:creationId xmlns:p14="http://schemas.microsoft.com/office/powerpoint/2010/main" val="279467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n-GB" dirty="0">
                <a:latin typeface="dearJoe 5 CASUAL PRO" panose="02000000000000000000" pitchFamily="2" charset="0"/>
              </a:rPr>
              <a:t>The USA: a smart power?</a:t>
            </a:r>
            <a:endParaRPr lang="en-US" dirty="0">
              <a:latin typeface="dearJoe 5 CASUAL PRO" panose="02000000000000000000" pitchFamily="2" charset="0"/>
            </a:endParaRPr>
          </a:p>
        </p:txBody>
      </p:sp>
      <p:sp>
        <p:nvSpPr>
          <p:cNvPr id="4100" name="Content Placeholder 1"/>
          <p:cNvSpPr>
            <a:spLocks noGrp="1"/>
          </p:cNvSpPr>
          <p:nvPr>
            <p:ph idx="1"/>
          </p:nvPr>
        </p:nvSpPr>
        <p:spPr>
          <a:xfrm>
            <a:off x="1842977" y="1462640"/>
            <a:ext cx="8146150" cy="2377841"/>
          </a:xfrm>
        </p:spPr>
        <p:txBody>
          <a:bodyPr>
            <a:noAutofit/>
          </a:bodyPr>
          <a:lstStyle/>
          <a:p>
            <a:pPr marL="285750" indent="-285750"/>
            <a:r>
              <a:rPr lang="en-GB" dirty="0"/>
              <a:t>The USA is such a successful superpower that some people have even described it as a </a:t>
            </a:r>
            <a:r>
              <a:rPr lang="en-GB" b="1" dirty="0"/>
              <a:t>hyperpower</a:t>
            </a:r>
            <a:r>
              <a:rPr lang="en-GB" dirty="0"/>
              <a:t>.</a:t>
            </a:r>
          </a:p>
          <a:p>
            <a:pPr marL="285750" indent="-285750"/>
            <a:r>
              <a:rPr lang="en-GB" dirty="0"/>
              <a:t>The following four slides outline different aspects of US power. </a:t>
            </a:r>
          </a:p>
          <a:p>
            <a:pPr marL="285750" indent="-285750"/>
            <a:r>
              <a:rPr lang="en-GB" dirty="0"/>
              <a:t>Combined, they amount to what some people describe as </a:t>
            </a:r>
            <a:r>
              <a:rPr lang="en-GB" b="1" dirty="0"/>
              <a:t>smart power</a:t>
            </a:r>
            <a:r>
              <a:rPr lang="en-GB" dirty="0"/>
              <a:t>. </a:t>
            </a:r>
          </a:p>
        </p:txBody>
      </p:sp>
      <p:sp>
        <p:nvSpPr>
          <p:cNvPr id="5127" name="Rectangle 7"/>
          <p:cNvSpPr>
            <a:spLocks noChangeArrowheads="1"/>
          </p:cNvSpPr>
          <p:nvPr/>
        </p:nvSpPr>
        <p:spPr bwMode="auto">
          <a:xfrm>
            <a:off x="7307264" y="4459288"/>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5" name="Picture 4" descr="Screen Shot 2017-01-11 at 13.58.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084" y="3086264"/>
            <a:ext cx="8240886" cy="1901743"/>
          </a:xfrm>
          <a:prstGeom prst="rect">
            <a:avLst/>
          </a:prstGeom>
        </p:spPr>
      </p:pic>
    </p:spTree>
    <p:extLst>
      <p:ext uri="{BB962C8B-B14F-4D97-AF65-F5344CB8AC3E}">
        <p14:creationId xmlns:p14="http://schemas.microsoft.com/office/powerpoint/2010/main" val="596473647"/>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978" y="274638"/>
            <a:ext cx="6281160" cy="1188000"/>
          </a:xfrm>
        </p:spPr>
        <p:txBody>
          <a:bodyPr>
            <a:normAutofit fontScale="90000"/>
          </a:bodyPr>
          <a:lstStyle/>
          <a:p>
            <a:r>
              <a:rPr lang="en-GB" dirty="0"/>
              <a:t>US military power</a:t>
            </a:r>
            <a:br>
              <a:rPr lang="en-GB" dirty="0"/>
            </a:br>
            <a:br>
              <a:rPr lang="en-GB" dirty="0"/>
            </a:br>
            <a:endParaRPr lang="en-GB" dirty="0"/>
          </a:p>
        </p:txBody>
      </p:sp>
      <p:sp>
        <p:nvSpPr>
          <p:cNvPr id="4" name="Footer Placeholder 3"/>
          <p:cNvSpPr>
            <a:spLocks noGrp="1"/>
          </p:cNvSpPr>
          <p:nvPr>
            <p:ph type="ftr" sz="quarter" idx="11"/>
          </p:nvPr>
        </p:nvSpPr>
        <p:spPr/>
        <p:txBody>
          <a:bodyPr/>
          <a:lstStyle/>
          <a:p>
            <a:r>
              <a:rPr lang="en-US" dirty="0" err="1"/>
              <a:t>Hodder</a:t>
            </a:r>
            <a:r>
              <a:rPr lang="en-US" dirty="0"/>
              <a:t> &amp; Stoughton © 2017</a:t>
            </a:r>
          </a:p>
        </p:txBody>
      </p:sp>
      <p:sp>
        <p:nvSpPr>
          <p:cNvPr id="6" name="Rounded Rectangular Callout 5"/>
          <p:cNvSpPr/>
          <p:nvPr/>
        </p:nvSpPr>
        <p:spPr bwMode="auto">
          <a:xfrm>
            <a:off x="1842978" y="955965"/>
            <a:ext cx="2549809" cy="3200400"/>
          </a:xfrm>
          <a:prstGeom prst="wedgeRoundRectCallout">
            <a:avLst>
              <a:gd name="adj1" fmla="val 69345"/>
              <a:gd name="adj2" fmla="val 4962"/>
              <a:gd name="adj3" fmla="val 16667"/>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a:lstStyle/>
          <a:p>
            <a:r>
              <a:rPr lang="en-GB" sz="1600" dirty="0"/>
              <a:t>The USA has used a combination of </a:t>
            </a:r>
            <a:r>
              <a:rPr lang="en-GB" sz="1600" b="1" dirty="0"/>
              <a:t>overt</a:t>
            </a:r>
            <a:r>
              <a:rPr lang="en-GB" sz="1600" dirty="0"/>
              <a:t> military power and </a:t>
            </a:r>
            <a:r>
              <a:rPr lang="en-GB" sz="1600" b="1" dirty="0"/>
              <a:t>covert</a:t>
            </a:r>
            <a:r>
              <a:rPr lang="en-GB" sz="1600" dirty="0"/>
              <a:t> intelligence operations to intervene in the affairs of almost 50 states since 1945 according to William Blum, a former US State Department official. </a:t>
            </a:r>
          </a:p>
          <a:p>
            <a:r>
              <a:rPr lang="en-GB" sz="1600" dirty="0"/>
              <a:t>The USA’s reach is truly global.</a:t>
            </a:r>
          </a:p>
        </p:txBody>
      </p:sp>
      <p:sp>
        <p:nvSpPr>
          <p:cNvPr id="11" name="Rounded Rectangular Callout 10"/>
          <p:cNvSpPr/>
          <p:nvPr/>
        </p:nvSpPr>
        <p:spPr bwMode="auto">
          <a:xfrm>
            <a:off x="1842977" y="4530436"/>
            <a:ext cx="2549809" cy="1537126"/>
          </a:xfrm>
          <a:prstGeom prst="wedgeRoundRectCallout">
            <a:avLst>
              <a:gd name="adj1" fmla="val 63469"/>
              <a:gd name="adj2" fmla="val 5236"/>
              <a:gd name="adj3" fmla="val 16667"/>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a:lstStyle/>
          <a:p>
            <a:r>
              <a:rPr lang="en-GB" sz="1600" dirty="0"/>
              <a:t>The USA outspends other countries on military funding by a considerable margin, including China  and Russia.</a:t>
            </a:r>
          </a:p>
        </p:txBody>
      </p:sp>
      <p:pic>
        <p:nvPicPr>
          <p:cNvPr id="5" name="Picture 4" descr="Screen Shot 2017-01-11 at 14.39.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216" y="913943"/>
            <a:ext cx="4625264" cy="3033641"/>
          </a:xfrm>
          <a:prstGeom prst="rect">
            <a:avLst/>
          </a:prstGeom>
        </p:spPr>
      </p:pic>
      <p:pic>
        <p:nvPicPr>
          <p:cNvPr id="7" name="Picture 6" descr="Screen Shot 2017-01-11 at 13.5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216" y="4080168"/>
            <a:ext cx="3928534" cy="2264156"/>
          </a:xfrm>
          <a:prstGeom prst="rect">
            <a:avLst/>
          </a:prstGeom>
        </p:spPr>
      </p:pic>
    </p:spTree>
    <p:extLst>
      <p:ext uri="{BB962C8B-B14F-4D97-AF65-F5344CB8AC3E}">
        <p14:creationId xmlns:p14="http://schemas.microsoft.com/office/powerpoint/2010/main" val="2959466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US political power </a:t>
            </a:r>
            <a:br>
              <a:rPr lang="en-GB" dirty="0"/>
            </a:br>
            <a:endParaRPr lang="en-GB" dirty="0"/>
          </a:p>
        </p:txBody>
      </p:sp>
      <p:sp>
        <p:nvSpPr>
          <p:cNvPr id="3" name="Content Placeholder 2"/>
          <p:cNvSpPr>
            <a:spLocks noGrp="1"/>
          </p:cNvSpPr>
          <p:nvPr>
            <p:ph idx="1"/>
          </p:nvPr>
        </p:nvSpPr>
        <p:spPr>
          <a:xfrm>
            <a:off x="1842977" y="1130531"/>
            <a:ext cx="8496000" cy="1398886"/>
          </a:xfrm>
        </p:spPr>
        <p:txBody>
          <a:bodyPr>
            <a:normAutofit fontScale="70000" lnSpcReduction="20000"/>
          </a:bodyPr>
          <a:lstStyle/>
          <a:p>
            <a:pPr marL="285750" indent="-285750"/>
            <a:r>
              <a:rPr lang="en-GB" dirty="0"/>
              <a:t>The USA was the main architect of the global economic system created at the end of the Second World War, and the principles which inform it.  </a:t>
            </a:r>
          </a:p>
          <a:p>
            <a:pPr marL="285750" indent="-285750"/>
            <a:r>
              <a:rPr lang="en-GB" dirty="0"/>
              <a:t>The USA continues to have disproportionate influence over these important </a:t>
            </a:r>
            <a:r>
              <a:rPr lang="en-GB" b="1" dirty="0"/>
              <a:t>intergovernmental organisations</a:t>
            </a:r>
            <a:r>
              <a:rPr lang="en-GB" dirty="0"/>
              <a:t>, which are based in Washington DC.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604914" y="2272163"/>
            <a:ext cx="3912573" cy="3560338"/>
          </a:xfrm>
          <a:prstGeom prst="rect">
            <a:avLst/>
          </a:prstGeom>
          <a:noFill/>
          <a:ln>
            <a:noFill/>
          </a:ln>
        </p:spPr>
      </p:pic>
      <p:sp>
        <p:nvSpPr>
          <p:cNvPr id="2" name="TextBox 1"/>
          <p:cNvSpPr txBox="1"/>
          <p:nvPr/>
        </p:nvSpPr>
        <p:spPr>
          <a:xfrm>
            <a:off x="1842977" y="6231693"/>
            <a:ext cx="2120442" cy="553998"/>
          </a:xfrm>
          <a:prstGeom prst="rect">
            <a:avLst/>
          </a:prstGeom>
          <a:noFill/>
        </p:spPr>
        <p:txBody>
          <a:bodyPr wrap="none" rtlCol="0">
            <a:spAutoFit/>
          </a:bodyPr>
          <a:lstStyle/>
          <a:p>
            <a:r>
              <a:rPr lang="en-US" sz="1200" dirty="0" err="1">
                <a:solidFill>
                  <a:schemeClr val="tx1">
                    <a:tint val="75000"/>
                  </a:schemeClr>
                </a:solidFill>
                <a:latin typeface="Arial"/>
                <a:cs typeface="Arial"/>
              </a:rPr>
              <a:t>Hodder</a:t>
            </a:r>
            <a:r>
              <a:rPr lang="en-US" sz="1200" dirty="0">
                <a:solidFill>
                  <a:schemeClr val="tx1">
                    <a:tint val="75000"/>
                  </a:schemeClr>
                </a:solidFill>
                <a:latin typeface="Arial"/>
                <a:cs typeface="Arial"/>
              </a:rPr>
              <a:t> &amp; Stoughton © 2017</a:t>
            </a:r>
          </a:p>
          <a:p>
            <a:endParaRPr lang="en-US" dirty="0"/>
          </a:p>
        </p:txBody>
      </p:sp>
      <p:sp>
        <p:nvSpPr>
          <p:cNvPr id="5" name="TextBox 4"/>
          <p:cNvSpPr txBox="1"/>
          <p:nvPr/>
        </p:nvSpPr>
        <p:spPr>
          <a:xfrm>
            <a:off x="4667250" y="3683000"/>
            <a:ext cx="184666" cy="369332"/>
          </a:xfrm>
          <a:prstGeom prst="rect">
            <a:avLst/>
          </a:prstGeom>
          <a:noFill/>
        </p:spPr>
        <p:txBody>
          <a:bodyPr wrap="none" rtlCol="0">
            <a:spAutoFit/>
          </a:bodyPr>
          <a:lstStyle/>
          <a:p>
            <a:endParaRPr lang="en-US" dirty="0"/>
          </a:p>
        </p:txBody>
      </p:sp>
      <p:sp>
        <p:nvSpPr>
          <p:cNvPr id="7" name="TextBox 6"/>
          <p:cNvSpPr txBox="1"/>
          <p:nvPr/>
        </p:nvSpPr>
        <p:spPr>
          <a:xfrm>
            <a:off x="1745282" y="2169854"/>
            <a:ext cx="3734128" cy="3416320"/>
          </a:xfrm>
          <a:prstGeom prst="rect">
            <a:avLst/>
          </a:prstGeom>
          <a:noFill/>
        </p:spPr>
        <p:txBody>
          <a:bodyPr wrap="square" rtlCol="0">
            <a:spAutoFit/>
          </a:bodyPr>
          <a:lstStyle/>
          <a:p>
            <a:pPr marL="285750" indent="-285750">
              <a:buFont typeface="Arial" pitchFamily="34" charset="0"/>
              <a:buChar char="•"/>
            </a:pPr>
            <a:r>
              <a:rPr lang="en-GB" dirty="0"/>
              <a:t>Over time, the free market philosophy which institutions like the World Bank and International Monetary Fund promote has become known as the</a:t>
            </a:r>
            <a:r>
              <a:rPr lang="en-GB" b="1" dirty="0"/>
              <a:t> Washington consensus</a:t>
            </a:r>
            <a:r>
              <a:rPr lang="en-GB" dirty="0"/>
              <a:t>.</a:t>
            </a:r>
            <a:r>
              <a:rPr lang="en-GB" b="1" dirty="0"/>
              <a:t>   </a:t>
            </a:r>
          </a:p>
          <a:p>
            <a:pPr marL="285750" indent="-285750">
              <a:buFont typeface="Arial" pitchFamily="34" charset="0"/>
              <a:buChar char="•"/>
            </a:pPr>
            <a:r>
              <a:rPr lang="en-GB" dirty="0"/>
              <a:t>To date, all </a:t>
            </a:r>
            <a:r>
              <a:rPr lang="en-GB" b="1" dirty="0"/>
              <a:t>World Bank </a:t>
            </a:r>
            <a:r>
              <a:rPr lang="en-GB" dirty="0"/>
              <a:t>presidents have been US citizens. The USA has a greater influence over </a:t>
            </a:r>
            <a:r>
              <a:rPr lang="en-GB" b="1" dirty="0"/>
              <a:t>International Monetary Fund (IMF) </a:t>
            </a:r>
            <a:r>
              <a:rPr lang="en-GB" dirty="0"/>
              <a:t>policy than any other state. </a:t>
            </a:r>
          </a:p>
          <a:p>
            <a:pPr lvl="0" fontAlgn="auto"/>
            <a:endParaRPr lang="en-GB" dirty="0"/>
          </a:p>
        </p:txBody>
      </p:sp>
    </p:spTree>
    <p:extLst>
      <p:ext uri="{BB962C8B-B14F-4D97-AF65-F5344CB8AC3E}">
        <p14:creationId xmlns:p14="http://schemas.microsoft.com/office/powerpoint/2010/main" val="69645816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9DB843-44AD-3243-AF16-02E308F8D237}"/>
              </a:ext>
            </a:extLst>
          </p:cNvPr>
          <p:cNvPicPr>
            <a:picLocks noChangeAspect="1"/>
          </p:cNvPicPr>
          <p:nvPr/>
        </p:nvPicPr>
        <p:blipFill>
          <a:blip r:embed="rId2"/>
          <a:stretch>
            <a:fillRect/>
          </a:stretch>
        </p:blipFill>
        <p:spPr>
          <a:xfrm>
            <a:off x="337532" y="1432719"/>
            <a:ext cx="11516935" cy="2972594"/>
          </a:xfrm>
          <a:prstGeom prst="rect">
            <a:avLst/>
          </a:prstGeom>
        </p:spPr>
      </p:pic>
    </p:spTree>
    <p:extLst>
      <p:ext uri="{BB962C8B-B14F-4D97-AF65-F5344CB8AC3E}">
        <p14:creationId xmlns:p14="http://schemas.microsoft.com/office/powerpoint/2010/main" val="2628349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US economic power </a:t>
            </a:r>
            <a:br>
              <a:rPr lang="en-GB" dirty="0"/>
            </a:br>
            <a:endParaRPr lang="en-GB" dirty="0"/>
          </a:p>
        </p:txBody>
      </p:sp>
      <p:sp>
        <p:nvSpPr>
          <p:cNvPr id="3" name="Content Placeholder 2"/>
          <p:cNvSpPr>
            <a:spLocks noGrp="1"/>
          </p:cNvSpPr>
          <p:nvPr>
            <p:ph idx="1"/>
          </p:nvPr>
        </p:nvSpPr>
        <p:spPr>
          <a:xfrm>
            <a:off x="1842978" y="1335179"/>
            <a:ext cx="8392761" cy="962131"/>
          </a:xfrm>
        </p:spPr>
        <p:txBody>
          <a:bodyPr>
            <a:normAutofit fontScale="70000" lnSpcReduction="20000"/>
          </a:bodyPr>
          <a:lstStyle/>
          <a:p>
            <a:pPr marL="285750" indent="-285750"/>
            <a:r>
              <a:rPr lang="en-GB" dirty="0"/>
              <a:t>The 320 million people who live in the USA (less than one-twentieth of the world’s population) own </a:t>
            </a:r>
            <a:r>
              <a:rPr lang="en-GB" b="1" dirty="0"/>
              <a:t>more than 40% </a:t>
            </a:r>
            <a:r>
              <a:rPr lang="en-GB" dirty="0"/>
              <a:t>of global personal wealth. </a:t>
            </a:r>
          </a:p>
          <a:p>
            <a:pPr marL="285750" indent="-285750"/>
            <a:r>
              <a:rPr lang="en-GB" dirty="0"/>
              <a:t>Of the 500 largest global </a:t>
            </a:r>
            <a:r>
              <a:rPr lang="en-GB" b="1" dirty="0"/>
              <a:t>TNCs</a:t>
            </a:r>
            <a:r>
              <a:rPr lang="en-GB" dirty="0"/>
              <a:t>, one quarter were US-owned in 2015.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799" y="2297310"/>
            <a:ext cx="4962795" cy="3495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42977" y="5873750"/>
            <a:ext cx="2120442" cy="553998"/>
          </a:xfrm>
          <a:prstGeom prst="rect">
            <a:avLst/>
          </a:prstGeom>
          <a:noFill/>
        </p:spPr>
        <p:txBody>
          <a:bodyPr wrap="none" rtlCol="0">
            <a:spAutoFit/>
          </a:bodyPr>
          <a:lstStyle/>
          <a:p>
            <a:r>
              <a:rPr lang="en-US" sz="1200" dirty="0" err="1">
                <a:solidFill>
                  <a:schemeClr val="tx1">
                    <a:tint val="75000"/>
                  </a:schemeClr>
                </a:solidFill>
                <a:latin typeface="Arial"/>
                <a:cs typeface="Arial"/>
              </a:rPr>
              <a:t>Hodder</a:t>
            </a:r>
            <a:r>
              <a:rPr lang="en-US" sz="1200" dirty="0">
                <a:solidFill>
                  <a:schemeClr val="tx1">
                    <a:tint val="75000"/>
                  </a:schemeClr>
                </a:solidFill>
                <a:latin typeface="Arial"/>
                <a:cs typeface="Arial"/>
              </a:rPr>
              <a:t> &amp; Stoughton © 2017</a:t>
            </a:r>
          </a:p>
          <a:p>
            <a:endParaRPr lang="en-US" dirty="0"/>
          </a:p>
        </p:txBody>
      </p:sp>
      <p:sp>
        <p:nvSpPr>
          <p:cNvPr id="4" name="TextBox 3"/>
          <p:cNvSpPr txBox="1"/>
          <p:nvPr/>
        </p:nvSpPr>
        <p:spPr>
          <a:xfrm>
            <a:off x="1715977" y="2213369"/>
            <a:ext cx="3005666" cy="2031325"/>
          </a:xfrm>
          <a:prstGeom prst="rect">
            <a:avLst/>
          </a:prstGeom>
          <a:noFill/>
        </p:spPr>
        <p:txBody>
          <a:bodyPr wrap="square" rtlCol="0">
            <a:spAutoFit/>
          </a:bodyPr>
          <a:lstStyle/>
          <a:p>
            <a:pPr marL="285750" indent="-285750">
              <a:buFont typeface="Arial" pitchFamily="34" charset="0"/>
              <a:buChar char="•"/>
            </a:pPr>
            <a:r>
              <a:rPr lang="en-GB" dirty="0"/>
              <a:t>The graph shows </a:t>
            </a:r>
            <a:r>
              <a:rPr lang="en-GB" b="1" dirty="0"/>
              <a:t>GDP per capita growth </a:t>
            </a:r>
            <a:r>
              <a:rPr lang="en-GB" dirty="0"/>
              <a:t>in selected countries and world regions over time: the USA has benefited greatly from the ‘new world order’ it has created.</a:t>
            </a:r>
          </a:p>
        </p:txBody>
      </p:sp>
    </p:spTree>
    <p:extLst>
      <p:ext uri="{BB962C8B-B14F-4D97-AF65-F5344CB8AC3E}">
        <p14:creationId xmlns:p14="http://schemas.microsoft.com/office/powerpoint/2010/main" val="16723293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US soft power </a:t>
            </a:r>
            <a:br>
              <a:rPr lang="en-GB" dirty="0"/>
            </a:br>
            <a:endParaRPr lang="en-GB" dirty="0"/>
          </a:p>
        </p:txBody>
      </p:sp>
      <p:sp>
        <p:nvSpPr>
          <p:cNvPr id="3" name="Content Placeholder 2"/>
          <p:cNvSpPr>
            <a:spLocks noGrp="1"/>
          </p:cNvSpPr>
          <p:nvPr>
            <p:ph idx="1"/>
          </p:nvPr>
        </p:nvSpPr>
        <p:spPr>
          <a:xfrm>
            <a:off x="1842977" y="1113906"/>
            <a:ext cx="8201568" cy="1496291"/>
          </a:xfrm>
        </p:spPr>
        <p:txBody>
          <a:bodyPr>
            <a:normAutofit fontScale="62500" lnSpcReduction="20000"/>
          </a:bodyPr>
          <a:lstStyle/>
          <a:p>
            <a:pPr marL="285750" indent="-285750"/>
            <a:r>
              <a:rPr lang="en-GB" dirty="0"/>
              <a:t>US cultural influence is so strong that terms like </a:t>
            </a:r>
            <a:r>
              <a:rPr lang="en-GB" b="1" dirty="0"/>
              <a:t>Americanisation</a:t>
            </a:r>
            <a:r>
              <a:rPr lang="en-GB" dirty="0"/>
              <a:t> and </a:t>
            </a:r>
            <a:r>
              <a:rPr lang="en-GB" b="1" dirty="0" err="1"/>
              <a:t>McDonaldisation</a:t>
            </a:r>
            <a:r>
              <a:rPr lang="en-GB" dirty="0"/>
              <a:t> are widely used to describe the way American food, fashion and media have shaped global culture. Brands like Disney, Marvel and McDonald’s are enjoyed by people in many different countries.</a:t>
            </a:r>
          </a:p>
          <a:p>
            <a:pPr marL="285750" indent="-285750"/>
            <a:r>
              <a:rPr lang="en-GB" dirty="0"/>
              <a:t>The USA is also a major donor of </a:t>
            </a:r>
            <a:r>
              <a:rPr lang="en-GB" b="1" dirty="0"/>
              <a:t>foreign aid</a:t>
            </a:r>
            <a:r>
              <a:rPr lang="en-GB" dirty="0"/>
              <a:t>. This helps it to build regional and global political alliances.</a:t>
            </a:r>
          </a:p>
          <a:p>
            <a:pPr lvl="0" fontAlgn="auto"/>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325092" y="2610197"/>
            <a:ext cx="5375996" cy="2529147"/>
          </a:xfrm>
          <a:prstGeom prst="rect">
            <a:avLst/>
          </a:prstGeom>
          <a:noFill/>
          <a:ln>
            <a:noFill/>
          </a:ln>
        </p:spPr>
      </p:pic>
      <p:sp>
        <p:nvSpPr>
          <p:cNvPr id="2" name="TextBox 1"/>
          <p:cNvSpPr txBox="1"/>
          <p:nvPr/>
        </p:nvSpPr>
        <p:spPr>
          <a:xfrm>
            <a:off x="1842977" y="5831417"/>
            <a:ext cx="2120442" cy="553998"/>
          </a:xfrm>
          <a:prstGeom prst="rect">
            <a:avLst/>
          </a:prstGeom>
          <a:noFill/>
        </p:spPr>
        <p:txBody>
          <a:bodyPr wrap="none" rtlCol="0">
            <a:spAutoFit/>
          </a:bodyPr>
          <a:lstStyle/>
          <a:p>
            <a:r>
              <a:rPr lang="en-US" sz="1200" dirty="0" err="1">
                <a:solidFill>
                  <a:schemeClr val="tx1">
                    <a:tint val="75000"/>
                  </a:schemeClr>
                </a:solidFill>
                <a:latin typeface="Arial"/>
                <a:cs typeface="Arial"/>
              </a:rPr>
              <a:t>Hodder</a:t>
            </a:r>
            <a:r>
              <a:rPr lang="en-US" sz="1200" dirty="0">
                <a:solidFill>
                  <a:schemeClr val="tx1">
                    <a:tint val="75000"/>
                  </a:schemeClr>
                </a:solidFill>
                <a:latin typeface="Arial"/>
                <a:cs typeface="Arial"/>
              </a:rPr>
              <a:t> &amp; Stoughton © 2017</a:t>
            </a:r>
          </a:p>
          <a:p>
            <a:endParaRPr lang="en-US" dirty="0"/>
          </a:p>
        </p:txBody>
      </p:sp>
    </p:spTree>
    <p:extLst>
      <p:ext uri="{BB962C8B-B14F-4D97-AF65-F5344CB8AC3E}">
        <p14:creationId xmlns:p14="http://schemas.microsoft.com/office/powerpoint/2010/main" val="169668011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942" y="0"/>
            <a:ext cx="5583058" cy="889144"/>
          </a:xfrm>
        </p:spPr>
        <p:txBody>
          <a:bodyPr>
            <a:normAutofit/>
          </a:bodyPr>
          <a:lstStyle/>
          <a:p>
            <a:r>
              <a:rPr lang="en-GB" sz="3600" dirty="0"/>
              <a:t>What next for the USA?</a:t>
            </a:r>
            <a:endParaRPr lang="en-GB" dirty="0"/>
          </a:p>
        </p:txBody>
      </p:sp>
      <p:sp>
        <p:nvSpPr>
          <p:cNvPr id="3" name="Content Placeholder 2"/>
          <p:cNvSpPr>
            <a:spLocks noGrp="1"/>
          </p:cNvSpPr>
          <p:nvPr>
            <p:ph idx="1"/>
          </p:nvPr>
        </p:nvSpPr>
        <p:spPr>
          <a:xfrm>
            <a:off x="228600" y="1282635"/>
            <a:ext cx="7924800" cy="4680223"/>
          </a:xfrm>
        </p:spPr>
        <p:txBody>
          <a:bodyPr>
            <a:noAutofit/>
          </a:bodyPr>
          <a:lstStyle/>
          <a:p>
            <a:pPr marL="285750" indent="-285750"/>
            <a:r>
              <a:rPr lang="en-GB" sz="2400" dirty="0"/>
              <a:t>Since the </a:t>
            </a:r>
            <a:r>
              <a:rPr lang="en-GB" sz="2400" b="1" dirty="0"/>
              <a:t>Global Financial Crisis </a:t>
            </a:r>
            <a:r>
              <a:rPr lang="en-GB" sz="2400" dirty="0"/>
              <a:t>of 2008, however, it has become harder to sustain a unipolar view of the world with the USA as an unopposed global hegemon. </a:t>
            </a:r>
          </a:p>
          <a:p>
            <a:pPr marL="285750" indent="-285750"/>
            <a:r>
              <a:rPr lang="en-GB" sz="2400" dirty="0"/>
              <a:t>China is increasingly viewed as rivalling the USA in many ways. China became the world’s largest economy in 2014 and exerts great influence over the global economic system through its sheer size. </a:t>
            </a:r>
          </a:p>
          <a:p>
            <a:pPr marL="285750" indent="-285750"/>
            <a:r>
              <a:rPr lang="en-GB" sz="2400" dirty="0"/>
              <a:t>Other </a:t>
            </a:r>
            <a:r>
              <a:rPr lang="en-GB" sz="2400" b="1" dirty="0"/>
              <a:t>emerging economies</a:t>
            </a:r>
            <a:r>
              <a:rPr lang="en-GB" sz="2400" dirty="0"/>
              <a:t> including India and Indonesia play an increasingly important global role.</a:t>
            </a:r>
          </a:p>
          <a:p>
            <a:pPr marL="285750" indent="-285750"/>
            <a:r>
              <a:rPr lang="en-GB" sz="2400" dirty="0"/>
              <a:t>Russia has reasserted its global influence militarily by seizing Crimea and offering support to the ruling regime in Syria. Under the leadership of Vladimir Putin, Russia is expanding its </a:t>
            </a:r>
            <a:r>
              <a:rPr lang="en-GB" sz="2400" b="1" dirty="0"/>
              <a:t>sphere of influence</a:t>
            </a:r>
            <a:r>
              <a:rPr lang="en-GB" sz="2400" dirty="0"/>
              <a:t> again.  </a:t>
            </a:r>
          </a:p>
        </p:txBody>
      </p:sp>
      <p:sp>
        <p:nvSpPr>
          <p:cNvPr id="4" name="Footer Placeholder 3"/>
          <p:cNvSpPr>
            <a:spLocks noGrp="1"/>
          </p:cNvSpPr>
          <p:nvPr>
            <p:ph type="ftr" sz="quarter" idx="11"/>
          </p:nvPr>
        </p:nvSpPr>
        <p:spPr/>
        <p:txBody>
          <a:bodyPr/>
          <a:lstStyle/>
          <a:p>
            <a:r>
              <a:rPr lang="en-US" dirty="0" err="1"/>
              <a:t>Hodder</a:t>
            </a:r>
            <a:r>
              <a:rPr lang="en-US" dirty="0"/>
              <a:t> &amp; Stoughton © 2017</a:t>
            </a:r>
          </a:p>
        </p:txBody>
      </p:sp>
      <p:sp>
        <p:nvSpPr>
          <p:cNvPr id="5" name="Rounded Rectangular Callout 4"/>
          <p:cNvSpPr/>
          <p:nvPr/>
        </p:nvSpPr>
        <p:spPr>
          <a:xfrm>
            <a:off x="8471338" y="0"/>
            <a:ext cx="3720662" cy="4119505"/>
          </a:xfrm>
          <a:prstGeom prst="wedgeRoundRectCallout">
            <a:avLst>
              <a:gd name="adj1" fmla="val -47488"/>
              <a:gd name="adj2" fmla="val 6060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auto"/>
            <a:r>
              <a:rPr lang="en-GB" sz="1600" dirty="0"/>
              <a:t>Until very recently, the USA benefited most from globalisation by being able to regulate the terms of its own global interactions with other countries and TNCs in ways that returned significant economic and political rewards. For this reason, conventional wisdom used to be that globalisation and 'Americanisation' were one and the same thing. Indeed, until recently, the USA was widely seen as being the world’s unchallenged ‘hyperpower’ meaning that it was dominant in all aspects of power.</a:t>
            </a:r>
          </a:p>
        </p:txBody>
      </p:sp>
    </p:spTree>
    <p:extLst>
      <p:ext uri="{BB962C8B-B14F-4D97-AF65-F5344CB8AC3E}">
        <p14:creationId xmlns:p14="http://schemas.microsoft.com/office/powerpoint/2010/main" val="959374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978" y="274638"/>
            <a:ext cx="5583058" cy="889144"/>
          </a:xfrm>
        </p:spPr>
        <p:txBody>
          <a:bodyPr>
            <a:normAutofit/>
          </a:bodyPr>
          <a:lstStyle/>
          <a:p>
            <a:r>
              <a:rPr lang="en-GB" sz="3600" dirty="0"/>
              <a:t>President Trump: what next?</a:t>
            </a:r>
            <a:endParaRPr lang="en-GB" dirty="0"/>
          </a:p>
        </p:txBody>
      </p:sp>
      <p:sp>
        <p:nvSpPr>
          <p:cNvPr id="3" name="Content Placeholder 2"/>
          <p:cNvSpPr>
            <a:spLocks noGrp="1"/>
          </p:cNvSpPr>
          <p:nvPr>
            <p:ph idx="1"/>
          </p:nvPr>
        </p:nvSpPr>
        <p:spPr>
          <a:xfrm>
            <a:off x="0" y="1621486"/>
            <a:ext cx="11734799" cy="4277160"/>
          </a:xfrm>
        </p:spPr>
        <p:txBody>
          <a:bodyPr>
            <a:noAutofit/>
          </a:bodyPr>
          <a:lstStyle/>
          <a:p>
            <a:r>
              <a:rPr lang="en-GB" dirty="0"/>
              <a:t>President Trump has portrayed himself as: </a:t>
            </a:r>
          </a:p>
          <a:p>
            <a:pPr marL="285750" indent="-285750"/>
            <a:r>
              <a:rPr lang="en-GB" b="1" dirty="0"/>
              <a:t>A political isolationist</a:t>
            </a:r>
            <a:r>
              <a:rPr lang="en-GB" dirty="0"/>
              <a:t>  This means he may be less keen to see the USA involved in wars or peacekeeping operations. Under his leadership, the USA may play a less active international role in relation to global issues such as climate change. He has suggested the USA’s role in NATO may lessen. He has proposed building a wall along the US–Mexican border.</a:t>
            </a:r>
          </a:p>
          <a:p>
            <a:pPr marL="285750" indent="-285750"/>
            <a:r>
              <a:rPr lang="en-GB" b="1" dirty="0"/>
              <a:t>An economic protectionist</a:t>
            </a:r>
            <a:r>
              <a:rPr lang="en-GB" dirty="0"/>
              <a:t>   This means he may put high taxes on imported goods. He has also said he will place a 35% tax on products which US companies manufacture in other countries (which will encourage TNCs to ‘reshore’ their relations). He has also  made a commitment to renegotiate or withdraw from NAFTA, and does not support the Trans-Pacific Partnership (TPP).</a:t>
            </a:r>
          </a:p>
          <a:p>
            <a:pPr marL="0" indent="0">
              <a:buNone/>
            </a:pPr>
            <a:endParaRPr lang="en-GB" dirty="0"/>
          </a:p>
          <a:p>
            <a:pPr marL="342900" indent="-342900">
              <a:buAutoNum type="arabicPeriod"/>
            </a:pPr>
            <a:endParaRPr lang="en-GB" dirty="0"/>
          </a:p>
          <a:p>
            <a:endParaRPr lang="en-GB" dirty="0"/>
          </a:p>
        </p:txBody>
      </p:sp>
      <p:sp>
        <p:nvSpPr>
          <p:cNvPr id="4" name="Footer Placeholder 3"/>
          <p:cNvSpPr>
            <a:spLocks noGrp="1"/>
          </p:cNvSpPr>
          <p:nvPr>
            <p:ph type="ftr" sz="quarter" idx="11"/>
          </p:nvPr>
        </p:nvSpPr>
        <p:spPr/>
        <p:txBody>
          <a:bodyPr/>
          <a:lstStyle/>
          <a:p>
            <a:r>
              <a:rPr lang="en-US" dirty="0" err="1"/>
              <a:t>Hodder</a:t>
            </a:r>
            <a:r>
              <a:rPr lang="en-US" dirty="0"/>
              <a:t> &amp; Stoughton © 2017</a:t>
            </a:r>
          </a:p>
        </p:txBody>
      </p:sp>
      <p:sp>
        <p:nvSpPr>
          <p:cNvPr id="5" name="Rounded Rectangular Callout 4"/>
          <p:cNvSpPr/>
          <p:nvPr/>
        </p:nvSpPr>
        <p:spPr>
          <a:xfrm>
            <a:off x="8672944" y="198438"/>
            <a:ext cx="3061855" cy="1791862"/>
          </a:xfrm>
          <a:prstGeom prst="wedgeRoundRectCallout">
            <a:avLst>
              <a:gd name="adj1" fmla="val 395"/>
              <a:gd name="adj2" fmla="val -7996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600" dirty="0"/>
              <a:t>Critics say this amounts to an </a:t>
            </a:r>
            <a:r>
              <a:rPr lang="en-GB" sz="1600" b="1" dirty="0"/>
              <a:t>anti-globalisation </a:t>
            </a:r>
            <a:r>
              <a:rPr lang="en-GB" sz="1600" dirty="0"/>
              <a:t>agenda. It could end the USA’s role as a true global hegemon working to support the global status quo.</a:t>
            </a:r>
          </a:p>
        </p:txBody>
      </p:sp>
    </p:spTree>
    <p:extLst>
      <p:ext uri="{BB962C8B-B14F-4D97-AF65-F5344CB8AC3E}">
        <p14:creationId xmlns:p14="http://schemas.microsoft.com/office/powerpoint/2010/main" val="2610319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CDF0-7424-5547-834B-7E3269DA0902}"/>
              </a:ext>
            </a:extLst>
          </p:cNvPr>
          <p:cNvSpPr>
            <a:spLocks noGrp="1"/>
          </p:cNvSpPr>
          <p:nvPr>
            <p:ph type="title"/>
          </p:nvPr>
        </p:nvSpPr>
        <p:spPr/>
        <p:txBody>
          <a:bodyPr/>
          <a:lstStyle/>
          <a:p>
            <a:r>
              <a:rPr lang="en-US" dirty="0">
                <a:latin typeface="dearJoe 5 CASUAL PRO" panose="02000000000000000000" pitchFamily="2" charset="0"/>
              </a:rPr>
              <a:t>China as a potential Superpower</a:t>
            </a:r>
          </a:p>
        </p:txBody>
      </p:sp>
      <p:sp>
        <p:nvSpPr>
          <p:cNvPr id="3" name="Content Placeholder 2">
            <a:extLst>
              <a:ext uri="{FF2B5EF4-FFF2-40B4-BE49-F238E27FC236}">
                <a16:creationId xmlns:a16="http://schemas.microsoft.com/office/drawing/2014/main" id="{92076E14-3618-E041-85D9-A891A0B40228}"/>
              </a:ext>
            </a:extLst>
          </p:cNvPr>
          <p:cNvSpPr>
            <a:spLocks noGrp="1"/>
          </p:cNvSpPr>
          <p:nvPr>
            <p:ph idx="1"/>
          </p:nvPr>
        </p:nvSpPr>
        <p:spPr>
          <a:xfrm>
            <a:off x="838200" y="1690688"/>
            <a:ext cx="10515600" cy="4351338"/>
          </a:xfrm>
        </p:spPr>
        <p:txBody>
          <a:bodyPr/>
          <a:lstStyle/>
          <a:p>
            <a:pPr marL="0" indent="0">
              <a:buNone/>
            </a:pPr>
            <a:r>
              <a:rPr lang="en-US" dirty="0"/>
              <a:t>China because of the size of it’s </a:t>
            </a:r>
            <a:r>
              <a:rPr lang="en-US" b="1" dirty="0"/>
              <a:t>economy,  </a:t>
            </a:r>
            <a:r>
              <a:rPr lang="en-US" dirty="0"/>
              <a:t>the size of it’s </a:t>
            </a:r>
            <a:r>
              <a:rPr lang="en-US" b="1" dirty="0"/>
              <a:t>population</a:t>
            </a:r>
            <a:r>
              <a:rPr lang="en-US" dirty="0"/>
              <a:t> and it’s increasing military influence is seen as a potential future superpower.</a:t>
            </a:r>
            <a:endParaRPr lang="en-US" b="1" dirty="0"/>
          </a:p>
        </p:txBody>
      </p:sp>
      <p:pic>
        <p:nvPicPr>
          <p:cNvPr id="7" name="Picture 6">
            <a:extLst>
              <a:ext uri="{FF2B5EF4-FFF2-40B4-BE49-F238E27FC236}">
                <a16:creationId xmlns:a16="http://schemas.microsoft.com/office/drawing/2014/main" id="{57F65692-AA4E-3442-B6DB-609409309A9E}"/>
              </a:ext>
            </a:extLst>
          </p:cNvPr>
          <p:cNvPicPr>
            <a:picLocks noChangeAspect="1"/>
          </p:cNvPicPr>
          <p:nvPr/>
        </p:nvPicPr>
        <p:blipFill>
          <a:blip r:embed="rId2"/>
          <a:stretch>
            <a:fillRect/>
          </a:stretch>
        </p:blipFill>
        <p:spPr>
          <a:xfrm>
            <a:off x="704850" y="3016251"/>
            <a:ext cx="11144250" cy="3427897"/>
          </a:xfrm>
          <a:prstGeom prst="rect">
            <a:avLst/>
          </a:prstGeom>
        </p:spPr>
      </p:pic>
      <p:pic>
        <p:nvPicPr>
          <p:cNvPr id="9" name="Picture 8">
            <a:extLst>
              <a:ext uri="{FF2B5EF4-FFF2-40B4-BE49-F238E27FC236}">
                <a16:creationId xmlns:a16="http://schemas.microsoft.com/office/drawing/2014/main" id="{D40224EA-83EF-E14C-898E-AFD2B5A0921B}"/>
              </a:ext>
            </a:extLst>
          </p:cNvPr>
          <p:cNvPicPr>
            <a:picLocks noChangeAspect="1"/>
          </p:cNvPicPr>
          <p:nvPr/>
        </p:nvPicPr>
        <p:blipFill>
          <a:blip r:embed="rId3"/>
          <a:stretch>
            <a:fillRect/>
          </a:stretch>
        </p:blipFill>
        <p:spPr>
          <a:xfrm>
            <a:off x="9201149" y="124941"/>
            <a:ext cx="1973523" cy="1485686"/>
          </a:xfrm>
          <a:prstGeom prst="rect">
            <a:avLst/>
          </a:prstGeom>
        </p:spPr>
      </p:pic>
    </p:spTree>
    <p:extLst>
      <p:ext uri="{BB962C8B-B14F-4D97-AF65-F5344CB8AC3E}">
        <p14:creationId xmlns:p14="http://schemas.microsoft.com/office/powerpoint/2010/main" val="256176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7CF4-BC59-994A-9354-A93771A30C73}"/>
              </a:ext>
            </a:extLst>
          </p:cNvPr>
          <p:cNvSpPr>
            <a:spLocks noGrp="1"/>
          </p:cNvSpPr>
          <p:nvPr>
            <p:ph type="title"/>
          </p:nvPr>
        </p:nvSpPr>
        <p:spPr/>
        <p:txBody>
          <a:bodyPr/>
          <a:lstStyle/>
          <a:p>
            <a:r>
              <a:rPr lang="en-US" b="1" dirty="0"/>
              <a:t>More to think about…..</a:t>
            </a:r>
            <a:endParaRPr lang="en-US" dirty="0"/>
          </a:p>
        </p:txBody>
      </p:sp>
      <p:sp>
        <p:nvSpPr>
          <p:cNvPr id="3" name="Content Placeholder 2">
            <a:extLst>
              <a:ext uri="{FF2B5EF4-FFF2-40B4-BE49-F238E27FC236}">
                <a16:creationId xmlns:a16="http://schemas.microsoft.com/office/drawing/2014/main" id="{EF1ED7BD-818C-AA4B-B9BA-1E7026A83080}"/>
              </a:ext>
            </a:extLst>
          </p:cNvPr>
          <p:cNvSpPr>
            <a:spLocks noGrp="1"/>
          </p:cNvSpPr>
          <p:nvPr>
            <p:ph idx="1"/>
          </p:nvPr>
        </p:nvSpPr>
        <p:spPr/>
        <p:txBody>
          <a:bodyPr/>
          <a:lstStyle/>
          <a:p>
            <a:r>
              <a:rPr lang="en-US" dirty="0"/>
              <a:t>The UK declined as a superpower after the Second World War. To what extent might the proposed 2019 Brexit further diminish the powers of the UK? </a:t>
            </a:r>
            <a:endParaRPr lang="en-US" b="1" dirty="0"/>
          </a:p>
        </p:txBody>
      </p:sp>
    </p:spTree>
    <p:extLst>
      <p:ext uri="{BB962C8B-B14F-4D97-AF65-F5344CB8AC3E}">
        <p14:creationId xmlns:p14="http://schemas.microsoft.com/office/powerpoint/2010/main" val="871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terms</a:t>
            </a:r>
          </a:p>
        </p:txBody>
      </p:sp>
      <p:sp>
        <p:nvSpPr>
          <p:cNvPr id="4" name="Footer Placeholder 3"/>
          <p:cNvSpPr>
            <a:spLocks noGrp="1"/>
          </p:cNvSpPr>
          <p:nvPr>
            <p:ph type="ftr" sz="quarter" idx="11"/>
          </p:nvPr>
        </p:nvSpPr>
        <p:spPr/>
        <p:txBody>
          <a:bodyPr/>
          <a:lstStyle/>
          <a:p>
            <a:r>
              <a:rPr lang="en-US" dirty="0" err="1"/>
              <a:t>Hodder</a:t>
            </a:r>
            <a:r>
              <a:rPr lang="en-US" dirty="0"/>
              <a:t> &amp; Stoughton © 2017</a:t>
            </a:r>
          </a:p>
        </p:txBody>
      </p:sp>
      <p:graphicFrame>
        <p:nvGraphicFramePr>
          <p:cNvPr id="5" name="Content Placeholder 4"/>
          <p:cNvGraphicFramePr>
            <a:graphicFrameLocks noGrp="1"/>
          </p:cNvGraphicFramePr>
          <p:nvPr>
            <p:ph idx="1"/>
            <p:extLst/>
          </p:nvPr>
        </p:nvGraphicFramePr>
        <p:xfrm>
          <a:off x="1843088" y="1695450"/>
          <a:ext cx="8528050" cy="4114800"/>
        </p:xfrm>
        <a:graphic>
          <a:graphicData uri="http://schemas.openxmlformats.org/drawingml/2006/table">
            <a:tbl>
              <a:tblPr bandRow="1">
                <a:tableStyleId>{5C22544A-7EE6-4342-B048-85BDC9FD1C3A}</a:tableStyleId>
              </a:tblPr>
              <a:tblGrid>
                <a:gridCol w="1675967">
                  <a:extLst>
                    <a:ext uri="{9D8B030D-6E8A-4147-A177-3AD203B41FA5}">
                      <a16:colId xmlns:a16="http://schemas.microsoft.com/office/drawing/2014/main" val="20000"/>
                    </a:ext>
                  </a:extLst>
                </a:gridCol>
                <a:gridCol w="6852083">
                  <a:extLst>
                    <a:ext uri="{9D8B030D-6E8A-4147-A177-3AD203B41FA5}">
                      <a16:colId xmlns:a16="http://schemas.microsoft.com/office/drawing/2014/main" val="20001"/>
                    </a:ext>
                  </a:extLst>
                </a:gridCol>
              </a:tblGrid>
              <a:tr h="370840">
                <a:tc>
                  <a:txBody>
                    <a:bodyPr/>
                    <a:lstStyle/>
                    <a:p>
                      <a:r>
                        <a:rPr lang="en-GB" dirty="0"/>
                        <a:t>Superpower</a:t>
                      </a:r>
                    </a:p>
                  </a:txBody>
                  <a:tcPr/>
                </a:tc>
                <a:tc>
                  <a:txBody>
                    <a:bodyPr/>
                    <a:lstStyle/>
                    <a:p>
                      <a:r>
                        <a:rPr lang="en-GB" sz="1800" kern="1200" dirty="0">
                          <a:solidFill>
                            <a:schemeClr val="dk1"/>
                          </a:solidFill>
                          <a:effectLst/>
                          <a:latin typeface="+mn-lt"/>
                          <a:ea typeface="+mn-ea"/>
                          <a:cs typeface="+mn-cs"/>
                        </a:rPr>
                        <a:t>The term global superpower was used originally to describe the ability of the USA, USSR and the British empire to project power and influence anywhere on Earth to become a dominant worldwide force.  </a:t>
                      </a:r>
                    </a:p>
                    <a:p>
                      <a:endParaRPr lang="en-GB" dirty="0"/>
                    </a:p>
                  </a:txBody>
                  <a:tcPr/>
                </a:tc>
                <a:extLst>
                  <a:ext uri="{0D108BD9-81ED-4DB2-BD59-A6C34878D82A}">
                    <a16:rowId xmlns:a16="http://schemas.microsoft.com/office/drawing/2014/main" val="10000"/>
                  </a:ext>
                </a:extLst>
              </a:tr>
              <a:tr h="370840">
                <a:tc>
                  <a:txBody>
                    <a:bodyPr/>
                    <a:lstStyle/>
                    <a:p>
                      <a:r>
                        <a:rPr lang="en-GB" dirty="0"/>
                        <a:t>Hard power</a:t>
                      </a:r>
                    </a:p>
                  </a:txBody>
                  <a:tcPr/>
                </a:tc>
                <a:tc>
                  <a:txBody>
                    <a:bodyPr/>
                    <a:lstStyle/>
                    <a:p>
                      <a:r>
                        <a:rPr lang="en-GB" sz="1800" kern="1200" dirty="0">
                          <a:solidFill>
                            <a:schemeClr val="dk1"/>
                          </a:solidFill>
                          <a:effectLst/>
                          <a:latin typeface="+mn-lt"/>
                          <a:ea typeface="+mn-ea"/>
                          <a:cs typeface="+mn-cs"/>
                        </a:rPr>
                        <a:t>This means getting your own way by using force. Invasions, war and conflict are very blunt instruments. Economic power can be used as a form of hard power: sanctions and trade barriers can cause great harm to other states.</a:t>
                      </a:r>
                    </a:p>
                  </a:txBody>
                  <a:tcPr/>
                </a:tc>
                <a:extLst>
                  <a:ext uri="{0D108BD9-81ED-4DB2-BD59-A6C34878D82A}">
                    <a16:rowId xmlns:a16="http://schemas.microsoft.com/office/drawing/2014/main" val="10001"/>
                  </a:ext>
                </a:extLst>
              </a:tr>
              <a:tr h="370840">
                <a:tc>
                  <a:txBody>
                    <a:bodyPr/>
                    <a:lstStyle/>
                    <a:p>
                      <a:r>
                        <a:rPr lang="en-GB" dirty="0"/>
                        <a:t>Soft power</a:t>
                      </a:r>
                    </a:p>
                  </a:txBody>
                  <a:tcPr/>
                </a:tc>
                <a:tc>
                  <a:txBody>
                    <a:bodyPr/>
                    <a:lstStyle/>
                    <a:p>
                      <a:r>
                        <a:rPr lang="en-GB" sz="1800" kern="1200" dirty="0">
                          <a:solidFill>
                            <a:schemeClr val="dk1"/>
                          </a:solidFill>
                          <a:effectLst/>
                          <a:latin typeface="+mn-lt"/>
                          <a:ea typeface="+mn-ea"/>
                          <a:cs typeface="+mn-cs"/>
                        </a:rPr>
                        <a:t>The political scientist Joseph Nye coined the term ‘soft power’ to mean the power of persuasion. Some countries are able to make others follow their lead by making their policies attractive. A country’s culture (arts, music, cinema) may be viewed favourably by people in other countries. International  aid is</a:t>
                      </a:r>
                      <a:r>
                        <a:rPr lang="en-GB" sz="1800" kern="1200" baseline="0" dirty="0">
                          <a:solidFill>
                            <a:schemeClr val="dk1"/>
                          </a:solidFill>
                          <a:effectLst/>
                          <a:latin typeface="+mn-lt"/>
                          <a:ea typeface="+mn-ea"/>
                          <a:cs typeface="+mn-cs"/>
                        </a:rPr>
                        <a:t> another soft power strategy.</a:t>
                      </a:r>
                      <a:endParaRPr lang="en-GB" sz="1800" kern="1200" dirty="0">
                        <a:solidFill>
                          <a:schemeClr val="dk1"/>
                        </a:solidFill>
                        <a:effectLst/>
                        <a:latin typeface="+mn-lt"/>
                        <a:ea typeface="+mn-ea"/>
                        <a:cs typeface="+mn-cs"/>
                      </a:endParaRPr>
                    </a:p>
                    <a:p>
                      <a:endParaRPr lang="en-GB" dirty="0"/>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3507249" y="1695450"/>
            <a:ext cx="6863889" cy="411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Do you know what these terms mean? </a:t>
            </a:r>
          </a:p>
          <a:p>
            <a:pPr algn="ctr"/>
            <a:r>
              <a:rPr lang="en-GB" sz="2000" dirty="0"/>
              <a:t>Click to reveal the definitions </a:t>
            </a:r>
          </a:p>
        </p:txBody>
      </p:sp>
    </p:spTree>
    <p:extLst>
      <p:ext uri="{BB962C8B-B14F-4D97-AF65-F5344CB8AC3E}">
        <p14:creationId xmlns:p14="http://schemas.microsoft.com/office/powerpoint/2010/main" val="448116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55973-F20B-274D-BF4C-B968DF2709FD}"/>
              </a:ext>
            </a:extLst>
          </p:cNvPr>
          <p:cNvSpPr>
            <a:spLocks noGrp="1"/>
          </p:cNvSpPr>
          <p:nvPr>
            <p:ph type="title"/>
          </p:nvPr>
        </p:nvSpPr>
        <p:spPr/>
        <p:txBody>
          <a:bodyPr/>
          <a:lstStyle/>
          <a:p>
            <a:r>
              <a:rPr lang="en-US" dirty="0">
                <a:latin typeface="dearJoe 5 CASUAL PRO" panose="02000000000000000000" pitchFamily="2" charset="0"/>
              </a:rPr>
              <a:t>Assessment </a:t>
            </a:r>
          </a:p>
        </p:txBody>
      </p:sp>
      <p:sp>
        <p:nvSpPr>
          <p:cNvPr id="3" name="Content Placeholder 2">
            <a:extLst>
              <a:ext uri="{FF2B5EF4-FFF2-40B4-BE49-F238E27FC236}">
                <a16:creationId xmlns:a16="http://schemas.microsoft.com/office/drawing/2014/main" id="{CEFBAAE6-54FB-0841-AF9B-5561DDF074FC}"/>
              </a:ext>
            </a:extLst>
          </p:cNvPr>
          <p:cNvSpPr>
            <a:spLocks noGrp="1"/>
          </p:cNvSpPr>
          <p:nvPr>
            <p:ph idx="1"/>
          </p:nvPr>
        </p:nvSpPr>
        <p:spPr/>
        <p:txBody>
          <a:bodyPr/>
          <a:lstStyle/>
          <a:p>
            <a:pPr marL="0" indent="0">
              <a:buNone/>
            </a:pPr>
            <a:br>
              <a:rPr lang="en-US" dirty="0"/>
            </a:br>
            <a:r>
              <a:rPr lang="en-US" dirty="0"/>
              <a:t>Using examples, analyse how and why established superpowers are being overtaken by emerging superpowers. (12)</a:t>
            </a:r>
            <a:br>
              <a:rPr lang="en-US" dirty="0"/>
            </a:br>
            <a:r>
              <a:rPr lang="en-US" dirty="0"/>
              <a:t>​</a:t>
            </a:r>
            <a:br>
              <a:rPr lang="en-US" dirty="0"/>
            </a:br>
            <a:r>
              <a:rPr lang="en-US" dirty="0"/>
              <a:t>​"With great power comes great responsibility". Discuss this statement and relate it to the economic, geopolitical and cultural influence of global superpowers. [16]</a:t>
            </a:r>
          </a:p>
        </p:txBody>
      </p:sp>
    </p:spTree>
    <p:extLst>
      <p:ext uri="{BB962C8B-B14F-4D97-AF65-F5344CB8AC3E}">
        <p14:creationId xmlns:p14="http://schemas.microsoft.com/office/powerpoint/2010/main" val="169184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843088" y="1695450"/>
          <a:ext cx="8528050" cy="3840480"/>
        </p:xfrm>
        <a:graphic>
          <a:graphicData uri="http://schemas.openxmlformats.org/drawingml/2006/table">
            <a:tbl>
              <a:tblPr bandRow="1">
                <a:tableStyleId>{5C22544A-7EE6-4342-B048-85BDC9FD1C3A}</a:tableStyleId>
              </a:tblPr>
              <a:tblGrid>
                <a:gridCol w="1982678">
                  <a:extLst>
                    <a:ext uri="{9D8B030D-6E8A-4147-A177-3AD203B41FA5}">
                      <a16:colId xmlns:a16="http://schemas.microsoft.com/office/drawing/2014/main" val="20000"/>
                    </a:ext>
                  </a:extLst>
                </a:gridCol>
                <a:gridCol w="6545372">
                  <a:extLst>
                    <a:ext uri="{9D8B030D-6E8A-4147-A177-3AD203B41FA5}">
                      <a16:colId xmlns:a16="http://schemas.microsoft.com/office/drawing/2014/main" val="20001"/>
                    </a:ext>
                  </a:extLst>
                </a:gridCol>
              </a:tblGrid>
              <a:tr h="1721594">
                <a:tc>
                  <a:txBody>
                    <a:bodyPr/>
                    <a:lstStyle/>
                    <a:p>
                      <a:r>
                        <a:rPr lang="en-GB" dirty="0"/>
                        <a:t>Americanisation</a:t>
                      </a:r>
                    </a:p>
                  </a:txBody>
                  <a:tcPr/>
                </a:tc>
                <a:tc>
                  <a:txBody>
                    <a:bodyPr/>
                    <a:lstStyle/>
                    <a:p>
                      <a:r>
                        <a:rPr lang="en-GB" sz="1800" kern="1200" dirty="0">
                          <a:solidFill>
                            <a:schemeClr val="dk1"/>
                          </a:solidFill>
                          <a:effectLst/>
                          <a:latin typeface="+mn-lt"/>
                          <a:ea typeface="+mn-ea"/>
                          <a:cs typeface="+mn-cs"/>
                        </a:rPr>
                        <a:t>The imposition and adoption of US cultural traits and values at a global scale. Media giant Disney has exported its stories of superheroes and princesses globally. Western festivals of </a:t>
                      </a:r>
                      <a:r>
                        <a:rPr lang="en-GB" sz="1800" kern="1200" dirty="0" err="1">
                          <a:solidFill>
                            <a:schemeClr val="dk1"/>
                          </a:solidFill>
                          <a:effectLst/>
                          <a:latin typeface="+mn-lt"/>
                          <a:ea typeface="+mn-ea"/>
                          <a:cs typeface="+mn-cs"/>
                        </a:rPr>
                        <a:t>Hallowe’en</a:t>
                      </a:r>
                      <a:r>
                        <a:rPr lang="en-GB" sz="1800" kern="1200" dirty="0">
                          <a:solidFill>
                            <a:schemeClr val="dk1"/>
                          </a:solidFill>
                          <a:effectLst/>
                          <a:latin typeface="+mn-lt"/>
                          <a:ea typeface="+mn-ea"/>
                          <a:cs typeface="+mn-cs"/>
                        </a:rPr>
                        <a:t> and Christmas feature prominently in its films.</a:t>
                      </a:r>
                    </a:p>
                    <a:p>
                      <a:r>
                        <a:rPr lang="en-GB" sz="1800" kern="1200" dirty="0">
                          <a:solidFill>
                            <a:schemeClr val="dk1"/>
                          </a:solidFill>
                          <a:effectLst/>
                          <a:latin typeface="+mn-lt"/>
                          <a:ea typeface="+mn-ea"/>
                          <a:cs typeface="+mn-cs"/>
                        </a:rPr>
                        <a:t> </a:t>
                      </a:r>
                    </a:p>
                  </a:txBody>
                  <a:tcPr/>
                </a:tc>
                <a:extLst>
                  <a:ext uri="{0D108BD9-81ED-4DB2-BD59-A6C34878D82A}">
                    <a16:rowId xmlns:a16="http://schemas.microsoft.com/office/drawing/2014/main" val="10000"/>
                  </a:ext>
                </a:extLst>
              </a:tr>
              <a:tr h="2118886">
                <a:tc>
                  <a:txBody>
                    <a:bodyPr/>
                    <a:lstStyle/>
                    <a:p>
                      <a:r>
                        <a:rPr lang="en-GB" dirty="0"/>
                        <a:t>Global hegemony</a:t>
                      </a:r>
                    </a:p>
                  </a:txBody>
                  <a:tcPr/>
                </a:tc>
                <a:tc>
                  <a:txBody>
                    <a:bodyPr/>
                    <a:lstStyle/>
                    <a:p>
                      <a:r>
                        <a:rPr lang="en-GB" sz="1800" kern="1200" dirty="0">
                          <a:solidFill>
                            <a:schemeClr val="dk1"/>
                          </a:solidFill>
                          <a:effectLst/>
                          <a:latin typeface="+mn-lt"/>
                          <a:ea typeface="+mn-ea"/>
                          <a:cs typeface="+mn-cs"/>
                        </a:rPr>
                        <a:t>A powerful state which can influence outcomes and shape global norms without reverting to hard-power</a:t>
                      </a:r>
                      <a:r>
                        <a:rPr lang="en-GB" sz="1800" kern="1200" baseline="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tactics alone, such as military force. Instead, control is exercised and reproduced using soft strategies including diplomacy, aid and the work of the media and educational institutions. The USA is</a:t>
                      </a:r>
                      <a:r>
                        <a:rPr lang="en-GB" sz="1800" kern="1200" baseline="0" dirty="0">
                          <a:solidFill>
                            <a:schemeClr val="dk1"/>
                          </a:solidFill>
                          <a:effectLst/>
                          <a:latin typeface="+mn-lt"/>
                          <a:ea typeface="+mn-ea"/>
                          <a:cs typeface="+mn-cs"/>
                        </a:rPr>
                        <a:t> regarded widely as being a global hegemon in the post-1945 era.</a:t>
                      </a:r>
                      <a:r>
                        <a:rPr lang="en-GB" sz="1800" kern="1200" dirty="0">
                          <a:solidFill>
                            <a:schemeClr val="dk1"/>
                          </a:solidFill>
                          <a:effectLst/>
                          <a:latin typeface="+mn-lt"/>
                          <a:ea typeface="+mn-ea"/>
                          <a:cs typeface="+mn-cs"/>
                        </a:rPr>
                        <a:t> </a:t>
                      </a:r>
                    </a:p>
                    <a:p>
                      <a:endParaRPr lang="en-GB" dirty="0"/>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3839758" y="1695450"/>
            <a:ext cx="6531380" cy="3840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Do you know what these terms mean? </a:t>
            </a:r>
          </a:p>
          <a:p>
            <a:pPr algn="ctr"/>
            <a:r>
              <a:rPr lang="en-GB" sz="2000" dirty="0"/>
              <a:t>Click to reveal the definitions </a:t>
            </a:r>
          </a:p>
        </p:txBody>
      </p:sp>
      <p:sp>
        <p:nvSpPr>
          <p:cNvPr id="2" name="Title 1"/>
          <p:cNvSpPr>
            <a:spLocks noGrp="1"/>
          </p:cNvSpPr>
          <p:nvPr>
            <p:ph type="title"/>
          </p:nvPr>
        </p:nvSpPr>
        <p:spPr/>
        <p:txBody>
          <a:bodyPr/>
          <a:lstStyle/>
          <a:p>
            <a:r>
              <a:rPr lang="en-GB" dirty="0"/>
              <a:t>Key terms</a:t>
            </a:r>
          </a:p>
        </p:txBody>
      </p:sp>
      <p:sp>
        <p:nvSpPr>
          <p:cNvPr id="4" name="Footer Placeholder 3"/>
          <p:cNvSpPr>
            <a:spLocks noGrp="1"/>
          </p:cNvSpPr>
          <p:nvPr>
            <p:ph type="ftr" sz="quarter" idx="11"/>
          </p:nvPr>
        </p:nvSpPr>
        <p:spPr/>
        <p:txBody>
          <a:bodyPr/>
          <a:lstStyle/>
          <a:p>
            <a:r>
              <a:rPr lang="en-US" dirty="0" err="1"/>
              <a:t>Hodder</a:t>
            </a:r>
            <a:r>
              <a:rPr lang="en-US" dirty="0"/>
              <a:t> &amp; Stoughton © 2017</a:t>
            </a:r>
          </a:p>
        </p:txBody>
      </p:sp>
    </p:spTree>
    <p:extLst>
      <p:ext uri="{BB962C8B-B14F-4D97-AF65-F5344CB8AC3E}">
        <p14:creationId xmlns:p14="http://schemas.microsoft.com/office/powerpoint/2010/main" val="1944888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210C-C5C6-3A4C-91C1-64624771ED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C891D41-EA8F-E745-A7A4-CB863D1A9EDA}"/>
              </a:ext>
            </a:extLst>
          </p:cNvPr>
          <p:cNvPicPr>
            <a:picLocks noGrp="1" noChangeAspect="1"/>
          </p:cNvPicPr>
          <p:nvPr>
            <p:ph idx="1"/>
          </p:nvPr>
        </p:nvPicPr>
        <p:blipFill>
          <a:blip r:embed="rId2"/>
          <a:stretch>
            <a:fillRect/>
          </a:stretch>
        </p:blipFill>
        <p:spPr>
          <a:xfrm>
            <a:off x="219295" y="285494"/>
            <a:ext cx="11972705" cy="2810387"/>
          </a:xfrm>
        </p:spPr>
      </p:pic>
      <p:pic>
        <p:nvPicPr>
          <p:cNvPr id="4" name="Picture 3">
            <a:extLst>
              <a:ext uri="{FF2B5EF4-FFF2-40B4-BE49-F238E27FC236}">
                <a16:creationId xmlns:a16="http://schemas.microsoft.com/office/drawing/2014/main" id="{FF5430F8-7611-424C-A982-7EBBBF1C2E80}"/>
              </a:ext>
            </a:extLst>
          </p:cNvPr>
          <p:cNvPicPr>
            <a:picLocks noChangeAspect="1"/>
          </p:cNvPicPr>
          <p:nvPr/>
        </p:nvPicPr>
        <p:blipFill>
          <a:blip r:embed="rId3"/>
          <a:stretch>
            <a:fillRect/>
          </a:stretch>
        </p:blipFill>
        <p:spPr>
          <a:xfrm>
            <a:off x="344003" y="3711575"/>
            <a:ext cx="12316126" cy="2203450"/>
          </a:xfrm>
          <a:prstGeom prst="rect">
            <a:avLst/>
          </a:prstGeom>
        </p:spPr>
      </p:pic>
    </p:spTree>
    <p:extLst>
      <p:ext uri="{BB962C8B-B14F-4D97-AF65-F5344CB8AC3E}">
        <p14:creationId xmlns:p14="http://schemas.microsoft.com/office/powerpoint/2010/main" val="86753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51FB-C460-5149-9170-0992DBB67189}"/>
              </a:ext>
            </a:extLst>
          </p:cNvPr>
          <p:cNvSpPr>
            <a:spLocks noGrp="1"/>
          </p:cNvSpPr>
          <p:nvPr>
            <p:ph type="title"/>
          </p:nvPr>
        </p:nvSpPr>
        <p:spPr>
          <a:xfrm>
            <a:off x="334766" y="257175"/>
            <a:ext cx="4308672" cy="2676525"/>
          </a:xfrm>
        </p:spPr>
        <p:txBody>
          <a:bodyPr>
            <a:normAutofit/>
          </a:bodyPr>
          <a:lstStyle/>
          <a:p>
            <a:r>
              <a:rPr lang="en-US" dirty="0">
                <a:latin typeface="dearJoe 5 CASUAL PRO" panose="02000000000000000000" pitchFamily="2" charset="0"/>
              </a:rPr>
              <a:t>Characteristics of a superpower</a:t>
            </a:r>
          </a:p>
        </p:txBody>
      </p:sp>
      <p:pic>
        <p:nvPicPr>
          <p:cNvPr id="5" name="Content Placeholder 4">
            <a:extLst>
              <a:ext uri="{FF2B5EF4-FFF2-40B4-BE49-F238E27FC236}">
                <a16:creationId xmlns:a16="http://schemas.microsoft.com/office/drawing/2014/main" id="{516D9E90-8DFA-734E-90DD-13DDFECAC57E}"/>
              </a:ext>
            </a:extLst>
          </p:cNvPr>
          <p:cNvPicPr>
            <a:picLocks noGrp="1" noChangeAspect="1"/>
          </p:cNvPicPr>
          <p:nvPr>
            <p:ph idx="1"/>
          </p:nvPr>
        </p:nvPicPr>
        <p:blipFill>
          <a:blip r:embed="rId2"/>
          <a:stretch>
            <a:fillRect/>
          </a:stretch>
        </p:blipFill>
        <p:spPr>
          <a:xfrm>
            <a:off x="4488911" y="457200"/>
            <a:ext cx="8179340" cy="6069012"/>
          </a:xfrm>
        </p:spPr>
      </p:pic>
    </p:spTree>
    <p:extLst>
      <p:ext uri="{BB962C8B-B14F-4D97-AF65-F5344CB8AC3E}">
        <p14:creationId xmlns:p14="http://schemas.microsoft.com/office/powerpoint/2010/main" val="244583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DD6A-8956-3447-BA0F-2D606642B95D}"/>
              </a:ext>
            </a:extLst>
          </p:cNvPr>
          <p:cNvSpPr>
            <a:spLocks noGrp="1"/>
          </p:cNvSpPr>
          <p:nvPr>
            <p:ph type="title"/>
          </p:nvPr>
        </p:nvSpPr>
        <p:spPr/>
        <p:txBody>
          <a:bodyPr/>
          <a:lstStyle/>
          <a:p>
            <a:r>
              <a:rPr lang="en-US" b="1" dirty="0"/>
              <a:t>Developing your own superpower index</a:t>
            </a:r>
            <a:br>
              <a:rPr lang="en-US" b="1" dirty="0"/>
            </a:br>
            <a:endParaRPr lang="en-US" dirty="0"/>
          </a:p>
        </p:txBody>
      </p:sp>
      <p:pic>
        <p:nvPicPr>
          <p:cNvPr id="5" name="Content Placeholder 4">
            <a:extLst>
              <a:ext uri="{FF2B5EF4-FFF2-40B4-BE49-F238E27FC236}">
                <a16:creationId xmlns:a16="http://schemas.microsoft.com/office/drawing/2014/main" id="{19095114-3801-4643-A09A-5616B64BAFA4}"/>
              </a:ext>
            </a:extLst>
          </p:cNvPr>
          <p:cNvPicPr>
            <a:picLocks noGrp="1" noChangeAspect="1"/>
          </p:cNvPicPr>
          <p:nvPr>
            <p:ph idx="1"/>
          </p:nvPr>
        </p:nvPicPr>
        <p:blipFill>
          <a:blip r:embed="rId2"/>
          <a:stretch>
            <a:fillRect/>
          </a:stretch>
        </p:blipFill>
        <p:spPr>
          <a:xfrm>
            <a:off x="939800" y="3491340"/>
            <a:ext cx="10414000" cy="2095500"/>
          </a:xfrm>
        </p:spPr>
      </p:pic>
      <p:sp>
        <p:nvSpPr>
          <p:cNvPr id="6" name="Rectangle 5">
            <a:extLst>
              <a:ext uri="{FF2B5EF4-FFF2-40B4-BE49-F238E27FC236}">
                <a16:creationId xmlns:a16="http://schemas.microsoft.com/office/drawing/2014/main" id="{7F9EA1CC-A381-AC42-9E32-8BC18C3EA5BA}"/>
              </a:ext>
            </a:extLst>
          </p:cNvPr>
          <p:cNvSpPr/>
          <p:nvPr/>
        </p:nvSpPr>
        <p:spPr>
          <a:xfrm>
            <a:off x="939800" y="1827552"/>
            <a:ext cx="10920413" cy="1323439"/>
          </a:xfrm>
          <a:prstGeom prst="rect">
            <a:avLst/>
          </a:prstGeom>
        </p:spPr>
        <p:txBody>
          <a:bodyPr wrap="square">
            <a:spAutoFit/>
          </a:bodyPr>
          <a:lstStyle/>
          <a:p>
            <a:pPr>
              <a:buFont typeface="+mj-lt"/>
              <a:buAutoNum type="arabicPeriod"/>
            </a:pPr>
            <a:r>
              <a:rPr lang="en-US" sz="2000" b="0" i="0" u="none" strike="noStrike" dirty="0">
                <a:solidFill>
                  <a:srgbClr val="000000"/>
                </a:solidFill>
                <a:effectLst/>
              </a:rPr>
              <a:t>List countries that are possible superpowers as a column in a spreadsheet.</a:t>
            </a:r>
          </a:p>
          <a:p>
            <a:pPr>
              <a:buFont typeface="+mj-lt"/>
              <a:buAutoNum type="arabicPeriod"/>
            </a:pPr>
            <a:r>
              <a:rPr lang="en-US" sz="2000" b="0" i="0" u="none" strike="noStrike" dirty="0">
                <a:solidFill>
                  <a:srgbClr val="000000"/>
                </a:solidFill>
                <a:effectLst/>
              </a:rPr>
              <a:t>What values/variables could be measured to show how 'powerful' a country is?</a:t>
            </a:r>
          </a:p>
          <a:p>
            <a:pPr>
              <a:buFont typeface="+mj-lt"/>
              <a:buAutoNum type="arabicPeriod"/>
            </a:pPr>
            <a:r>
              <a:rPr lang="en-US" sz="2000" b="0" i="0" u="none" strike="noStrike" dirty="0">
                <a:solidFill>
                  <a:srgbClr val="000000"/>
                </a:solidFill>
                <a:effectLst/>
              </a:rPr>
              <a:t>Work as a class to collect the data, add it to the spreadsheet, rank it, create a points system and then decide which are the top two superpowers.</a:t>
            </a:r>
          </a:p>
        </p:txBody>
      </p:sp>
    </p:spTree>
    <p:extLst>
      <p:ext uri="{BB962C8B-B14F-4D97-AF65-F5344CB8AC3E}">
        <p14:creationId xmlns:p14="http://schemas.microsoft.com/office/powerpoint/2010/main" val="278118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85A9-5D45-6D40-8AD7-1817DFD1430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3985CF-FBCC-2142-B2C4-F5CD90C3FF8B}"/>
              </a:ext>
            </a:extLst>
          </p:cNvPr>
          <p:cNvPicPr>
            <a:picLocks noGrp="1" noChangeAspect="1"/>
          </p:cNvPicPr>
          <p:nvPr>
            <p:ph idx="1"/>
          </p:nvPr>
        </p:nvPicPr>
        <p:blipFill>
          <a:blip r:embed="rId2"/>
          <a:stretch>
            <a:fillRect/>
          </a:stretch>
        </p:blipFill>
        <p:spPr>
          <a:xfrm>
            <a:off x="1164275" y="365125"/>
            <a:ext cx="9863450" cy="5819252"/>
          </a:xfrm>
        </p:spPr>
      </p:pic>
    </p:spTree>
    <p:extLst>
      <p:ext uri="{BB962C8B-B14F-4D97-AF65-F5344CB8AC3E}">
        <p14:creationId xmlns:p14="http://schemas.microsoft.com/office/powerpoint/2010/main" val="90458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B842-20C6-6442-8249-D5D128146D27}"/>
              </a:ext>
            </a:extLst>
          </p:cNvPr>
          <p:cNvSpPr>
            <a:spLocks noGrp="1"/>
          </p:cNvSpPr>
          <p:nvPr>
            <p:ph type="title"/>
          </p:nvPr>
        </p:nvSpPr>
        <p:spPr/>
        <p:txBody>
          <a:bodyPr/>
          <a:lstStyle/>
          <a:p>
            <a:r>
              <a:rPr lang="en-US" dirty="0">
                <a:latin typeface="dearJoe 5 CASUAL PRO" panose="02000000000000000000" pitchFamily="2" charset="0"/>
              </a:rPr>
              <a:t>The changing Superpowers</a:t>
            </a:r>
          </a:p>
        </p:txBody>
      </p:sp>
      <p:pic>
        <p:nvPicPr>
          <p:cNvPr id="5" name="Content Placeholder 4">
            <a:extLst>
              <a:ext uri="{FF2B5EF4-FFF2-40B4-BE49-F238E27FC236}">
                <a16:creationId xmlns:a16="http://schemas.microsoft.com/office/drawing/2014/main" id="{A2D69068-D794-7049-9CD1-8ADB7386DBD4}"/>
              </a:ext>
            </a:extLst>
          </p:cNvPr>
          <p:cNvPicPr>
            <a:picLocks noGrp="1" noChangeAspect="1"/>
          </p:cNvPicPr>
          <p:nvPr>
            <p:ph idx="1"/>
          </p:nvPr>
        </p:nvPicPr>
        <p:blipFill>
          <a:blip r:embed="rId2"/>
          <a:stretch>
            <a:fillRect/>
          </a:stretch>
        </p:blipFill>
        <p:spPr>
          <a:xfrm>
            <a:off x="1502043" y="1390650"/>
            <a:ext cx="9187913" cy="5025433"/>
          </a:xfrm>
        </p:spPr>
      </p:pic>
    </p:spTree>
    <p:extLst>
      <p:ext uri="{BB962C8B-B14F-4D97-AF65-F5344CB8AC3E}">
        <p14:creationId xmlns:p14="http://schemas.microsoft.com/office/powerpoint/2010/main" val="1692983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2681</TotalTime>
  <Words>1559</Words>
  <Application>Microsoft Macintosh PowerPoint</Application>
  <PresentationFormat>Widescreen</PresentationFormat>
  <Paragraphs>103</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dearJoe 5 CASUAL PRO</vt:lpstr>
      <vt:lpstr>Office Theme</vt:lpstr>
      <vt:lpstr>Superpowers</vt:lpstr>
      <vt:lpstr>PowerPoint Presentation</vt:lpstr>
      <vt:lpstr>Key terms</vt:lpstr>
      <vt:lpstr>Key terms</vt:lpstr>
      <vt:lpstr>PowerPoint Presentation</vt:lpstr>
      <vt:lpstr>Characteristics of a superpower</vt:lpstr>
      <vt:lpstr>Developing your own superpower index </vt:lpstr>
      <vt:lpstr>PowerPoint Presentation</vt:lpstr>
      <vt:lpstr>The changing Superpowers</vt:lpstr>
      <vt:lpstr>A brief history of the superpowers </vt:lpstr>
      <vt:lpstr>PowerPoint Presentation</vt:lpstr>
      <vt:lpstr>Case studies: USA v China</vt:lpstr>
      <vt:lpstr>PowerPoint Presentation</vt:lpstr>
      <vt:lpstr>PowerPoint Presentation</vt:lpstr>
      <vt:lpstr>PowerPoint Presentation</vt:lpstr>
      <vt:lpstr>PowerPoint Presentation</vt:lpstr>
      <vt:lpstr>The USA as a Superpower</vt:lpstr>
      <vt:lpstr>PowerPoint Presentation</vt:lpstr>
      <vt:lpstr>What makes the USA a superpower?</vt:lpstr>
      <vt:lpstr>The USA: a smart power?</vt:lpstr>
      <vt:lpstr>US military power  </vt:lpstr>
      <vt:lpstr>US political power  </vt:lpstr>
      <vt:lpstr>PowerPoint Presentation</vt:lpstr>
      <vt:lpstr>US economic power  </vt:lpstr>
      <vt:lpstr>US soft power  </vt:lpstr>
      <vt:lpstr>What next for the USA?</vt:lpstr>
      <vt:lpstr>President Trump: what next?</vt:lpstr>
      <vt:lpstr>China as a potential Superpower</vt:lpstr>
      <vt:lpstr>More to think about…..</vt:lpstr>
      <vt:lpstr>Assessment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Superpowera</dc:title>
  <dc:creator>Anna Bennett</dc:creator>
  <cp:lastModifiedBy>Anna Bennett</cp:lastModifiedBy>
  <cp:revision>17</cp:revision>
  <dcterms:created xsi:type="dcterms:W3CDTF">2018-09-27T16:16:45Z</dcterms:created>
  <dcterms:modified xsi:type="dcterms:W3CDTF">2018-10-01T15:34:59Z</dcterms:modified>
</cp:coreProperties>
</file>