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83" r:id="rId5"/>
    <p:sldId id="280" r:id="rId6"/>
    <p:sldId id="261" r:id="rId7"/>
    <p:sldId id="273" r:id="rId8"/>
    <p:sldId id="281" r:id="rId9"/>
    <p:sldId id="282" r:id="rId10"/>
    <p:sldId id="274" r:id="rId11"/>
    <p:sldId id="262" r:id="rId12"/>
    <p:sldId id="272" r:id="rId13"/>
    <p:sldId id="284" r:id="rId14"/>
    <p:sldId id="28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85"/>
    <p:restoredTop sz="94512"/>
  </p:normalViewPr>
  <p:slideViewPr>
    <p:cSldViewPr snapToGrid="0" snapToObjects="1">
      <p:cViewPr varScale="1">
        <p:scale>
          <a:sx n="107" d="100"/>
          <a:sy n="107" d="100"/>
        </p:scale>
        <p:origin x="55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7AA982-7216-4BA8-BA6C-6977AFFDBB7D}" type="datetimeFigureOut">
              <a:rPr lang="en-US" smtClean="0"/>
              <a:t>12/8/21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05B745-74AC-4E6F-9BDD-CE0DE056D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05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A9B56E-8A3E-5D45-8EA7-9918AFB558CA}" type="datetimeFigureOut">
              <a:rPr lang="en-US" smtClean="0"/>
              <a:t>12/8/21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C63FB8-7A12-9446-9AAA-D864836E0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6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kinder.rice.edu</a:t>
            </a:r>
            <a:r>
              <a:rPr lang="en-US" dirty="0"/>
              <a:t>/</a:t>
            </a:r>
            <a:r>
              <a:rPr lang="en-US" dirty="0" err="1"/>
              <a:t>urbanedge</a:t>
            </a:r>
            <a:r>
              <a:rPr lang="en-US"/>
              <a:t>/2020/10/05/rapid-urbanization-houston-how-it-happened-flooding-climate-change</a:t>
            </a:r>
            <a:endParaRPr lang="en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63FB8-7A12-9446-9AAA-D864836E02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kinder.rice.edu</a:t>
            </a:r>
            <a:r>
              <a:rPr lang="en-US" dirty="0"/>
              <a:t>/</a:t>
            </a:r>
            <a:r>
              <a:rPr lang="en-US" dirty="0" err="1"/>
              <a:t>urbanedge</a:t>
            </a:r>
            <a:r>
              <a:rPr lang="en-US"/>
              <a:t>/2020/10/05/rapid-urbanization-houston-how-it-happened-flooding-climate-change</a:t>
            </a:r>
            <a:endParaRPr lang="en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63FB8-7A12-9446-9AAA-D864836E02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crimegrade.org</a:t>
            </a:r>
            <a:r>
              <a:rPr lang="en-US" dirty="0"/>
              <a:t>/safest-places-in-</a:t>
            </a:r>
            <a:r>
              <a:rPr lang="en-US" dirty="0" err="1"/>
              <a:t>houston</a:t>
            </a:r>
            <a:r>
              <a:rPr lang="en-US" dirty="0"/>
              <a:t>-</a:t>
            </a:r>
            <a:r>
              <a:rPr lang="en-US" dirty="0" err="1"/>
              <a:t>tx</a:t>
            </a:r>
            <a:r>
              <a:rPr lang="en-US" dirty="0"/>
              <a:t>-metro/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63FB8-7A12-9446-9AAA-D864836E02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63FB8-7A12-9446-9AAA-D864836E02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4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=Gq4DWn3dK90</a:t>
            </a:r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63FB8-7A12-9446-9AAA-D864836E02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0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BE-BB52-3F49-AE46-3D33CE23E6E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611D-1824-964E-9FE3-A8C08C64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3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BE-BB52-3F49-AE46-3D33CE23E6E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611D-1824-964E-9FE3-A8C08C64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1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BE-BB52-3F49-AE46-3D33CE23E6E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611D-1824-964E-9FE3-A8C08C64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BE-BB52-3F49-AE46-3D33CE23E6E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611D-1824-964E-9FE3-A8C08C64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7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BE-BB52-3F49-AE46-3D33CE23E6E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611D-1824-964E-9FE3-A8C08C64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2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BE-BB52-3F49-AE46-3D33CE23E6E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611D-1824-964E-9FE3-A8C08C64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BE-BB52-3F49-AE46-3D33CE23E6E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611D-1824-964E-9FE3-A8C08C64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0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BE-BB52-3F49-AE46-3D33CE23E6E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611D-1824-964E-9FE3-A8C08C64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BE-BB52-3F49-AE46-3D33CE23E6E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611D-1824-964E-9FE3-A8C08C64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BE-BB52-3F49-AE46-3D33CE23E6E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611D-1824-964E-9FE3-A8C08C64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72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F00BE-BB52-3F49-AE46-3D33CE23E6E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7611D-1824-964E-9FE3-A8C08C64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7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F00BE-BB52-3F49-AE46-3D33CE23E6E9}" type="datetimeFigureOut">
              <a:rPr lang="en-US" smtClean="0"/>
              <a:t>12/8/21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7611D-1824-964E-9FE3-A8C08C640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n.com/life/article/Conroe-realty-average-home-price-cost-of-living-15899533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https://www.esri.com/en-us/industries/blog/articles/planners-and-the-growing-trend-of-counter-urbanizatio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vills.co.uk/blog/article/298832/commercial-property/will-covid-19-slow-the-trend-towards-urbanisation-.aspx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blog.euromonitor.com/could-coronavirus-spur-de-urbanisati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houstonchronicle.com/business/article/Houston-suburbs-striking-it-rich-culturally-14833388.php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houston+suburbs&amp;rlz=1C5CHFA_enJO890JO890&amp;sxsrf=ALeKk03POxANANcKaHsXMG8oBSTfo28htw:1627464358666&amp;source=lnms&amp;tbm=isch&amp;sa=X&amp;ved=2ahUKEwingu6XuYXyAhWkoFwKHcgECyUQ_AUoAXoECAEQAw&amp;biw=1271&amp;bih=592#imgrc=F-DJs1Txzj1Fn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unitedcountry.com/countryhomes/texas/results.htm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houston+suburbs&amp;rlz=1C5CHFA_enJO890JO890&amp;sxsrf=ALeKk03POxANANcKaHsXMG8oBSTfo28htw:1627464358666&amp;source=lnms&amp;tbm=isch&amp;sa=X&amp;ved=2ahUKEwingu6XuYXyAhWkoFwKHcgECyUQ_AUoAXoECAEQAw&amp;biw=1271&amp;bih=592#imgrc=F-DJs1Txzj1Fn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unitedcountry.com/countryhomes/texas/results.htm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houstonchronicle.com/business/article/Houston-suburbs-striking-it-rich-culturally-14833388.php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Where would you rather live?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Massive $1.9 billion in construction underway in downtown Houston - ABC13  Houston">
            <a:extLst>
              <a:ext uri="{FF2B5EF4-FFF2-40B4-BE49-F238E27FC236}">
                <a16:creationId xmlns:a16="http://schemas.microsoft.com/office/drawing/2014/main" id="{9E5B9E48-FD04-BD4C-B2B7-AB4944E5E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66" y="719138"/>
            <a:ext cx="5772059" cy="324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ore folks are packing up and heading to this cozy Houston suburb, Conroe, according to U-Haul. Featured image: Homes on Lake Conroe, the fourth-largest lake real estate market in Texas">
            <a:hlinkClick r:id="rId3"/>
            <a:extLst>
              <a:ext uri="{FF2B5EF4-FFF2-40B4-BE49-F238E27FC236}">
                <a16:creationId xmlns:a16="http://schemas.microsoft.com/office/drawing/2014/main" id="{D74330BF-7CB1-A948-AC97-960DB43A2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5" y="719137"/>
            <a:ext cx="5772057" cy="324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247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age result for we're waiting for the city to come to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8583" cy="26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mage result for we're waiting for the city to come to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83" y="0"/>
            <a:ext cx="4008583" cy="26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mage result for we're waiting for the city to come to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17" y="0"/>
            <a:ext cx="4008583" cy="26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mage result for we're waiting for the city to come to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469"/>
            <a:ext cx="4008583" cy="26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age result for we're waiting for the city to come to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583" y="3778469"/>
            <a:ext cx="4008583" cy="26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age result for we're waiting for the city to come to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17" y="3778469"/>
            <a:ext cx="4008583" cy="26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6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1" y="45966"/>
            <a:ext cx="11568197" cy="543015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What are the effects of sub-urbanisation?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231175" y="3268008"/>
            <a:ext cx="2309247" cy="1301858"/>
          </a:xfrm>
          <a:prstGeom prst="cloudCallou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Crowded villages, towns etc.</a:t>
            </a:r>
          </a:p>
          <a:p>
            <a:pPr algn="ctr"/>
            <a:endParaRPr lang="en-GB" sz="1400" dirty="0"/>
          </a:p>
        </p:txBody>
      </p:sp>
      <p:sp>
        <p:nvSpPr>
          <p:cNvPr id="4" name="Cloud Callout 3"/>
          <p:cNvSpPr/>
          <p:nvPr/>
        </p:nvSpPr>
        <p:spPr>
          <a:xfrm>
            <a:off x="2838774" y="1501809"/>
            <a:ext cx="2309247" cy="1301858"/>
          </a:xfrm>
          <a:prstGeom prst="cloudCallou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More services such as a post office, schools, medical offices are built.</a:t>
            </a:r>
          </a:p>
          <a:p>
            <a:pPr algn="ctr"/>
            <a:endParaRPr lang="en-GB" sz="1400" dirty="0"/>
          </a:p>
        </p:txBody>
      </p:sp>
      <p:sp>
        <p:nvSpPr>
          <p:cNvPr id="5" name="Cloud Callout 4"/>
          <p:cNvSpPr/>
          <p:nvPr/>
        </p:nvSpPr>
        <p:spPr>
          <a:xfrm>
            <a:off x="5602637" y="5200104"/>
            <a:ext cx="2309247" cy="1301858"/>
          </a:xfrm>
          <a:prstGeom prst="cloudCallou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More competition for school places  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838774" y="3237850"/>
            <a:ext cx="2309247" cy="1301858"/>
          </a:xfrm>
          <a:prstGeom prst="cloudCallou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Large shopping centres are built so more jobs are created. </a:t>
            </a:r>
          </a:p>
          <a:p>
            <a:pPr algn="ctr"/>
            <a:endParaRPr lang="en-GB" dirty="0"/>
          </a:p>
        </p:txBody>
      </p:sp>
      <p:sp>
        <p:nvSpPr>
          <p:cNvPr id="7" name="Cloud Callout 6"/>
          <p:cNvSpPr/>
          <p:nvPr/>
        </p:nvSpPr>
        <p:spPr>
          <a:xfrm>
            <a:off x="2916906" y="5200104"/>
            <a:ext cx="2309247" cy="1301858"/>
          </a:xfrm>
          <a:prstGeom prst="cloudCallou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More sales by small shops and stores.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231175" y="5118233"/>
            <a:ext cx="2309247" cy="1301858"/>
          </a:xfrm>
          <a:prstGeom prst="cloudCallou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Some green spaces are built on because of the demand for houses.</a:t>
            </a:r>
          </a:p>
          <a:p>
            <a:pPr algn="ctr"/>
            <a:endParaRPr lang="en-GB" sz="1400" dirty="0"/>
          </a:p>
        </p:txBody>
      </p:sp>
      <p:sp>
        <p:nvSpPr>
          <p:cNvPr id="9" name="Cloud Callout 8"/>
          <p:cNvSpPr/>
          <p:nvPr/>
        </p:nvSpPr>
        <p:spPr>
          <a:xfrm>
            <a:off x="0" y="1562890"/>
            <a:ext cx="2309247" cy="1301858"/>
          </a:xfrm>
          <a:prstGeom prst="cloudCallou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Increase in housing prices when  city grows outward.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401159" y="1543589"/>
            <a:ext cx="2309247" cy="1301858"/>
          </a:xfrm>
          <a:prstGeom prst="cloudCallou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Increase in noise and air pollution.</a:t>
            </a:r>
          </a:p>
          <a:p>
            <a:pPr algn="ctr"/>
            <a:endParaRPr lang="en-GB" sz="1400" dirty="0"/>
          </a:p>
        </p:txBody>
      </p:sp>
      <p:sp>
        <p:nvSpPr>
          <p:cNvPr id="11" name="Cloud Callout 10"/>
          <p:cNvSpPr/>
          <p:nvPr/>
        </p:nvSpPr>
        <p:spPr>
          <a:xfrm>
            <a:off x="5446373" y="3268008"/>
            <a:ext cx="2309247" cy="1301858"/>
          </a:xfrm>
          <a:prstGeom prst="cloudCallou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Derelict buildings and barns are put to use.</a:t>
            </a:r>
          </a:p>
          <a:p>
            <a:pPr algn="ctr"/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911884" y="2122116"/>
            <a:ext cx="428011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Challenge</a:t>
            </a:r>
            <a:r>
              <a:rPr lang="en-GB" sz="2000" dirty="0"/>
              <a:t>: Below are speech bubbles with the effects of sub-urbanisation. Colour code them to show the economic, environmental and social effects differently. Create a key to show this. 10 mins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16218"/>
              </p:ext>
            </p:extLst>
          </p:nvPr>
        </p:nvGraphicFramePr>
        <p:xfrm>
          <a:off x="8288368" y="4501472"/>
          <a:ext cx="2743200" cy="2000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7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87">
                <a:tc gridSpan="2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Key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43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Economic effect</a:t>
                      </a: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3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Environmental effect</a:t>
                      </a: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43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Social effect</a:t>
                      </a: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514826C0-DF9E-5341-AA1B-C75B931CDE78}"/>
              </a:ext>
            </a:extLst>
          </p:cNvPr>
          <p:cNvSpPr/>
          <p:nvPr/>
        </p:nvSpPr>
        <p:spPr>
          <a:xfrm>
            <a:off x="192577" y="691740"/>
            <a:ext cx="10090906" cy="646331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Suburbanisation </a:t>
            </a:r>
            <a:r>
              <a:rPr lang="en-US" b="1" dirty="0"/>
              <a:t>This is where the suburbs on the outer edge of the settlement grow outwards as new houses and services are built to accommodate more people. </a:t>
            </a:r>
          </a:p>
        </p:txBody>
      </p:sp>
    </p:spTree>
    <p:extLst>
      <p:ext uri="{BB962C8B-B14F-4D97-AF65-F5344CB8AC3E}">
        <p14:creationId xmlns:p14="http://schemas.microsoft.com/office/powerpoint/2010/main" val="150940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81034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Title - </a:t>
            </a:r>
            <a:r>
              <a:rPr lang="en-US" sz="2800" b="1" dirty="0" err="1"/>
              <a:t>Surburbanisation</a:t>
            </a:r>
            <a:r>
              <a:rPr lang="en-US" sz="2800" b="1" dirty="0"/>
              <a:t> and Counter-</a:t>
            </a:r>
            <a:r>
              <a:rPr lang="en-US" sz="2800" b="1" dirty="0" err="1"/>
              <a:t>Urbanisation</a:t>
            </a:r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Lesson Outcomes:</a:t>
            </a:r>
          </a:p>
          <a:p>
            <a:endParaRPr lang="en-US" sz="2800" dirty="0"/>
          </a:p>
          <a:p>
            <a:r>
              <a:rPr lang="en-US" sz="2800" dirty="0"/>
              <a:t>Be able to confidently tell the difference between </a:t>
            </a:r>
            <a:r>
              <a:rPr lang="en-US" sz="2800" dirty="0" err="1"/>
              <a:t>suburbanisation</a:t>
            </a:r>
            <a:r>
              <a:rPr lang="en-US" sz="2800" dirty="0"/>
              <a:t> and counter-</a:t>
            </a:r>
            <a:r>
              <a:rPr lang="en-US" sz="2800" dirty="0" err="1"/>
              <a:t>urbanisation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Be able to describe what </a:t>
            </a:r>
            <a:r>
              <a:rPr lang="en-US" sz="2800" dirty="0" err="1"/>
              <a:t>suburbanisation</a:t>
            </a:r>
            <a:r>
              <a:rPr lang="en-US" sz="2800" dirty="0"/>
              <a:t> is and why it is </a:t>
            </a:r>
            <a:r>
              <a:rPr lang="en-US" sz="2800" dirty="0" err="1"/>
              <a:t>occuring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Be able to describe what counter-</a:t>
            </a:r>
            <a:r>
              <a:rPr lang="en-US" sz="2800" dirty="0" err="1"/>
              <a:t>urbanisation</a:t>
            </a:r>
            <a:r>
              <a:rPr lang="en-US" sz="2800" dirty="0"/>
              <a:t> is and why its </a:t>
            </a:r>
            <a:r>
              <a:rPr lang="en-US" sz="2800" dirty="0" err="1"/>
              <a:t>occuring</a:t>
            </a:r>
            <a:endParaRPr lang="en-US" sz="2800" dirty="0"/>
          </a:p>
        </p:txBody>
      </p:sp>
      <p:pic>
        <p:nvPicPr>
          <p:cNvPr id="1026" name="Picture 2" descr="mage result for subur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77" y="1790267"/>
            <a:ext cx="3961140" cy="2640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7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F32905-EFCD-BF46-8CF0-1F03B58F2752}"/>
              </a:ext>
            </a:extLst>
          </p:cNvPr>
          <p:cNvSpPr txBox="1"/>
          <p:nvPr/>
        </p:nvSpPr>
        <p:spPr>
          <a:xfrm>
            <a:off x="606874" y="1001487"/>
            <a:ext cx="4811103" cy="627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600" b="1" dirty="0"/>
              <a:t>So, what is counter-</a:t>
            </a:r>
            <a:r>
              <a:rPr lang="en-US" sz="2600" b="1" dirty="0" err="1"/>
              <a:t>urbanisation</a:t>
            </a:r>
            <a:r>
              <a:rPr lang="en-US" sz="2600" b="1" dirty="0"/>
              <a:t> and why is it happening? Thoughts?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Counter </a:t>
            </a:r>
            <a:r>
              <a:rPr lang="en-US" sz="2000" b="1" dirty="0" err="1"/>
              <a:t>Urbanisation</a:t>
            </a:r>
            <a:r>
              <a:rPr lang="en-US" sz="2000" b="1" dirty="0"/>
              <a:t> – </a:t>
            </a:r>
            <a:r>
              <a:rPr lang="en-US" sz="2000" dirty="0"/>
              <a:t>When people move from denser urban areas to more rural settings.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Escape to the country is a British TV show about people wanting to move from an urban area to a more rural setting. </a:t>
            </a:r>
            <a:r>
              <a:rPr lang="en-US" sz="2000" u="sng" dirty="0"/>
              <a:t>What does the title of this TV show suggest about life in rural areas compared to urban?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Challenge 1 – </a:t>
            </a:r>
            <a:r>
              <a:rPr lang="en-US" sz="2000" dirty="0"/>
              <a:t>Watch the video about the American couple living in London and write down all the push and pull factors that are mentioned in the video. You can do this is a table, bullet points, spider diagram etc. Up to you.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scape To The Country - Home | Facebook">
            <a:extLst>
              <a:ext uri="{FF2B5EF4-FFF2-40B4-BE49-F238E27FC236}">
                <a16:creationId xmlns:a16="http://schemas.microsoft.com/office/drawing/2014/main" id="{50129C0C-2462-B44C-8E3C-A3DF5FA77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7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12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6C4423-7280-E142-A42B-C735E8FC131C}"/>
              </a:ext>
            </a:extLst>
          </p:cNvPr>
          <p:cNvSpPr/>
          <p:nvPr/>
        </p:nvSpPr>
        <p:spPr>
          <a:xfrm>
            <a:off x="638881" y="670218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>
                <a:latin typeface="+mj-lt"/>
                <a:ea typeface="+mj-ea"/>
                <a:cs typeface="+mj-cs"/>
              </a:rPr>
              <a:t>What impact do you think the Covid pandemic has had on rates of counter urbanization in some HICs? 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, application, chat or text message, email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13C8A04-14C6-3E4F-AC9D-ABC6D1456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" y="3259465"/>
            <a:ext cx="3758184" cy="2320678"/>
          </a:xfrm>
          <a:prstGeom prst="rect">
            <a:avLst/>
          </a:prstGeom>
        </p:spPr>
      </p:pic>
      <p:pic>
        <p:nvPicPr>
          <p:cNvPr id="8" name="Picture 7" descr="Pie chart&#10;&#10;Description automatically generated with medium confidence">
            <a:hlinkClick r:id="rId4"/>
            <a:extLst>
              <a:ext uri="{FF2B5EF4-FFF2-40B4-BE49-F238E27FC236}">
                <a16:creationId xmlns:a16="http://schemas.microsoft.com/office/drawing/2014/main" id="{9DFF4764-C5A2-0447-BEE1-BD2ED1263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908" y="3555422"/>
            <a:ext cx="3758184" cy="1728764"/>
          </a:xfrm>
          <a:prstGeom prst="rect">
            <a:avLst/>
          </a:prstGeom>
        </p:spPr>
      </p:pic>
      <p:pic>
        <p:nvPicPr>
          <p:cNvPr id="4" name="Picture 3" descr="A map of the world&#10;&#10;Description automatically generated with low confidence">
            <a:hlinkClick r:id="rId6"/>
            <a:extLst>
              <a:ext uri="{FF2B5EF4-FFF2-40B4-BE49-F238E27FC236}">
                <a16:creationId xmlns:a16="http://schemas.microsoft.com/office/drawing/2014/main" id="{484EC724-F8CF-7140-AF16-196316F83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1208" y="3931241"/>
            <a:ext cx="3758184" cy="97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3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0080" y="1663690"/>
            <a:ext cx="4516120" cy="4864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Title - </a:t>
            </a:r>
            <a:r>
              <a:rPr lang="en-US" sz="2000" b="1" dirty="0" err="1"/>
              <a:t>Surburbanisation</a:t>
            </a:r>
            <a:r>
              <a:rPr lang="en-US" sz="2000" b="1" dirty="0"/>
              <a:t> and Counter-</a:t>
            </a:r>
            <a:r>
              <a:rPr lang="en-US" sz="2000" b="1" dirty="0" err="1"/>
              <a:t>Urbanisation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Lesson Outcomes: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able to confidently tell the difference between </a:t>
            </a:r>
            <a:r>
              <a:rPr lang="en-US" sz="2000" dirty="0" err="1"/>
              <a:t>suburbanisation</a:t>
            </a:r>
            <a:r>
              <a:rPr lang="en-US" sz="2000" dirty="0"/>
              <a:t> and counter-</a:t>
            </a:r>
            <a:r>
              <a:rPr lang="en-US" sz="2000" dirty="0" err="1"/>
              <a:t>urbanisation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able to describe what </a:t>
            </a:r>
            <a:r>
              <a:rPr lang="en-US" sz="2000" dirty="0" err="1"/>
              <a:t>suburbanisation</a:t>
            </a:r>
            <a:r>
              <a:rPr lang="en-US" sz="2000" dirty="0"/>
              <a:t> is and why it is occurring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able to describe what counter-</a:t>
            </a:r>
            <a:r>
              <a:rPr lang="en-US" sz="2000" dirty="0" err="1"/>
              <a:t>urbanisation</a:t>
            </a:r>
            <a:r>
              <a:rPr lang="en-US" sz="2000" dirty="0"/>
              <a:t> is and why its occurring</a:t>
            </a:r>
          </a:p>
        </p:txBody>
      </p:sp>
      <p:pic>
        <p:nvPicPr>
          <p:cNvPr id="3" name="Picture 2" descr="Houston suburbs striking it rich culturally, economically with population  growth">
            <a:hlinkClick r:id="rId2"/>
            <a:extLst>
              <a:ext uri="{FF2B5EF4-FFF2-40B4-BE49-F238E27FC236}">
                <a16:creationId xmlns:a16="http://schemas.microsoft.com/office/drawing/2014/main" id="{9404A4AD-EFEE-0D40-8FBD-C4ED5A322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r="23624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41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What’s the difference between </a:t>
            </a:r>
            <a:r>
              <a:rPr lang="en-US" sz="2800" b="1" u="sng" dirty="0" err="1"/>
              <a:t>suburbanisation</a:t>
            </a:r>
            <a:r>
              <a:rPr lang="en-US" sz="2800" b="1" u="sng" dirty="0"/>
              <a:t> </a:t>
            </a:r>
            <a:r>
              <a:rPr lang="en-US" sz="2800" b="1" dirty="0"/>
              <a:t>and </a:t>
            </a:r>
            <a:r>
              <a:rPr lang="en-US" sz="2800" b="1" u="sng" dirty="0"/>
              <a:t>counter </a:t>
            </a:r>
            <a:r>
              <a:rPr lang="en-US" sz="2800" b="1" u="sng" dirty="0" err="1"/>
              <a:t>urbanisation</a:t>
            </a:r>
            <a:r>
              <a:rPr lang="en-US" sz="2800" b="1" dirty="0"/>
              <a:t>?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646331"/>
            <a:ext cx="121920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Keyword definitions – What do you think they mean?: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rgbClr val="7030A0"/>
                </a:solidFill>
              </a:rPr>
              <a:t>Suburbanisation </a:t>
            </a:r>
            <a:r>
              <a:rPr lang="en-US" sz="2000" b="1" dirty="0"/>
              <a:t>This is where the suburbs on the outer edge of the settlement grow outwards as new houses and services are built to accommodate more people. </a:t>
            </a:r>
          </a:p>
          <a:p>
            <a:r>
              <a:rPr lang="en-GB" sz="2000" b="1" dirty="0">
                <a:solidFill>
                  <a:srgbClr val="7030A0"/>
                </a:solidFill>
              </a:rPr>
              <a:t>Counter-urbanisation  </a:t>
            </a:r>
            <a:r>
              <a:rPr lang="en-GB" sz="2000" b="1" dirty="0"/>
              <a:t>The moving of people from cities/urban areas to a more rural setting.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478" y="4030577"/>
            <a:ext cx="297739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People moving from central Houston to a rural, farming town, 2 hours outside of Houston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478" y="2462213"/>
            <a:ext cx="297739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People moving from central Houston to a new house in Katy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478" y="5875940"/>
            <a:ext cx="297739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People moving from central Houston to the outskirts of the city.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4439" y="5423338"/>
            <a:ext cx="7058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Challenge – </a:t>
            </a:r>
            <a:r>
              <a:rPr lang="en-US" dirty="0"/>
              <a:t>Class the statements and images as either examples of </a:t>
            </a:r>
            <a:r>
              <a:rPr lang="en-US" dirty="0" err="1"/>
              <a:t>suburbanisation</a:t>
            </a:r>
            <a:r>
              <a:rPr lang="en-US" dirty="0"/>
              <a:t> or </a:t>
            </a:r>
            <a:r>
              <a:rPr lang="en-US" dirty="0" err="1"/>
              <a:t>counterurbanisation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Extra Challenge – </a:t>
            </a:r>
            <a:r>
              <a:rPr lang="en-US" dirty="0"/>
              <a:t>give reasons why this is happening</a:t>
            </a:r>
          </a:p>
        </p:txBody>
      </p:sp>
      <p:pic>
        <p:nvPicPr>
          <p:cNvPr id="3074" name="Picture 2" descr="Houston suburbs striking it rich culturally, economically with population  growth">
            <a:hlinkClick r:id="rId3"/>
            <a:extLst>
              <a:ext uri="{FF2B5EF4-FFF2-40B4-BE49-F238E27FC236}">
                <a16:creationId xmlns:a16="http://schemas.microsoft.com/office/drawing/2014/main" id="{652680F4-9AF4-DF45-A2B3-EFC5C511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90" y="2676810"/>
            <a:ext cx="3541605" cy="222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CF50B-0F7A-B14B-88ED-DF5C34B1E4BA}"/>
              </a:ext>
            </a:extLst>
          </p:cNvPr>
          <p:cNvSpPr txBox="1"/>
          <p:nvPr/>
        </p:nvSpPr>
        <p:spPr>
          <a:xfrm>
            <a:off x="9846365" y="3545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JO" dirty="0"/>
          </a:p>
        </p:txBody>
      </p:sp>
      <p:pic>
        <p:nvPicPr>
          <p:cNvPr id="2050" name="Picture 2">
            <a:hlinkClick r:id="rId5"/>
            <a:extLst>
              <a:ext uri="{FF2B5EF4-FFF2-40B4-BE49-F238E27FC236}">
                <a16:creationId xmlns:a16="http://schemas.microsoft.com/office/drawing/2014/main" id="{D8E9170E-7C4D-D440-A71D-84E25E5D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91" y="2676810"/>
            <a:ext cx="4452909" cy="22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2191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What’s the difference between </a:t>
            </a:r>
            <a:r>
              <a:rPr lang="en-US" sz="2800" b="1" u="sng" dirty="0" err="1"/>
              <a:t>suburbanisation</a:t>
            </a:r>
            <a:r>
              <a:rPr lang="en-US" sz="2800" b="1" u="sng" dirty="0"/>
              <a:t> </a:t>
            </a:r>
            <a:r>
              <a:rPr lang="en-US" sz="2800" b="1" dirty="0"/>
              <a:t>and </a:t>
            </a:r>
            <a:r>
              <a:rPr lang="en-US" sz="2800" b="1" u="sng" dirty="0"/>
              <a:t>counter </a:t>
            </a:r>
            <a:r>
              <a:rPr lang="en-US" sz="2800" b="1" u="sng" dirty="0" err="1"/>
              <a:t>urbanisation</a:t>
            </a:r>
            <a:r>
              <a:rPr lang="en-US" sz="2800" b="1" dirty="0"/>
              <a:t>?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646331"/>
            <a:ext cx="12192000" cy="163121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Keyword definitions – What do you think they mean?: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rgbClr val="7030A0"/>
                </a:solidFill>
              </a:rPr>
              <a:t>Suburbanisation </a:t>
            </a:r>
            <a:r>
              <a:rPr lang="en-US" sz="2000" b="1" dirty="0"/>
              <a:t>This is where the suburbs on the outer edge of the settlement grow outwards as new houses and services are built to accommodate more people. </a:t>
            </a:r>
          </a:p>
          <a:p>
            <a:r>
              <a:rPr lang="en-GB" sz="2000" b="1" dirty="0">
                <a:solidFill>
                  <a:srgbClr val="7030A0"/>
                </a:solidFill>
              </a:rPr>
              <a:t>Counter-urbanisation  </a:t>
            </a:r>
            <a:r>
              <a:rPr lang="en-GB" sz="2000" b="1" dirty="0"/>
              <a:t>The moving of people from cities/urban areas to a more rural setting.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0478" y="4030577"/>
            <a:ext cx="297739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/>
              <a:t>People moving from central Houston to a rural, farming town, 2 hours outside of Houston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478" y="2462213"/>
            <a:ext cx="297739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People moving from central Houston to a new apartment in Katy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0478" y="5875940"/>
            <a:ext cx="297739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People moving from central Houston to the outskirts of the city.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4439" y="5423338"/>
            <a:ext cx="7058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Challenge – </a:t>
            </a:r>
            <a:r>
              <a:rPr lang="en-US" dirty="0"/>
              <a:t>Class the statements and images as either examples of </a:t>
            </a:r>
            <a:r>
              <a:rPr lang="en-US" dirty="0" err="1"/>
              <a:t>suburbanisation</a:t>
            </a:r>
            <a:r>
              <a:rPr lang="en-US" dirty="0"/>
              <a:t> or </a:t>
            </a:r>
            <a:r>
              <a:rPr lang="en-US" dirty="0" err="1"/>
              <a:t>counterurbanisation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Extra Challenge – </a:t>
            </a:r>
            <a:r>
              <a:rPr lang="en-US" dirty="0"/>
              <a:t>give reasons why this is happening</a:t>
            </a:r>
          </a:p>
        </p:txBody>
      </p:sp>
      <p:pic>
        <p:nvPicPr>
          <p:cNvPr id="3074" name="Picture 2" descr="Houston suburbs striking it rich culturally, economically with population  growth">
            <a:hlinkClick r:id="rId3"/>
            <a:extLst>
              <a:ext uri="{FF2B5EF4-FFF2-40B4-BE49-F238E27FC236}">
                <a16:creationId xmlns:a16="http://schemas.microsoft.com/office/drawing/2014/main" id="{652680F4-9AF4-DF45-A2B3-EFC5C511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90" y="2676810"/>
            <a:ext cx="3541605" cy="222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5CF50B-0F7A-B14B-88ED-DF5C34B1E4BA}"/>
              </a:ext>
            </a:extLst>
          </p:cNvPr>
          <p:cNvSpPr txBox="1"/>
          <p:nvPr/>
        </p:nvSpPr>
        <p:spPr>
          <a:xfrm>
            <a:off x="9846365" y="35452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JO" dirty="0"/>
          </a:p>
        </p:txBody>
      </p:sp>
      <p:pic>
        <p:nvPicPr>
          <p:cNvPr id="2050" name="Picture 2">
            <a:hlinkClick r:id="rId5"/>
            <a:extLst>
              <a:ext uri="{FF2B5EF4-FFF2-40B4-BE49-F238E27FC236}">
                <a16:creationId xmlns:a16="http://schemas.microsoft.com/office/drawing/2014/main" id="{D8E9170E-7C4D-D440-A71D-84E25E5D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91" y="2676810"/>
            <a:ext cx="4452909" cy="22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1663690"/>
            <a:ext cx="4516120" cy="4864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Title - </a:t>
            </a:r>
            <a:r>
              <a:rPr lang="en-US" sz="2000" b="1" dirty="0" err="1"/>
              <a:t>Surburbanisation</a:t>
            </a:r>
            <a:r>
              <a:rPr lang="en-US" sz="2000" b="1" dirty="0"/>
              <a:t> and Counter-</a:t>
            </a:r>
            <a:r>
              <a:rPr lang="en-US" sz="2000" b="1" dirty="0" err="1"/>
              <a:t>Urbanisation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Lesson Outcomes: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able to confidently tell the difference between </a:t>
            </a:r>
            <a:r>
              <a:rPr lang="en-US" sz="2000" dirty="0" err="1"/>
              <a:t>suburbanisation</a:t>
            </a:r>
            <a:r>
              <a:rPr lang="en-US" sz="2000" dirty="0"/>
              <a:t> and counter-</a:t>
            </a:r>
            <a:r>
              <a:rPr lang="en-US" sz="2000" dirty="0" err="1"/>
              <a:t>urbanisation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able to describe what </a:t>
            </a:r>
            <a:r>
              <a:rPr lang="en-US" sz="2000" dirty="0" err="1"/>
              <a:t>suburbanisation</a:t>
            </a:r>
            <a:r>
              <a:rPr lang="en-US" sz="2000" dirty="0"/>
              <a:t> is and why it is occurring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able to describe what counter-</a:t>
            </a:r>
            <a:r>
              <a:rPr lang="en-US" sz="2000" dirty="0" err="1"/>
              <a:t>urbanisation</a:t>
            </a:r>
            <a:r>
              <a:rPr lang="en-US" sz="2000" dirty="0"/>
              <a:t> is and why its occurring</a:t>
            </a:r>
          </a:p>
        </p:txBody>
      </p:sp>
      <p:pic>
        <p:nvPicPr>
          <p:cNvPr id="3" name="Picture 2" descr="Houston suburbs striking it rich culturally, economically with population  growth">
            <a:hlinkClick r:id="rId2"/>
            <a:extLst>
              <a:ext uri="{FF2B5EF4-FFF2-40B4-BE49-F238E27FC236}">
                <a16:creationId xmlns:a16="http://schemas.microsoft.com/office/drawing/2014/main" id="{9404A4AD-EFEE-0D40-8FBD-C4ED5A322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r="23624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46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Map&#10;&#10;Description automatically generated">
            <a:extLst>
              <a:ext uri="{FF2B5EF4-FFF2-40B4-BE49-F238E27FC236}">
                <a16:creationId xmlns:a16="http://schemas.microsoft.com/office/drawing/2014/main" id="{FF91F68F-6083-BF42-979C-F9E38DA6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19" y="1167764"/>
            <a:ext cx="6188179" cy="3765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122" y="47660"/>
            <a:ext cx="4974956" cy="56135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</a:rPr>
              <a:t>What is causing sub-urbanisation?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631" y="550707"/>
            <a:ext cx="4726304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Suburbanisation </a:t>
            </a:r>
            <a:r>
              <a:rPr lang="en-US" b="1" dirty="0"/>
              <a:t>This is where the suburbs on the outer edge of the settlement grow outwards as new houses and services are built to accommodate more people. </a:t>
            </a:r>
          </a:p>
          <a:p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8244" y="2031650"/>
            <a:ext cx="4084856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Challenge</a:t>
            </a:r>
            <a:r>
              <a:rPr lang="en-GB" dirty="0"/>
              <a:t>: Study the maps and facts about Katy. </a:t>
            </a:r>
            <a:r>
              <a:rPr lang="en-GB" u="sng" dirty="0"/>
              <a:t>Give</a:t>
            </a:r>
            <a:r>
              <a:rPr lang="en-GB" dirty="0"/>
              <a:t> four reasons why sub-urbanisation is occurring in the Houston Metropolitan area. Tip: Think of push and pull factors. 5 mins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6049025" y="4388825"/>
            <a:ext cx="1239864" cy="346879"/>
          </a:xfrm>
          <a:prstGeom prst="borderCallout1">
            <a:avLst>
              <a:gd name="adj1" fmla="val -62180"/>
              <a:gd name="adj2" fmla="val 208074"/>
              <a:gd name="adj3" fmla="val 104286"/>
              <a:gd name="adj4" fmla="val 9865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Golf club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986245" y="6442528"/>
            <a:ext cx="1980014" cy="340495"/>
          </a:xfrm>
          <a:prstGeom prst="borderCallout1">
            <a:avLst>
              <a:gd name="adj1" fmla="val -9508"/>
              <a:gd name="adj2" fmla="val 51675"/>
              <a:gd name="adj3" fmla="val -471498"/>
              <a:gd name="adj4" fmla="val 5232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I-10 main road leading to Houston, only 30 miles away.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41494" y="107463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</a:t>
            </a:r>
          </a:p>
        </p:txBody>
      </p:sp>
      <p:pic>
        <p:nvPicPr>
          <p:cNvPr id="27" name="Picture 26" descr="Map&#10;&#10;Description automatically generated">
            <a:extLst>
              <a:ext uri="{FF2B5EF4-FFF2-40B4-BE49-F238E27FC236}">
                <a16:creationId xmlns:a16="http://schemas.microsoft.com/office/drawing/2014/main" id="{5DF41592-FDBC-2C4E-A7C9-BE8059ADC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65" y="3644088"/>
            <a:ext cx="3950215" cy="2347533"/>
          </a:xfrm>
          <a:prstGeom prst="rect">
            <a:avLst/>
          </a:prstGeom>
        </p:spPr>
      </p:pic>
      <p:sp>
        <p:nvSpPr>
          <p:cNvPr id="20" name="Line Callout 1 19"/>
          <p:cNvSpPr/>
          <p:nvPr/>
        </p:nvSpPr>
        <p:spPr>
          <a:xfrm>
            <a:off x="4844934" y="2619699"/>
            <a:ext cx="1580880" cy="362708"/>
          </a:xfrm>
          <a:prstGeom prst="borderCallout1">
            <a:avLst>
              <a:gd name="adj1" fmla="val -122917"/>
              <a:gd name="adj2" fmla="val 29036"/>
              <a:gd name="adj3" fmla="val -15673"/>
              <a:gd name="adj4" fmla="val 1240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Nearby schools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14476" y="659361"/>
            <a:ext cx="547709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Katy- an urban settlement on the outskirts of Houston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8561717" y="2732835"/>
            <a:ext cx="1204640" cy="499144"/>
          </a:xfrm>
          <a:prstGeom prst="borderCallout1">
            <a:avLst>
              <a:gd name="adj1" fmla="val -44493"/>
              <a:gd name="adj2" fmla="val 44209"/>
              <a:gd name="adj3" fmla="val -106651"/>
              <a:gd name="adj4" fmla="val -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Local shops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4934" y="5228571"/>
            <a:ext cx="2831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House prices are thousands of Dollars cheaper than similar places closer to Houston’s Downtown</a:t>
            </a:r>
          </a:p>
          <a:p>
            <a:endParaRPr lang="en-US" dirty="0"/>
          </a:p>
        </p:txBody>
      </p:sp>
      <p:sp>
        <p:nvSpPr>
          <p:cNvPr id="28" name="Line Callout 1 27">
            <a:extLst>
              <a:ext uri="{FF2B5EF4-FFF2-40B4-BE49-F238E27FC236}">
                <a16:creationId xmlns:a16="http://schemas.microsoft.com/office/drawing/2014/main" id="{ED54231D-BEE5-8542-A516-CFE6B8636185}"/>
              </a:ext>
            </a:extLst>
          </p:cNvPr>
          <p:cNvSpPr/>
          <p:nvPr/>
        </p:nvSpPr>
        <p:spPr>
          <a:xfrm>
            <a:off x="5323668" y="3231979"/>
            <a:ext cx="1239864" cy="346879"/>
          </a:xfrm>
          <a:prstGeom prst="borderCallout1">
            <a:avLst>
              <a:gd name="adj1" fmla="val -135179"/>
              <a:gd name="adj2" fmla="val 234170"/>
              <a:gd name="adj3" fmla="val 104286"/>
              <a:gd name="adj4" fmla="val 9865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FF0000"/>
                </a:solidFill>
              </a:rPr>
              <a:t>Leisure Activities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492FC2-B07D-8C4C-8086-4D3E61060DEC}"/>
              </a:ext>
            </a:extLst>
          </p:cNvPr>
          <p:cNvSpPr txBox="1"/>
          <p:nvPr/>
        </p:nvSpPr>
        <p:spPr>
          <a:xfrm>
            <a:off x="7723929" y="5391456"/>
            <a:ext cx="4084856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Extra Challenge</a:t>
            </a:r>
            <a:r>
              <a:rPr lang="en-GB" dirty="0"/>
              <a:t>: Open the interactive crime map. </a:t>
            </a:r>
            <a:r>
              <a:rPr lang="en-GB" u="sng" dirty="0"/>
              <a:t>Describe</a:t>
            </a:r>
            <a:r>
              <a:rPr lang="en-GB" dirty="0"/>
              <a:t> the general distribution of crime grades. Find Katy and give reasons why this might be a pull factor for people living closer to Houston.</a:t>
            </a:r>
          </a:p>
        </p:txBody>
      </p:sp>
    </p:spTree>
    <p:extLst>
      <p:ext uri="{BB962C8B-B14F-4D97-AF65-F5344CB8AC3E}">
        <p14:creationId xmlns:p14="http://schemas.microsoft.com/office/powerpoint/2010/main" val="170752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1022CA72-2A63-428F-B586-37BA5AB6D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mage result for we're waiting for the city to come to 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82232"/>
            <a:ext cx="5136795" cy="339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71636A3-0A7F-F340-B616-4C6C558BC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264" y="1377485"/>
            <a:ext cx="5136795" cy="1399776"/>
          </a:xfrm>
          <a:prstGeom prst="rect">
            <a:avLst/>
          </a:prstGeom>
        </p:spPr>
      </p:pic>
      <p:sp>
        <p:nvSpPr>
          <p:cNvPr id="195" name="Rectangle 194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62719" y="4495568"/>
            <a:ext cx="6837023" cy="2256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/>
              <a:t>Challenge 2, Either: </a:t>
            </a:r>
          </a:p>
          <a:p>
            <a:pPr marL="5715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Annotate the cartoon with ideas linked to how it is showing </a:t>
            </a:r>
            <a:r>
              <a:rPr lang="en-US" sz="2800" dirty="0" err="1"/>
              <a:t>suburbanisation</a:t>
            </a:r>
            <a:endParaRPr lang="en-US" sz="2800" dirty="0"/>
          </a:p>
          <a:p>
            <a:pPr marL="5715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5715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Annotate the satellite images with ideas linked to how it is showing </a:t>
            </a:r>
            <a:r>
              <a:rPr lang="en-US" sz="2800" dirty="0" err="1"/>
              <a:t>suburbanisation</a:t>
            </a:r>
            <a:endParaRPr lang="en-US" sz="2800" dirty="0"/>
          </a:p>
          <a:p>
            <a:pPr marL="5715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AutoShape 2" descr="mage result for we're waiting for the city to come to us"/>
          <p:cNvSpPr>
            <a:spLocks noChangeAspect="1" noChangeArrowheads="1"/>
          </p:cNvSpPr>
          <p:nvPr/>
        </p:nvSpPr>
        <p:spPr bwMode="auto">
          <a:xfrm>
            <a:off x="0" y="0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mage result for we're waiting for the city to come to us"/>
          <p:cNvSpPr>
            <a:spLocks noChangeAspect="1" noChangeArrowheads="1"/>
          </p:cNvSpPr>
          <p:nvPr/>
        </p:nvSpPr>
        <p:spPr bwMode="auto">
          <a:xfrm>
            <a:off x="152400" y="152400"/>
            <a:ext cx="26289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BF21235-C62F-B64E-A795-3241F8E40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49" y="316523"/>
            <a:ext cx="12209749" cy="3334595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5201EAC-81AD-4A43-9C02-B566A5A9C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916" y="3936599"/>
            <a:ext cx="4131213" cy="26048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F93B01-08B1-1D4E-9614-9AB1F3A6CEB1}"/>
              </a:ext>
            </a:extLst>
          </p:cNvPr>
          <p:cNvSpPr/>
          <p:nvPr/>
        </p:nvSpPr>
        <p:spPr>
          <a:xfrm>
            <a:off x="3756075" y="2461847"/>
            <a:ext cx="773723" cy="576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36AD24-2248-9742-9560-487F22CBFE73}"/>
              </a:ext>
            </a:extLst>
          </p:cNvPr>
          <p:cNvCxnSpPr/>
          <p:nvPr/>
        </p:nvCxnSpPr>
        <p:spPr>
          <a:xfrm>
            <a:off x="815926" y="1716258"/>
            <a:ext cx="4829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F9D534-2A93-5345-9675-22E315EB7AF1}"/>
              </a:ext>
            </a:extLst>
          </p:cNvPr>
          <p:cNvCxnSpPr>
            <a:cxnSpLocks/>
          </p:cNvCxnSpPr>
          <p:nvPr/>
        </p:nvCxnSpPr>
        <p:spPr>
          <a:xfrm>
            <a:off x="1310639" y="1643850"/>
            <a:ext cx="0" cy="6351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EE0260-6A32-564B-A4FD-01159E8277FE}"/>
              </a:ext>
            </a:extLst>
          </p:cNvPr>
          <p:cNvCxnSpPr/>
          <p:nvPr/>
        </p:nvCxnSpPr>
        <p:spPr>
          <a:xfrm>
            <a:off x="815926" y="2248486"/>
            <a:ext cx="4829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9B7134-6BB7-9A4D-A80E-FEA182A682CB}"/>
              </a:ext>
            </a:extLst>
          </p:cNvPr>
          <p:cNvCxnSpPr>
            <a:cxnSpLocks/>
          </p:cNvCxnSpPr>
          <p:nvPr/>
        </p:nvCxnSpPr>
        <p:spPr>
          <a:xfrm>
            <a:off x="815926" y="1643850"/>
            <a:ext cx="0" cy="6351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2736BE-5026-1646-B88F-8359C895A96E}"/>
              </a:ext>
            </a:extLst>
          </p:cNvPr>
          <p:cNvSpPr txBox="1"/>
          <p:nvPr/>
        </p:nvSpPr>
        <p:spPr>
          <a:xfrm>
            <a:off x="351692" y="0"/>
            <a:ext cx="19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O" dirty="0"/>
              <a:t>Image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77DB4-DF67-2248-933D-EC453F795F59}"/>
              </a:ext>
            </a:extLst>
          </p:cNvPr>
          <p:cNvSpPr txBox="1"/>
          <p:nvPr/>
        </p:nvSpPr>
        <p:spPr>
          <a:xfrm>
            <a:off x="351691" y="4628712"/>
            <a:ext cx="19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O" dirty="0"/>
              <a:t>Image 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CBAC15-436B-254C-86EC-8B2E0796FC99}"/>
              </a:ext>
            </a:extLst>
          </p:cNvPr>
          <p:cNvCxnSpPr/>
          <p:nvPr/>
        </p:nvCxnSpPr>
        <p:spPr>
          <a:xfrm flipH="1" flipV="1">
            <a:off x="1167618" y="2278966"/>
            <a:ext cx="393896" cy="165763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F92FD42-6C03-3B4C-B297-67E02502D363}"/>
              </a:ext>
            </a:extLst>
          </p:cNvPr>
          <p:cNvSpPr txBox="1"/>
          <p:nvPr/>
        </p:nvSpPr>
        <p:spPr>
          <a:xfrm>
            <a:off x="6377354" y="5895146"/>
            <a:ext cx="5233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O" dirty="0"/>
              <a:t>Image 1 takes in central Houston and its suburbs towards the west. Image 2 is a neigbourhood in Katy.</a:t>
            </a:r>
          </a:p>
        </p:txBody>
      </p:sp>
    </p:spTree>
    <p:extLst>
      <p:ext uri="{BB962C8B-B14F-4D97-AF65-F5344CB8AC3E}">
        <p14:creationId xmlns:p14="http://schemas.microsoft.com/office/powerpoint/2010/main" val="44439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BF21235-C62F-B64E-A795-3241F8E40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49" y="316523"/>
            <a:ext cx="12209749" cy="3334595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5201EAC-81AD-4A43-9C02-B566A5A9C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916" y="3936599"/>
            <a:ext cx="4131213" cy="26048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F93B01-08B1-1D4E-9614-9AB1F3A6CEB1}"/>
              </a:ext>
            </a:extLst>
          </p:cNvPr>
          <p:cNvSpPr/>
          <p:nvPr/>
        </p:nvSpPr>
        <p:spPr>
          <a:xfrm>
            <a:off x="3756075" y="2461847"/>
            <a:ext cx="773723" cy="576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JO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36AD24-2248-9742-9560-487F22CBFE73}"/>
              </a:ext>
            </a:extLst>
          </p:cNvPr>
          <p:cNvCxnSpPr/>
          <p:nvPr/>
        </p:nvCxnSpPr>
        <p:spPr>
          <a:xfrm>
            <a:off x="815926" y="1716258"/>
            <a:ext cx="4829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F9D534-2A93-5345-9675-22E315EB7AF1}"/>
              </a:ext>
            </a:extLst>
          </p:cNvPr>
          <p:cNvCxnSpPr>
            <a:cxnSpLocks/>
          </p:cNvCxnSpPr>
          <p:nvPr/>
        </p:nvCxnSpPr>
        <p:spPr>
          <a:xfrm>
            <a:off x="1310639" y="1643850"/>
            <a:ext cx="0" cy="6351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EE0260-6A32-564B-A4FD-01159E8277FE}"/>
              </a:ext>
            </a:extLst>
          </p:cNvPr>
          <p:cNvCxnSpPr/>
          <p:nvPr/>
        </p:nvCxnSpPr>
        <p:spPr>
          <a:xfrm>
            <a:off x="815926" y="2248486"/>
            <a:ext cx="48299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9B7134-6BB7-9A4D-A80E-FEA182A682CB}"/>
              </a:ext>
            </a:extLst>
          </p:cNvPr>
          <p:cNvCxnSpPr>
            <a:cxnSpLocks/>
          </p:cNvCxnSpPr>
          <p:nvPr/>
        </p:nvCxnSpPr>
        <p:spPr>
          <a:xfrm>
            <a:off x="815926" y="1643850"/>
            <a:ext cx="0" cy="63511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2736BE-5026-1646-B88F-8359C895A96E}"/>
              </a:ext>
            </a:extLst>
          </p:cNvPr>
          <p:cNvSpPr txBox="1"/>
          <p:nvPr/>
        </p:nvSpPr>
        <p:spPr>
          <a:xfrm>
            <a:off x="351692" y="0"/>
            <a:ext cx="19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O" dirty="0"/>
              <a:t>Image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77DB4-DF67-2248-933D-EC453F795F59}"/>
              </a:ext>
            </a:extLst>
          </p:cNvPr>
          <p:cNvSpPr txBox="1"/>
          <p:nvPr/>
        </p:nvSpPr>
        <p:spPr>
          <a:xfrm>
            <a:off x="351691" y="4628712"/>
            <a:ext cx="198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O" dirty="0"/>
              <a:t>Image 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CBAC15-436B-254C-86EC-8B2E0796FC99}"/>
              </a:ext>
            </a:extLst>
          </p:cNvPr>
          <p:cNvCxnSpPr/>
          <p:nvPr/>
        </p:nvCxnSpPr>
        <p:spPr>
          <a:xfrm flipH="1" flipV="1">
            <a:off x="1167618" y="2278966"/>
            <a:ext cx="393896" cy="165763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F92FD42-6C03-3B4C-B297-67E02502D363}"/>
              </a:ext>
            </a:extLst>
          </p:cNvPr>
          <p:cNvSpPr txBox="1"/>
          <p:nvPr/>
        </p:nvSpPr>
        <p:spPr>
          <a:xfrm>
            <a:off x="6377354" y="5895146"/>
            <a:ext cx="5233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O" dirty="0"/>
              <a:t>Image 1 takes in central Houston and its suburbs towards the west. Image 2 is a neigbourhood in Katy.</a:t>
            </a:r>
          </a:p>
        </p:txBody>
      </p:sp>
    </p:spTree>
    <p:extLst>
      <p:ext uri="{BB962C8B-B14F-4D97-AF65-F5344CB8AC3E}">
        <p14:creationId xmlns:p14="http://schemas.microsoft.com/office/powerpoint/2010/main" val="2355892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958</Words>
  <Application>Microsoft Macintosh PowerPoint</Application>
  <PresentationFormat>Widescreen</PresentationFormat>
  <Paragraphs>113</Paragraphs>
  <Slides>14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causing sub-urbanisation?</vt:lpstr>
      <vt:lpstr>PowerPoint Presentation</vt:lpstr>
      <vt:lpstr>PowerPoint Presentation</vt:lpstr>
      <vt:lpstr>PowerPoint Presentation</vt:lpstr>
      <vt:lpstr>PowerPoint Presentation</vt:lpstr>
      <vt:lpstr>What are the effects of sub-urbanisation?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Sullivan</dc:creator>
  <cp:lastModifiedBy>Microsoft Office User</cp:lastModifiedBy>
  <cp:revision>11</cp:revision>
  <dcterms:created xsi:type="dcterms:W3CDTF">2021-08-01T08:08:20Z</dcterms:created>
  <dcterms:modified xsi:type="dcterms:W3CDTF">2021-12-08T17:54:46Z</dcterms:modified>
</cp:coreProperties>
</file>