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8" r:id="rId4"/>
    <p:sldId id="264" r:id="rId5"/>
    <p:sldId id="265" r:id="rId6"/>
    <p:sldId id="258" r:id="rId7"/>
    <p:sldId id="266" r:id="rId8"/>
    <p:sldId id="267" r:id="rId9"/>
    <p:sldId id="261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661A-23D3-164C-BD5E-44DA59AFD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24AE9-28F5-224F-9D8C-1F01802EA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9218-FDF4-CE4A-9611-242FD535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6C1-A0E2-FE46-82E3-3842B1C5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A6872-19D5-684B-BBE0-27C09996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7695-5BC6-1042-AFD2-B474278F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6C1D3-7447-E640-9899-A3A19485D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CBE6-A6C5-024C-81BA-CF58F643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739D7-E521-6C42-A796-E6052E62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242A-9A5C-1744-A59C-5B2B28B8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399C5-829C-084E-8CD0-239E0C486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0B7EB-AA7B-C242-BB2B-7F1B527ED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D35F-51FD-2E48-B03B-25C56083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458F5-47B0-5E49-B043-E1385D43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78DF3-FE4D-ED42-B896-3D070222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1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0379-EFA4-6543-B3FF-8A8FF2F0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B8F5-2E7C-804A-B720-9154A6FA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8E83-21F9-D142-8BCB-4D2FAE84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2399-E1F7-CC4B-A740-F8E698EF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0EA9-F9FC-F342-A0D7-D3B5F06F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AE5E-23B8-0D40-B2F3-09255792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0FF10-DA46-0E4B-8EC6-015BA989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A447A-70B3-F34F-B00A-74349764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37295-6AE2-F942-939B-65FED6CE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849A-4F0D-2340-A12A-705FB27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9589-425F-8A44-B723-A7081FF0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D0FE-EF96-5E41-9C81-280B8362F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0B03-866C-704D-924D-D90BC60E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64C3-F65C-D746-B333-903F2EA5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C019-04F7-474B-B19F-871C20ED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C1BF3-5550-2746-9059-374F1078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740-3C63-3346-B790-98D8CF15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649F3-50FF-BB45-86D3-490A8C42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F9CA-FA25-7F41-8F5F-16E7EC16D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62AA-37C4-D141-AB9F-4D6FC49FB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6B472-EA4F-A747-8DC3-C8E460598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8704E-F962-3246-A0AF-0E2A0447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00B7A-6744-DC43-BE4C-FAA01A6D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E28E6-9B5C-5F4E-9B60-A223D702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D958-2416-6F4C-9E33-042117B2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41303-5DBF-2A4F-B941-DF54E893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0894C-C2CF-8C4B-8D32-B52B350A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FB1C3-988D-5740-B10D-657313A8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797C3-97F9-C94B-BE4A-13D411AC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C0BE2-705E-1B47-8794-9DC4C7E0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468BB-1AF0-5A4B-B062-295139A3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21A3-38A8-924E-A68B-4C3D276E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05145-45AA-B741-9E9A-12CBC58F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DAC98-E518-EF40-B43D-705F7EC8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A9361-1281-1647-8897-6BE05508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F0FDA-F661-1D4B-985C-60A18517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81C09-D702-A147-A2D4-E37A563D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8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EE53-2BFF-E048-A98F-28B5F52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ECB19-F451-9241-9807-25F2C501B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A332A-7764-AF48-BCF4-DF7C183B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26019-6FB8-0940-B821-ACD9DEC3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3766D-1514-1E4F-B8AB-3C0FDA02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459C4-E536-9A4F-8B3F-D067FA41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CAFE2-F310-3B4A-8BDE-FAC3607C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1D8DC-8A6E-1242-9F37-D3296CD3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3F21-8976-524E-9A0C-D6BFF77F7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0BD2-2792-AE4E-99BF-86BEC7332679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F481-359C-7447-AD88-72D1062BB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DC34-83D0-9341-8BCD-2EFE3A4E2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528D-6DD1-3147-ABD8-E2C0258A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rbon_neutrality" TargetMode="External"/><Relationship Id="rId3" Type="http://schemas.openxmlformats.org/officeDocument/2006/relationships/hyperlink" Target="https://www.cnn.com/2015/06/19/asia/singapore-ecocars/index.html" TargetMode="External"/><Relationship Id="rId7" Type="http://schemas.openxmlformats.org/officeDocument/2006/relationships/hyperlink" Target="https://www.weforum.org/agenda/2018/02/countries-behind-global-renewable-energy-growth/" TargetMode="External"/><Relationship Id="rId2" Type="http://schemas.openxmlformats.org/officeDocument/2006/relationships/hyperlink" Target="http://news.mit.edu/2017/how-cities-can-fight-climate-change-most-effectively-10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nmatch.co.uk/blog/2017/07/top-eu-countries-in-clean-energy" TargetMode="External"/><Relationship Id="rId11" Type="http://schemas.openxmlformats.org/officeDocument/2006/relationships/hyperlink" Target="https://www.weforum.org/agenda/2017/12/germany-recycles-more-than-any-other-country/" TargetMode="External"/><Relationship Id="rId5" Type="http://schemas.openxmlformats.org/officeDocument/2006/relationships/hyperlink" Target="https://www.climatecouncil.org.au/11-countries-leading-the-charge-on-renewable-energy" TargetMode="External"/><Relationship Id="rId10" Type="http://schemas.openxmlformats.org/officeDocument/2006/relationships/hyperlink" Target="http://www.climateactionprogramme.org/news/bhutan_the_worlds_only_carbon_negative_country" TargetMode="External"/><Relationship Id="rId4" Type="http://schemas.openxmlformats.org/officeDocument/2006/relationships/hyperlink" Target="https://www.independent.co.uk/environment/climate-change/norway-to-ban-the-sale-of-all-fossil-fuel-based-cars-by-2025-and-replace-with-electric-vehicles-a7065616.html" TargetMode="External"/><Relationship Id="rId9" Type="http://schemas.openxmlformats.org/officeDocument/2006/relationships/hyperlink" Target="https://www.newscientist.com/article/2138008-sweden-commits-to-becoming-carbon-neutral-by-2045-with-new-law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J2izXcxhsQips" TargetMode="External"/><Relationship Id="rId3" Type="http://schemas.openxmlformats.org/officeDocument/2006/relationships/hyperlink" Target="https://phys.org/news/2017-07-effective-individual-tackle-climate-discussed.html" TargetMode="External"/><Relationship Id="rId7" Type="http://schemas.openxmlformats.org/officeDocument/2006/relationships/hyperlink" Target="https://www.smithsonianmag.com/innovation/texas-town-future-renewable-energy-180968410/" TargetMode="External"/><Relationship Id="rId2" Type="http://schemas.openxmlformats.org/officeDocument/2006/relationships/hyperlink" Target="https://www.nrdc.org/stories/how-you-can-stop-global-warm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n.com/2013/08/27/tech/houston-we-have-solution-spanjian/index.html" TargetMode="External"/><Relationship Id="rId5" Type="http://schemas.openxmlformats.org/officeDocument/2006/relationships/hyperlink" Target="https://www.theguardian.com/cities/2017/jun/13/oslo-ban-cars-backlash-parking" TargetMode="External"/><Relationship Id="rId10" Type="http://schemas.openxmlformats.org/officeDocument/2006/relationships/hyperlink" Target="http://www.acegeography.com/bedzed.html" TargetMode="External"/><Relationship Id="rId4" Type="http://schemas.openxmlformats.org/officeDocument/2006/relationships/hyperlink" Target="https://www.youtube.com/watch?v=CHw-iTDHDXE" TargetMode="External"/><Relationship Id="rId9" Type="http://schemas.openxmlformats.org/officeDocument/2006/relationships/hyperlink" Target="https://www.youtube.com/watch?v=60es4dTm8Q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limatewisconsin.org/story/adaptation-mitig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ggle.it/?lang=en-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usenergyblog.com/2018-whats-happening-year-renewable-energy-innovation/" TargetMode="External"/><Relationship Id="rId3" Type="http://schemas.openxmlformats.org/officeDocument/2006/relationships/hyperlink" Target="https://www.youtube.com/watch?v=I-4F5MJEeqs" TargetMode="External"/><Relationship Id="rId7" Type="http://schemas.openxmlformats.org/officeDocument/2006/relationships/hyperlink" Target="https://www.telegraph.co.uk/news/earth/environment/climatechange/4611654/Crazy-ideas--to-fight-global-warming-revealed-by-scientists.html" TargetMode="External"/><Relationship Id="rId12" Type="http://schemas.openxmlformats.org/officeDocument/2006/relationships/hyperlink" Target="http://www.bbc.com/future/story/20160425-how-a-giant-space-umbrella-could-stop-global-warming" TargetMode="External"/><Relationship Id="rId2" Type="http://schemas.openxmlformats.org/officeDocument/2006/relationships/hyperlink" Target="https://www.livescience.com/7992-top-10-craziest-solutions-global-warm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ney.cnn.com/2017/05/24/technology/future-of-cars/index.html" TargetMode="External"/><Relationship Id="rId11" Type="http://schemas.openxmlformats.org/officeDocument/2006/relationships/hyperlink" Target="https://futurism.com/images/renewable-energy-sources-of-the-future-infographic/" TargetMode="External"/><Relationship Id="rId5" Type="http://schemas.openxmlformats.org/officeDocument/2006/relationships/hyperlink" Target="https://www.youtube.com/watch?v=47bNzLj5E_Q" TargetMode="External"/><Relationship Id="rId10" Type="http://schemas.openxmlformats.org/officeDocument/2006/relationships/hyperlink" Target="https://thebossmagazine.com/green-energy-innovations/" TargetMode="External"/><Relationship Id="rId4" Type="http://schemas.openxmlformats.org/officeDocument/2006/relationships/hyperlink" Target="https://www.youtube.com/watch?v=3tnDjCA4peY" TargetMode="External"/><Relationship Id="rId9" Type="http://schemas.openxmlformats.org/officeDocument/2006/relationships/hyperlink" Target="http://www.businessinsider.com/green-energy-innovations-change-the-world-2017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:a16="http://schemas.microsoft.com/office/drawing/2014/main" id="{C18A2783-6813-1C4C-AAA9-D50785759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47" y="387726"/>
            <a:ext cx="11658600" cy="147002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dearJoe 5 CASUAL PRO" panose="02000000000000000000" pitchFamily="2" charset="0"/>
                <a:ea typeface="ＭＳ Ｐゴシック" panose="020B0600070205080204" pitchFamily="34" charset="-128"/>
              </a:rPr>
              <a:t>How can we manage the future impacts of climate change? </a:t>
            </a:r>
          </a:p>
        </p:txBody>
      </p:sp>
      <p:sp>
        <p:nvSpPr>
          <p:cNvPr id="2053" name="AutoShape 2" descr="data:image/jpeg;base64,/9j/4AAQSkZJRgABAQAAAQABAAD/2wCEAAkGBxQTEhUUExQVFRUXGBgXGRcYGBcYIBoXFxgWFxgcGhgYHSggGhwlHBcUITEhJSktLi4uFx8zODMsNygtLiwBCgoKDg0OGhAQGywkHCQsLCwsLCwsLCwsLCwsLCwsLCwsLCwsLCwsLCwsLCwsLCwsLCwsLCwsLCwsLCwsLCwsLP/AABEIAKgBLAMBIgACEQEDEQH/xAAcAAACAgMBAQAAAAAAAAAAAAADBAIFAAEGBwj/xABCEAABAgMFBQYDBQYFBQEAAAABAhEAAyEEEjFBUQVhcYGRBhMiobHwMsHRFEJScuEHI2KSovEzU4LC0hZDg5OyFf/EABkBAAMBAQEAAAAAAAAAAAAAAAABAgMEBf/EACQRAAICAQUBAAIDAQAAAAAAAAABAhEDEhMhMUFRInEUMmEE/9oADAMBAAIRAxEAPwD1sqUPGEAHXOB2hSZgH3VaxYd2lYwHSFZ1iINCD0EbJxfZg1JdCJ2VMBBSoHmRBUypw+JN7zhqxOkkFBO/T5Q/f0yiZOio00L2SRjfSH4CCTLHLVikekYpZZ8OULzp5BHiyiUmxuSRJOzEg0JEMSpLF3JhUT3+9A53hbxueMVpbFrQ9Ps4Vi8BNhDY9AIDKtmT/OGZNqBh1OIJwkQRZEPrBZ9nB/T3hAZ8xjpGkWuD8nyFx6N/Yf7/AKRi7G2FYIu0aRiLTrBcwqAOWSMAXwhlMyBpWnSCpIiZcjjx6DmCsRIhgxAyhCTKoEEiCX0iBzpVMYSKzpFqOohyodm2kCF5lv3QkpTwMiNY4l6ZPK/BldvOTCF12hRxLxpMonCNmznQxooxRDlJglF4GRDKLOo4JJ5RJNkXjdMVaRNNj2zLOWvKHD+0OTFb4QscyYSwoMy0OzMI48ierk6oNaeBKcutYWmTIctEmFFSYqNEysGJm+JotAECmWd82hZVm3xemLIcmh2ZbHzgSprwsmW0YpcPQvBa36SXMgRmxBcyAqVFbZOsLMmwopcSUIgUwtNFqVnSybUQXxhwT0q3HfX1iilrg8uYxiXjFuMtlzDgLtfekLImLScAd9YCm0AmoA4Q0mcNaROml0Gq32V823KJNaaQJdsJ3RC0JF4sYAtUdMYx+HO5SGBaDjBftT5RXwR4pxQJscRMeDpWBFcmDJiJJFxbH7wOMReFgqN34ijSxgKMTSqFkrja5oAckADEktCZQ9LVDCJkV6FPhBAqM2ikxzvY2me0KAxK9CpFJjaWU4qOsQFj1Jil2z2hl2VLrJKjggYn6DfHGWj9pFoKnSiUE6EE03lw8ZuengLXp6cuxA4Ujf2ROkcLsz9poNJ8lv4kF/6VfWOt2Z2js9o/wpgKvwnwq6HHlCWRv0pKDH0y0j7oib8IGVxAqhjGLwakQSt84CkwOYd8FBY33gwiHe1wiv7yJd5FaRahubWEpkEEyAzVQLgT5BLVC00wZRgZTGidGTiLLUYGqGlJgdzdGimZuDABBMSEnfBCho0QNPUw3MSiAmSmzhcw0tA39IXMjjCstIflyVcIbGzl6jz+kWZI0HQRrvYy3peGm1H0UTs4tUh42dnPgqG+9jXeRO5Me3ArZ2zWzfrGpeznyUOP9osO/MTTPg3Z0LagIjZP8TcRE07MR+Pyhxc16GF5hYFgTug3J/StuK8InZ6MlE9ICuS1KdQPKBztogLuBiWSTWrLWEeRIf8AMI89tmy5ts2nMCVKQlIQSaKKHC3bSqQBXOBSf0Gl4j0Kam6kqWoJSKkk0HE5RzG0e29jlOEzDOIylpvf1fD5xf7XmyhLMucL6FpUkp+K8MFA5R5kjssgXkmYsoveGgCgh6BRq5wq2UKU5eBSDbR/aLOU/cykSx+JZKz0DAHmY5W2benzVXpk5a2ODsn+VLCO1sfZ6QnCVf8AzOqvOkC2nsVcxfhQAkJAqQAKmjRDTfbD9F9+znbnfpEgnxAeB9BiniPThHc/ZVDKPLdmd1YQVzP8VS5YkqQKpWCp6FrwIPiH4QY7xXaOYr4QlPJz5xWpgkq5LjuVaRXbd2mLNKK1M+CU/iP01hNe1ZhqtZYVOWHCPPNu7SM6YVVbADQRMslCbSFNo21U5alrLqUXP04QgqYkUJidcBDMmQE5cTHPZFisqYk5wUBqvDws6SagdBElbPQaM3AkQBY1svtlapNL/eJ0meLorHzjprF+0ZB/xZKk70EHyLescIdmh8VDmPmIgvZxyURx/SGpseuj1ey9sLJM/wC7dOiwU+eHnFrJnomDwLSvelQPpHh67IsfeB6wETZqC4cEZpLecWsjKWQ92MmMCBHlfZ3tlaELTfWVocBSVly2bHEHnHpNk25Z5vwTUk6E3T0LRop2UmmPCVGGW0TKqRtWEO2VwA7sRpcsDOCMM40t3oBCsKFCBxiF1zQN1hw74CpOjxakQ4glywMev6REz2DARtQgZTFfsj9EFTjuhqUigfzgUsNWnONmadREy56Kjx2WLQG02hCA61pQNVKCfMx4hJ21tEYTrQPzLV/uMK2wWiaq9NUZitVKctufAVy1h6V9G3/h7ylTh0kEHAguOojRePAJFqtEp+7XMR+RZSP6S0RtFvtKvjmTVfmWo+pgoD369E0qjx/YPZK1Tkpmd73KVVDlRU2rBuOMdxsvs6qUxVbLTM/hK2SdXSXLc4ToEJdodrbRMxcuR3SED4ZiWU6TqVOyhmLvWF+y8+0S5ffKnrmKmJCl3yFAZgigZhnpHWy7Gkn4Qwx+lYWtVoCyUJYSkFlNQKUPuhvujPU0yIiCqKKyW60TVTDNUq7faWSAh0MhVGAJ8Q8oq7Js+ffURaFIqT4Ss4l8Cwi+tlpQkuVJBOqgGHWKi1bVlDwompcu6gQq6MzR/FVgPkIqkKjobQtE5YFwIQl/hYOpRF6gzcEk6nOsHkWKU9EggYk1c6e/rHMS9roACZQmHLwy5hYZlyK/UweVttaR4LNaFAD8IHmpTwDOotTHwIYFnJH3U/U1A5nKKm2tLScEoSHfABIHoBCVn2tabrpspJVUlcxKHPBiRRqaNFbtaTaLWEy5wlyZV4GYErKyoCt0lh4cCdcMMVYNimw5JtU42tYIlpdMhJDeHNZGqqcAw1jqEwJM6WhISmgAYBoH/wDoSwaqbmB6mFaJ5Yn2kt11FwYqx4fr8o45cyLPbFpvzFHp8orpUsmuOQq1TieIEc+SdckxjrlRORJJxJBpgDmWFW48IY7hWIUW5H3+kbkh6srViDUEZAlwWYcTDAVriPWuD1cl2yYRxucjsWKFVRCyKU7KY8j56QWZaCMt2LQJK64glsXx1ID8n5QvMm131+XM472JjVSbiYvFHW/geZOPA8oEq0H2R9Y2jxFhjn6cMOcHTs9ZwNeJ/T0gc2g2IsV7/cddceHAwCdaKfWkWqdjzTkjqfRoHM7Lz1DFAPE88E8cs8oFkYv46+nPWWiiDg5iylSx91ZHGsOyuxlo/FK/mV/xiwldlJgxXL5XvpGusjbl4gOz9v2iQQETCoYBNSOF0/KL/bfapapF1QEo4qKTiBlu31ivl7OTZwpRN5eRbAbhrHN7XtgAK5qrqAWGbnROpNOF0jfGUszb0o3x42lbOh7G9rUyFrlz1Hu1F0qN43DgXfBJphpHpiZoUApKgUkOCC4IOjR86I2zJUWBUH1f5xdWLas+SkJlzlpQTS6ogORkK7qbiY1x5NP4yHKPqPbSIiRHk6dr24Y2maOQPqIas/aW2DGcpX5paD6AR1GJ6YUxG5HBJ7YWkY92f/Gr5KiKu2tpyRJP+iYP98FhR3imyEDIjgFduLUKmVJ6LH+6In9oU3/Il/zq/wCMNMKOcl24aHpE/tyPwj3yiulWI/jT5/SJr2d/Gjqr6RFr6VTGJm0U/h84uOx9k+0zVG5eSgAkOKkvdBJOFCeUcsqxFwAoEnAJCiSdwaPT+w9mEizBCUlcxZKln4QkmgClHAgAAgOQSaQ1QMvUy5g+4nmtvQGM7+aD8EvJnWo+iY5rZPaebMtEwzros95UuUQGKlJNDLHxLBdqPEts7anSpwCkypUoVN43lqBFAlMtRqCU+I+EYPFcekc+F0qRaVJI+03AXPhQin9IPnCVn7KyglKFFKgBipKlHmVLLnfFDsftuqbaLhSkSXCXLhV4k1e8Q3w0b70duFe/fusUooTbASuyMkMxA/LLlj1BhtHZqXVpk0b2QPREQnbQEtKjQsMyw5qyyjm9nftEC7T3Qlp7themJWSyioJAutUORnE6SkzpE7DQFeIzWwBvtTXwgQ3/ANNSCKiZ/wC2b/yhyfa0hA0LBve54IiaCHSd3OExop7Z2bkd3RJfJ1rOH+qKKbsuUlKR3aXLqLh6fCnHff8AKO1m1BS2Ib6Ry1pW6lEYOw4Cg8g/ONcSTM8nBXy9mynH7pDCp8KcBU5aAwC3JAQtTAKL5DFX94t7OWNc6fP6dYpe08wBKUjEuT6D5xpknpizKjkpmMZZUjF8a4iiQcWNAKnxYxqcqh3sBR8aRR9pNpFITKTQEXiKYYJAbKhMeTNOTUUdOHhOTL5O15ALEvvuuOprkOkNFaSCUsxBY9d4LCpIyehjzRVrOvlHVdl7UVylguSn+4oDXRs4nJhcVZvGdsuzMdWj654dPZhaUly2FS9Gz91hW02oAvUVxpj4hljhnhSDSrSDVxXccYcYtx4IlJRlyW9mSBQUi1swihlTmwPkYek205qHQ793DrC2mG9EvpSobkr3xzo2mcinz+kMIt6tUee/du8xBtsN6J0ksxqfPABbERRm2TMAtI98IPYZpF4rII13uflXmITi+if5ESqt1qJTfmMEgFZOKboc/EMCADXVo8l23tZVpmFZokUQj8I+pxJj1aXskTUzZc0H7OSyAlRSVJJCikNgkGnlHmXa3ZSLNalS5b3GSpIJcgHJ86gxp/zYtLbfYbynwiqALPvaOi7PW5x3Sjj8LvQ8qtFAlJunin0XBrCopWCNRG+WGqI4ypnotktKQmsy6RgGVyxNNK5gxJG1FYvFVa5ygZSkfCq9eAAa94Sxb/UeZi1sFslkMqUmOTHKfbOfO4r+owi3viIibQg4p8z9YfSbOR/h9CfrC0/uMkf1GN1M5tx/StnzJZxl+avrCK1If/DHUw/ORKyQf5jCC0S3+EjmY1UjSM2/QdmUVAsHbE4DqaQRaSWF5L6A3vJLw/L2OAkB1liSQ13Srkw0ixhFUkhWoJJar1PKsTwdv5MSsmySSLxCRRypxxH946yfbLRLs0wJ/eG60spIcEs2oPWOVnoBJK3XpU63nIdi5zyDNhEZc4SwbiigJdw9AM6YRpFoUos7SXssosbrnKRMEsrmLZBN8JJ+IgkAUAANMmjlNjNLsNstk0Xlz3kSyquPxmuniL/wwxZu0C7l0spJHuj4dYnaZ0m0SUSFJuIQXCUMmhIJphkRh94w3yT12C7LbPSbIth+/C0rAcAuseFn0BUK5p4R2KLcpCUoUBNtATWXLV4R/FMmYIBDFg50hiwW6zKr3aAboS7CoT8IURi0RsuyJUsrVIJaYbykuGBqXSMQ7+UWm+iX9OU7ezlJkJExd6Ys0CfChCU1N1OdSkOdThHPdmbCRJKimk4qCVaKlMUNxN88ol27taptpuJqzSk/mdj/AFEj/THZr2a1lTKQwMsJKTk6WrzD9YSVttDbpJFzZrUZsuWoUdIURvND6HrFls2cRTOpbhT69I57sttQTe8lqY3F+Bv8pVZfQOOUdEmXiUq3Dl9cecVfBPpYrtIuuaZczT0fpC1psCFh00O6ByV1DmrPxyHorrDKlgJJAIO6kJcdFPnsoJkrxEfhp9T6dI5TbxvzSMhTp+rx3e0pQRLv/hFeP9484tk2pMRnncUjJqmVq/iAxCfEQHemgGOQbfHL9sJJE1JDMUAUDB0khQAyalN8dZKb81Q4qwINKpDu5TQ0YGB7QscqfLCJqmZild9DpLF1Va8khKn/AC5NHnxy1PV4dahUK9POAK+9Y7LsnZimzzZlBeVdS7sWplvpyiEvsZLSp12tN0YhKK/E2JUwL0zi1t9qSyZcpJTLSGSBRwxc0qcRWmILxrlyqSqIRi07ZVW1d4gB8amg1IBA0BpzeGZcthCS1+MYe8cKezDyF1EOP9TDM/yGJSjrB0mF5aoLLmQzKybwzLmnMwAtE0gYxLJkx+VMfGHp7/u5AoVF1HTNR5AekV2zFOsA4DxHgP1aGNmrKlzZxr9xHEsT/tHMxC5Miwt9qDgJwAYDQDDnQR5t+0BP72UrVBHRT/7o7G0Wh6vTJ9Mo47tuXMk/nH/xHRj7NMX9jnx8P8v+/wCsHsiXMCSPDyT6n6w1YvOOhHTIvthW666VC8CapPGOhk7MRMrKW38Kj6H6xx9gBBi8kFsC2+OWSVnFkfJbq2XOSPgJ/KQr0rCM4EFi4OhEMI2pMTgowX/qE4LAUN4fyMJRRkU02dCS58XdotFnVjLAP8JI8naKuZIkPRSgOI+kWkbQaL5CDikJScy1W5HlBFpLYuMBh88oRl2adMAEwqCAaJJQKjAgJfQFrwixXILfCW1Kh9YNNHpKitKsSAzvil3yzHihCbJSaMSNC+Jqc9YuZlnUzAJFdR5t7rAPsbCpHI/OGrHwVpUuhBfUUc8yNIPLtCVOCCDi1Tzh+XZxh6QO2bNCiCCQWbLA8odiaE5e2FAEyXWQ+rU1JqRXhFzYu0pSP3ybu8kf/Sf+I4xVosq0VUpRAchnI54e9IhaZklJvrKSvmWcPpTOKTZLijoEWiTMmCaQF3VFYc0C9SU0eOjlWuWoVSUghnTXGmB+scGLOksoAg4ggtjwhiXaZqHukHc5SeoBH8wJi1MhwOy2ZsuTLWpci4FEMWdG9ND4cWixld4hgUkYD2RSOOse2gPjBH5gR/UlweJCRF9Ybekh0zLoLipdLmnxA3SecUpE1Rb94FFweHAUHkIsJVABv/X3xillOGJZhpTzjVt24hAFwud+T+uEJyVB0Z2ztzJEtOJqr5D59I4KaaEksA5JOAiwt+0TMUceeZhVE5AdKyxOGEcuR2ZuVysXMpQSKAnK8Kfeu+JAo5unCgga5jqYHAUBWcgKsU3v8v8A9hggTdo1dWJdxcBKktU3UklqCkKT5qnYFXO/RyT6XqbkCOJJ/Dv1LxkZxcB7yg4YOo4NwxZJrqYRtSnN13FHujcAXamBepwO6Jsd+RBL5V++cXIIp92AWqa+JHDHXCjfhy1jaMGQ5x+i0wElwDSuL7vllSGJDwKRaADSHpdrBxAjoSpUc03bJXqRl+CBaDDFlloS6zVsAcH1MJozIyUqKaJJ3tTrDUixzFUCfMfWCy7UwBUxUqovZDJoILcTiSefD9fKFpJaDyLApKVVAUqjk4D18oy1rShAQgukU0cnE9a8xC5tPD1y3wvOnPv9t8hAopEUBmryjnO1ZdMvioeQi9mqin27ZFzEpuB2U5NAwbEk5RpDs1gqZz5WwrTwp9RBbPNYx6n2O2dKs8hBuJVMWgFawynfIH8IoGHHOLTaXZex2lLqlCWs/flMlQO9gyv9QMbJm7R5bZlxaWdcObT7FWizuZY7+XqkeIDejE8UvyikE7e0YyRyZIOy8Cw0CmyaPC8ia4d4dvi5GdMwSaZWzkaQisVizmhuEJLDnCLRrH/Ds3YYAHdjC02UoaNDCh10phGc/nSG+T0kJS0tUlzzHlEZk5vxfyrrwBh1stN0ETLGnSCh2Lp1Ip/FU9M4KknG6W1LQSVIA486Y6xipSQXJIpkSMd2B6QAQABpAp2zUKILMoVvAsYcSAwDkty9IkecAFLaNnzAoFKwoOHSaauXHKkasKFrUpFQQLwvOAa4OAKfWLggAUgUwA4gP7/SHYUQm2UgAlIrlRXUjTpGpEqtDdUR8SaHy5RIoLlQqTQvUctOUV83Zk5d0pWKZsd1XBg1CosV22YhN1Sga5AJ3sQGBNcWitnWonGGE7Jm1vKK1FnJ3OzDKIDY04nLlWJds55wdgZc7OIGYCquTnnDw2Gt6ktxHyjY2Gz+J+XsxOkSxMrDbFPjC1onrOBi8+wgUcnhAxZA+A9+9YKZUcP05pctZDsTlAxY1GOqNkTkIHJkurdprFKzTbSOdFkYUiIkqGUdYbMMg3AfONCQnQQweNHNJJGIMEnrPdADMn5CLqdYhl0iutiP3spA1S/W8fIQmZuNDVooWByA5CvqExBJiU1Tk1zw091iITSIMmTvwSUhxWkCQhvEYjPtEUkKhoXBk8DmrCqCiBVagoJKRgGBBvBzUaQgFvFhbtkr7g3BevUWzEhvugYfiBcsYtFxXIns7aPdTL8sD4XIbw905PgJolRJKm4bo7HZfaOWpaUXgiYa3CfF0aPPZFrCb9+spT94tQA7wjBKcwxDPlUHWLORZb6QSssuoWlr0lNwFIUSCS4ccDTGKNj1eVOvZs0IbZ7KWW1eKYlln/uI8KueSv8AUDHGy9v2iUJi2TPkpIN4KJmEFXj8IFSm9oKJo7xfbI7UpnhLImoKg7KTlxGOIwh39E0UO1OwM6VWTME5H4SyF9CWV1HCOctd+Ubi0qQdFApPQx67KtbnWMtMmVMF2YlKk/hUAR0MLQmZSxJni8y0wDv49J2v2IsaqpvylHJCnHRTsODRzU7sEp/DPQR/Egg+RMGglQoun5xDgzem6IiWc8fWJGWcxEnYbO7ybzeNJJZsd/6RIJfWMVLI9tCAHeO/r8omVNh6xhTiPfSIKxZq4wASKtMIMgPTOBok6hhxGvvrDCZYAz3wARTKHrw1jaUjK7xcfOGJSRw3EP5QJFiSDTUqqcM6OaYQBZNEtROXq/LLLjBEpIyELybMpsq5lRwyYsGxMMSkl2uvooN9XgDkPLpWlKH20SCt4evsQFckFicQzUFDjhhzxjcwk9PbQWOjJs0MwpFXOmkmmENzCGL1fjnCc1EAqIGYTAlgxNjnywrGidae92EIZop1jBKAMbHLl+sTPvOAZhjS6YAk9PWMYZmJhYyFYYmKlVYrrKHmLmnBIIHE/o/WLe0yFKT4RVwKkDFtTSELTLKUhNN5B3/pCZhMFKJVXLh14wYXRv4wqq0tSFJ1pJiTKh61WgH6QlMmQquZGiFaHDSLGoj9gSVzEJ1I6Cp8otNh2WchayVEJUopufi0xrnFJspRE0XnDAkON0H7RbTU8ivgIUDk9U1ccYuJolSHu0OzVIMxfdlZAokVCVKpfS+OpBoWimWhctkoK5k9YZYTVIIfwpADAAOCDoRHaSLWFywBQMGOOTZxQbRspBeS4vKKpwD1NKpORz5mBlElSSlaglapAQqoSxEwLVeNTQMQRnR8HhS1W60WiYkG/IVIUTKngG6UmgcYEm6gvhU4NCW1NoTVArSEiW7kzXDhagkku5dyMAzcBDmz9uKQZcsALlyvAtSmNCQAsfwsVciIStCHto9qFWUSvCmdMUgla0qF6jAEABjeN6g0i+nbVSQVKdKQHvKupYCoJrTpSOVm7Mk2ZbpmqSia5Ski8AUutQcAkZkc+MK2+3rmKVIXKAQr4FFyFSwDUE4EYON3OrEdcdvo/wA1CnAIN4KpxBrETtwezHHWOxyrN94eNmvrSlhQgDSp8xC1qtyn/d3WzvJV8TlwN0UmKj0ETRi2/TrGkovOS/v3lA3AoB1c+sTE3D1jE2s2mQ+JcdYNeGmGR9mFTNJHv6Ru7uJzy4YwATmq0Z/TnEag0Y+9YmmQaMjg3KNzEFLVr6QAaS4rQ1301cxIrzp1r0gUtN7lnGyopr0cP0HB8YBhTlUh3pg/0MFRMrUmvvIRXiepyKauEkg/l5jQCCSKVJVeONXamTPSow0hWNDqVAUbfhnx6ZwW4NPIQETU04PhG+848vSEMny9Tho3sxtBcHX3lAxNyApyzqKxi15Z6f2EMDJidOGEButu8vfCDKTSAJQrMZ6v5HOAABk4mF5kwAnMw6qYKigb39YXUh1PpqGf39dIAF+7ppwjYSzOOtK/ODoAJce+WWHSNiUAkrCfEVXVO4wJYMTlmKCucMXIX7L90XnZ6egpg0QE5A+6wzIq24Vd6QtPKk+Jah8RGNXNQBpUEa7qRC0zgCLygL2Ic3QaMajKvWAKJna4KgEX1Gt4m9RiAM2ALE4HlE9qJC5IWhSgtLUUoMQSAU/MRGTJUCFIZ8MMnLg1rpyhpdjBZSgKYDIcGHHrBYmjnZeylGpLA7vnEhsbVZ6NHTiWAMBvJaBrSCGFQODQJE6UUUrZ6U4DmWeNGRrFlNQKu55e3hWamrU88YYxWahkk7j6RXosvfoVLWpKbjFCiQGO8mgGcPrVSpBccePKFEEMWGOO8VholmWfaBRJSVsooBJwAIdwG4NSmEWcrbSJwdBDBvDQcQ2A6xz9sUmYlSUfExB41FG4RV7HmFAU9GNcuPyihFt2hs5UEqcgAMU4guXLAUOVXhc25aQZaZaTcyxvpIcMWDMCcd7VEMCaq7VwSHABAocCdMPSIlnoSC9aEvTAnAwAETLl3k3pjSV17s1BVdUpgqrfErTBtIbmbWSofZ0C6bpEorALkYHNxm26KeTYQ6mDBb+F2DUFP5QYh9uCAlN3xocBRZyQ+PKChBVSO8CkWp3dLEBg7MVAJpi44QGTYZaQXKi5JzHlBZ04z5amZF1qijmmBxzMVn2dRxUH5/WBgj0xALhg/T555Qa6lw56+90ZGRFFmryU4E1xc/WNyZ9KMS+UZGQhm3USHLc/oYIpjU+f6RkZDA0qa1AcITthKiDknJj9Q/lGRkIAE2aoHTiOr8jycaxkycpRDUbcAG4frG4yJZSDSJhTrezNKZ09daRMzWYXXJd61Z60o4wjIyHQEpc0vSlD4buddcdYMg5CuDlnbeTG4yEMKqYw1OQY1B3nKNysMPf0jcZAAKho4Y4Z+sLmSXDktjQDHe8ZGQDB3smzooA6u4GHXGD2bxOp0vydwRV2cmpjIyBACkoSqZ4ysAsXAqMHKQXxHFrxwMG7TbPs6pQVLT40lJC0vgSAc667mjcZFdEkdnyvDi4xy4Y48oaXOSKPgNw41yyjcZCQMXXMG9sg/wA/1haeQQxwOWrc4yMgEKL3D38oSmk1woWLuWEZGQwBzwSKa4YPSKSXNX3yPCpIXQggiqcWfGnpGRkCfgmuA6LNdmKUDjXQZD1HnEBZ/wB4VpbAgjU76bz0jIyLJB2lBIfMO4d6VOMBlTi2OGtRzEZGQxErPtsl0zgVg4EMCmNz7hYsklsyxA55vGRkXVkkrXbgmWWQ5AYJrUBh+vKKuXtNx8IG4h25xkZEsaP/2Q==">
            <a:extLst>
              <a:ext uri="{FF2B5EF4-FFF2-40B4-BE49-F238E27FC236}">
                <a16:creationId xmlns:a16="http://schemas.microsoft.com/office/drawing/2014/main" id="{FB1B7E60-F6FA-514C-BC6D-CD4D1F6AB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4338" y="-1554163"/>
            <a:ext cx="5772150" cy="32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AutoShape 4" descr="data:image/jpeg;base64,/9j/4AAQSkZJRgABAQAAAQABAAD/2wCEAAkGBxQTEhUUExQVFRUXGBgXGRcYGBcYIBoXFxgWFxgcGhgYHSggGhwlHBcUITEhJSktLi4uFx8zODMsNygtLiwBCgoKDg0OGhAQGywkHCQsLCwsLCwsLCwsLCwsLCwsLCwsLCwsLCwsLCwsLCwsLCwsLCwsLCwsLCwsLCwsLCwsLP/AABEIAKgBLAMBIgACEQEDEQH/xAAcAAACAgMBAQAAAAAAAAAAAAADBAIFAAEGBwj/xABCEAABAgMFBQYDBQYFBQEAAAABAhEAAyEEEjFBUQVhcYGRBhMiobHwMsHRFEJScuEHI2KSovEzU4LC0hZDg5OyFf/EABkBAAMBAQEAAAAAAAAAAAAAAAABAgMEBf/EACQRAAICAQUBAAIDAQAAAAAAAAABAhEDEhMhMUFRInEUMmEE/9oADAMBAAIRAxEAPwD1sqUPGEAHXOB2hSZgH3VaxYd2lYwHSFZ1iINCD0EbJxfZg1JdCJ2VMBBSoHmRBUypw+JN7zhqxOkkFBO/T5Q/f0yiZOio00L2SRjfSH4CCTLHLVikekYpZZ8OULzp5BHiyiUmxuSRJOzEg0JEMSpLF3JhUT3+9A53hbxueMVpbFrQ9Ps4Vi8BNhDY9AIDKtmT/OGZNqBh1OIJwkQRZEPrBZ9nB/T3hAZ8xjpGkWuD8nyFx6N/Yf7/AKRi7G2FYIu0aRiLTrBcwqAOWSMAXwhlMyBpWnSCpIiZcjjx6DmCsRIhgxAyhCTKoEEiCX0iBzpVMYSKzpFqOohyodm2kCF5lv3QkpTwMiNY4l6ZPK/BldvOTCF12hRxLxpMonCNmznQxooxRDlJglF4GRDKLOo4JJ5RJNkXjdMVaRNNj2zLOWvKHD+0OTFb4QscyYSwoMy0OzMI48ierk6oNaeBKcutYWmTIctEmFFSYqNEysGJm+JotAECmWd82hZVm3xemLIcmh2ZbHzgSprwsmW0YpcPQvBa36SXMgRmxBcyAqVFbZOsLMmwopcSUIgUwtNFqVnSybUQXxhwT0q3HfX1iilrg8uYxiXjFuMtlzDgLtfekLImLScAd9YCm0AmoA4Q0mcNaROml0Gq32V823KJNaaQJdsJ3RC0JF4sYAtUdMYx+HO5SGBaDjBftT5RXwR4pxQJscRMeDpWBFcmDJiJJFxbH7wOMReFgqN34ijSxgKMTSqFkrja5oAckADEktCZQ9LVDCJkV6FPhBAqM2ikxzvY2me0KAxK9CpFJjaWU4qOsQFj1Jil2z2hl2VLrJKjggYn6DfHGWj9pFoKnSiUE6EE03lw8ZuengLXp6cuxA4Ujf2ROkcLsz9poNJ8lv4kF/6VfWOt2Z2js9o/wpgKvwnwq6HHlCWRv0pKDH0y0j7oib8IGVxAqhjGLwakQSt84CkwOYd8FBY33gwiHe1wiv7yJd5FaRahubWEpkEEyAzVQLgT5BLVC00wZRgZTGidGTiLLUYGqGlJgdzdGimZuDABBMSEnfBCho0QNPUw3MSiAmSmzhcw0tA39IXMjjCstIflyVcIbGzl6jz+kWZI0HQRrvYy3peGm1H0UTs4tUh42dnPgqG+9jXeRO5Me3ArZ2zWzfrGpeznyUOP9osO/MTTPg3Z0LagIjZP8TcRE07MR+Pyhxc16GF5hYFgTug3J/StuK8InZ6MlE9ICuS1KdQPKBztogLuBiWSTWrLWEeRIf8AMI89tmy5ts2nMCVKQlIQSaKKHC3bSqQBXOBSf0Gl4j0Kam6kqWoJSKkk0HE5RzG0e29jlOEzDOIylpvf1fD5xf7XmyhLMucL6FpUkp+K8MFA5R5kjssgXkmYsoveGgCgh6BRq5wq2UKU5eBSDbR/aLOU/cykSx+JZKz0DAHmY5W2benzVXpk5a2ODsn+VLCO1sfZ6QnCVf8AzOqvOkC2nsVcxfhQAkJAqQAKmjRDTfbD9F9+znbnfpEgnxAeB9BiniPThHc/ZVDKPLdmd1YQVzP8VS5YkqQKpWCp6FrwIPiH4QY7xXaOYr4QlPJz5xWpgkq5LjuVaRXbd2mLNKK1M+CU/iP01hNe1ZhqtZYVOWHCPPNu7SM6YVVbADQRMslCbSFNo21U5alrLqUXP04QgqYkUJidcBDMmQE5cTHPZFisqYk5wUBqvDws6SagdBElbPQaM3AkQBY1svtlapNL/eJ0meLorHzjprF+0ZB/xZKk70EHyLescIdmh8VDmPmIgvZxyURx/SGpseuj1ey9sLJM/wC7dOiwU+eHnFrJnomDwLSvelQPpHh67IsfeB6wETZqC4cEZpLecWsjKWQ92MmMCBHlfZ3tlaELTfWVocBSVly2bHEHnHpNk25Z5vwTUk6E3T0LRop2UmmPCVGGW0TKqRtWEO2VwA7sRpcsDOCMM40t3oBCsKFCBxiF1zQN1hw74CpOjxakQ4glywMev6REz2DARtQgZTFfsj9EFTjuhqUigfzgUsNWnONmadREy56Kjx2WLQG02hCA61pQNVKCfMx4hJ21tEYTrQPzLV/uMK2wWiaq9NUZitVKctufAVy1h6V9G3/h7ylTh0kEHAguOojRePAJFqtEp+7XMR+RZSP6S0RtFvtKvjmTVfmWo+pgoD369E0qjx/YPZK1Tkpmd73KVVDlRU2rBuOMdxsvs6qUxVbLTM/hK2SdXSXLc4ToEJdodrbRMxcuR3SED4ZiWU6TqVOyhmLvWF+y8+0S5ffKnrmKmJCl3yFAZgigZhnpHWy7Gkn4Qwx+lYWtVoCyUJYSkFlNQKUPuhvujPU0yIiCqKKyW60TVTDNUq7faWSAh0MhVGAJ8Q8oq7Js+ffURaFIqT4Ss4l8Cwi+tlpQkuVJBOqgGHWKi1bVlDwompcu6gQq6MzR/FVgPkIqkKjobQtE5YFwIQl/hYOpRF6gzcEk6nOsHkWKU9EggYk1c6e/rHMS9roACZQmHLwy5hYZlyK/UweVttaR4LNaFAD8IHmpTwDOotTHwIYFnJH3U/U1A5nKKm2tLScEoSHfABIHoBCVn2tabrpspJVUlcxKHPBiRRqaNFbtaTaLWEy5wlyZV4GYErKyoCt0lh4cCdcMMVYNimw5JtU42tYIlpdMhJDeHNZGqqcAw1jqEwJM6WhISmgAYBoH/wDoSwaqbmB6mFaJ5Yn2kt11FwYqx4fr8o45cyLPbFpvzFHp8orpUsmuOQq1TieIEc+SdckxjrlRORJJxJBpgDmWFW48IY7hWIUW5H3+kbkh6srViDUEZAlwWYcTDAVriPWuD1cl2yYRxucjsWKFVRCyKU7KY8j56QWZaCMt2LQJK64glsXx1ID8n5QvMm131+XM472JjVSbiYvFHW/geZOPA8oEq0H2R9Y2jxFhjn6cMOcHTs9ZwNeJ/T0gc2g2IsV7/cddceHAwCdaKfWkWqdjzTkjqfRoHM7Lz1DFAPE88E8cs8oFkYv46+nPWWiiDg5iylSx91ZHGsOyuxlo/FK/mV/xiwldlJgxXL5XvpGusjbl4gOz9v2iQQETCoYBNSOF0/KL/bfapapF1QEo4qKTiBlu31ivl7OTZwpRN5eRbAbhrHN7XtgAK5qrqAWGbnROpNOF0jfGUszb0o3x42lbOh7G9rUyFrlz1Hu1F0qN43DgXfBJphpHpiZoUApKgUkOCC4IOjR86I2zJUWBUH1f5xdWLas+SkJlzlpQTS6ogORkK7qbiY1x5NP4yHKPqPbSIiRHk6dr24Y2maOQPqIas/aW2DGcpX5paD6AR1GJ6YUxG5HBJ7YWkY92f/Gr5KiKu2tpyRJP+iYP98FhR3imyEDIjgFduLUKmVJ6LH+6In9oU3/Il/zq/wCMNMKOcl24aHpE/tyPwj3yiulWI/jT5/SJr2d/Gjqr6RFr6VTGJm0U/h84uOx9k+0zVG5eSgAkOKkvdBJOFCeUcsqxFwAoEnAJCiSdwaPT+w9mEizBCUlcxZKln4QkmgClHAgAAgOQSaQ1QMvUy5g+4nmtvQGM7+aD8EvJnWo+iY5rZPaebMtEwzros95UuUQGKlJNDLHxLBdqPEts7anSpwCkypUoVN43lqBFAlMtRqCU+I+EYPFcekc+F0qRaVJI+03AXPhQin9IPnCVn7KyglKFFKgBipKlHmVLLnfFDsftuqbaLhSkSXCXLhV4k1e8Q3w0b70duFe/fusUooTbASuyMkMxA/LLlj1BhtHZqXVpk0b2QPREQnbQEtKjQsMyw5qyyjm9nftEC7T3Qlp7themJWSyioJAutUORnE6SkzpE7DQFeIzWwBvtTXwgQ3/ANNSCKiZ/wC2b/yhyfa0hA0LBve54IiaCHSd3OExop7Z2bkd3RJfJ1rOH+qKKbsuUlKR3aXLqLh6fCnHff8AKO1m1BS2Ib6Ry1pW6lEYOw4Cg8g/ONcSTM8nBXy9mynH7pDCp8KcBU5aAwC3JAQtTAKL5DFX94t7OWNc6fP6dYpe08wBKUjEuT6D5xpknpizKjkpmMZZUjF8a4iiQcWNAKnxYxqcqh3sBR8aRR9pNpFITKTQEXiKYYJAbKhMeTNOTUUdOHhOTL5O15ALEvvuuOprkOkNFaSCUsxBY9d4LCpIyehjzRVrOvlHVdl7UVylguSn+4oDXRs4nJhcVZvGdsuzMdWj654dPZhaUly2FS9Gz91hW02oAvUVxpj4hljhnhSDSrSDVxXccYcYtx4IlJRlyW9mSBQUi1swihlTmwPkYek205qHQ793DrC2mG9EvpSobkr3xzo2mcinz+kMIt6tUee/du8xBtsN6J0ksxqfPABbERRm2TMAtI98IPYZpF4rII13uflXmITi+if5ESqt1qJTfmMEgFZOKboc/EMCADXVo8l23tZVpmFZokUQj8I+pxJj1aXskTUzZc0H7OSyAlRSVJJCikNgkGnlHmXa3ZSLNalS5b3GSpIJcgHJ86gxp/zYtLbfYbynwiqALPvaOi7PW5x3Sjj8LvQ8qtFAlJunin0XBrCopWCNRG+WGqI4ypnotktKQmsy6RgGVyxNNK5gxJG1FYvFVa5ygZSkfCq9eAAa94Sxb/UeZi1sFslkMqUmOTHKfbOfO4r+owi3viIibQg4p8z9YfSbOR/h9CfrC0/uMkf1GN1M5tx/StnzJZxl+avrCK1If/DHUw/ORKyQf5jCC0S3+EjmY1UjSM2/QdmUVAsHbE4DqaQRaSWF5L6A3vJLw/L2OAkB1liSQ13Srkw0ixhFUkhWoJJar1PKsTwdv5MSsmySSLxCRRypxxH946yfbLRLs0wJ/eG60spIcEs2oPWOVnoBJK3XpU63nIdi5zyDNhEZc4SwbiigJdw9AM6YRpFoUos7SXssosbrnKRMEsrmLZBN8JJ+IgkAUAANMmjlNjNLsNstk0Xlz3kSyquPxmuniL/wwxZu0C7l0spJHuj4dYnaZ0m0SUSFJuIQXCUMmhIJphkRh94w3yT12C7LbPSbIth+/C0rAcAuseFn0BUK5p4R2KLcpCUoUBNtATWXLV4R/FMmYIBDFg50hiwW6zKr3aAboS7CoT8IURi0RsuyJUsrVIJaYbykuGBqXSMQ7+UWm+iX9OU7ezlJkJExd6Ys0CfChCU1N1OdSkOdThHPdmbCRJKimk4qCVaKlMUNxN88ol27taptpuJqzSk/mdj/AFEj/THZr2a1lTKQwMsJKTk6WrzD9YSVttDbpJFzZrUZsuWoUdIURvND6HrFls2cRTOpbhT69I57sttQTe8lqY3F+Bv8pVZfQOOUdEmXiUq3Dl9cecVfBPpYrtIuuaZczT0fpC1psCFh00O6ByV1DmrPxyHorrDKlgJJAIO6kJcdFPnsoJkrxEfhp9T6dI5TbxvzSMhTp+rx3e0pQRLv/hFeP9484tk2pMRnncUjJqmVq/iAxCfEQHemgGOQbfHL9sJJE1JDMUAUDB0khQAyalN8dZKb81Q4qwINKpDu5TQ0YGB7QscqfLCJqmZild9DpLF1Va8khKn/AC5NHnxy1PV4dahUK9POAK+9Y7LsnZimzzZlBeVdS7sWplvpyiEvsZLSp12tN0YhKK/E2JUwL0zi1t9qSyZcpJTLSGSBRwxc0qcRWmILxrlyqSqIRi07ZVW1d4gB8amg1IBA0BpzeGZcthCS1+MYe8cKezDyF1EOP9TDM/yGJSjrB0mF5aoLLmQzKybwzLmnMwAtE0gYxLJkx+VMfGHp7/u5AoVF1HTNR5AekV2zFOsA4DxHgP1aGNmrKlzZxr9xHEsT/tHMxC5Miwt9qDgJwAYDQDDnQR5t+0BP72UrVBHRT/7o7G0Wh6vTJ9Mo47tuXMk/nH/xHRj7NMX9jnx8P8v+/wCsHsiXMCSPDyT6n6w1YvOOhHTIvthW666VC8CapPGOhk7MRMrKW38Kj6H6xx9gBBi8kFsC2+OWSVnFkfJbq2XOSPgJ/KQr0rCM4EFi4OhEMI2pMTgowX/qE4LAUN4fyMJRRkU02dCS58XdotFnVjLAP8JI8naKuZIkPRSgOI+kWkbQaL5CDikJScy1W5HlBFpLYuMBh88oRl2adMAEwqCAaJJQKjAgJfQFrwixXILfCW1Kh9YNNHpKitKsSAzvil3yzHihCbJSaMSNC+Jqc9YuZlnUzAJFdR5t7rAPsbCpHI/OGrHwVpUuhBfUUc8yNIPLtCVOCCDi1Tzh+XZxh6QO2bNCiCCQWbLA8odiaE5e2FAEyXWQ+rU1JqRXhFzYu0pSP3ybu8kf/Sf+I4xVosq0VUpRAchnI54e9IhaZklJvrKSvmWcPpTOKTZLijoEWiTMmCaQF3VFYc0C9SU0eOjlWuWoVSUghnTXGmB+scGLOksoAg4ggtjwhiXaZqHukHc5SeoBH8wJi1MhwOy2ZsuTLWpci4FEMWdG9ND4cWixld4hgUkYD2RSOOse2gPjBH5gR/UlweJCRF9Ybekh0zLoLipdLmnxA3SecUpE1Rb94FFweHAUHkIsJVABv/X3xillOGJZhpTzjVt24hAFwud+T+uEJyVB0Z2ztzJEtOJqr5D59I4KaaEksA5JOAiwt+0TMUceeZhVE5AdKyxOGEcuR2ZuVysXMpQSKAnK8Kfeu+JAo5unCgga5jqYHAUBWcgKsU3v8v8A9hggTdo1dWJdxcBKktU3UklqCkKT5qnYFXO/RyT6XqbkCOJJ/Dv1LxkZxcB7yg4YOo4NwxZJrqYRtSnN13FHujcAXamBepwO6Jsd+RBL5V++cXIIp92AWqa+JHDHXCjfhy1jaMGQ5x+i0wElwDSuL7vllSGJDwKRaADSHpdrBxAjoSpUc03bJXqRl+CBaDDFlloS6zVsAcH1MJozIyUqKaJJ3tTrDUixzFUCfMfWCy7UwBUxUqovZDJoILcTiSefD9fKFpJaDyLApKVVAUqjk4D18oy1rShAQgukU0cnE9a8xC5tPD1y3wvOnPv9t8hAopEUBmryjnO1ZdMvioeQi9mqin27ZFzEpuB2U5NAwbEk5RpDs1gqZz5WwrTwp9RBbPNYx6n2O2dKs8hBuJVMWgFawynfIH8IoGHHOLTaXZex2lLqlCWs/flMlQO9gyv9QMbJm7R5bZlxaWdcObT7FWizuZY7+XqkeIDejE8UvyikE7e0YyRyZIOy8Cw0CmyaPC8ia4d4dvi5GdMwSaZWzkaQisVizmhuEJLDnCLRrH/Ds3YYAHdjC02UoaNDCh10phGc/nSG+T0kJS0tUlzzHlEZk5vxfyrrwBh1stN0ETLGnSCh2Lp1Ip/FU9M4KknG6W1LQSVIA486Y6xipSQXJIpkSMd2B6QAQABpAp2zUKILMoVvAsYcSAwDkty9IkecAFLaNnzAoFKwoOHSaauXHKkasKFrUpFQQLwvOAa4OAKfWLggAUgUwA4gP7/SHYUQm2UgAlIrlRXUjTpGpEqtDdUR8SaHy5RIoLlQqTQvUctOUV83Zk5d0pWKZsd1XBg1CosV22YhN1Sga5AJ3sQGBNcWitnWonGGE7Jm1vKK1FnJ3OzDKIDY04nLlWJds55wdgZc7OIGYCquTnnDw2Gt6ktxHyjY2Gz+J+XsxOkSxMrDbFPjC1onrOBi8+wgUcnhAxZA+A9+9YKZUcP05pctZDsTlAxY1GOqNkTkIHJkurdprFKzTbSOdFkYUiIkqGUdYbMMg3AfONCQnQQweNHNJJGIMEnrPdADMn5CLqdYhl0iutiP3spA1S/W8fIQmZuNDVooWByA5CvqExBJiU1Tk1zw091iITSIMmTvwSUhxWkCQhvEYjPtEUkKhoXBk8DmrCqCiBVagoJKRgGBBvBzUaQgFvFhbtkr7g3BevUWzEhvugYfiBcsYtFxXIns7aPdTL8sD4XIbw905PgJolRJKm4bo7HZfaOWpaUXgiYa3CfF0aPPZFrCb9+spT94tQA7wjBKcwxDPlUHWLORZb6QSssuoWlr0lNwFIUSCS4ccDTGKNj1eVOvZs0IbZ7KWW1eKYlln/uI8KueSv8AUDHGy9v2iUJi2TPkpIN4KJmEFXj8IFSm9oKJo7xfbI7UpnhLImoKg7KTlxGOIwh39E0UO1OwM6VWTME5H4SyF9CWV1HCOctd+Ubi0qQdFApPQx67KtbnWMtMmVMF2YlKk/hUAR0MLQmZSxJni8y0wDv49J2v2IsaqpvylHJCnHRTsODRzU7sEp/DPQR/Egg+RMGglQoun5xDgzem6IiWc8fWJGWcxEnYbO7ybzeNJJZsd/6RIJfWMVLI9tCAHeO/r8omVNh6xhTiPfSIKxZq4wASKtMIMgPTOBok6hhxGvvrDCZYAz3wARTKHrw1jaUjK7xcfOGJSRw3EP5QJFiSDTUqqcM6OaYQBZNEtROXq/LLLjBEpIyELybMpsq5lRwyYsGxMMSkl2uvooN9XgDkPLpWlKH20SCt4evsQFckFicQzUFDjhhzxjcwk9PbQWOjJs0MwpFXOmkmmENzCGL1fjnCc1EAqIGYTAlgxNjnywrGidae92EIZop1jBKAMbHLl+sTPvOAZhjS6YAk9PWMYZmJhYyFYYmKlVYrrKHmLmnBIIHE/o/WLe0yFKT4RVwKkDFtTSELTLKUhNN5B3/pCZhMFKJVXLh14wYXRv4wqq0tSFJ1pJiTKh61WgH6QlMmQquZGiFaHDSLGoj9gSVzEJ1I6Cp8otNh2WchayVEJUopufi0xrnFJspRE0XnDAkON0H7RbTU8ivgIUDk9U1ccYuJolSHu0OzVIMxfdlZAokVCVKpfS+OpBoWimWhctkoK5k9YZYTVIIfwpADAAOCDoRHaSLWFywBQMGOOTZxQbRspBeS4vKKpwD1NKpORz5mBlElSSlaglapAQqoSxEwLVeNTQMQRnR8HhS1W60WiYkG/IVIUTKngG6UmgcYEm6gvhU4NCW1NoTVArSEiW7kzXDhagkku5dyMAzcBDmz9uKQZcsALlyvAtSmNCQAsfwsVciIStCHto9qFWUSvCmdMUgla0qF6jAEABjeN6g0i+nbVSQVKdKQHvKupYCoJrTpSOVm7Mk2ZbpmqSia5Ski8AUutQcAkZkc+MK2+3rmKVIXKAQr4FFyFSwDUE4EYON3OrEdcdvo/wA1CnAIN4KpxBrETtwezHHWOxyrN94eNmvrSlhQgDSp8xC1qtyn/d3WzvJV8TlwN0UmKj0ETRi2/TrGkovOS/v3lA3AoB1c+sTE3D1jE2s2mQ+JcdYNeGmGR9mFTNJHv6Ru7uJzy4YwATmq0Z/TnEag0Y+9YmmQaMjg3KNzEFLVr6QAaS4rQ1301cxIrzp1r0gUtN7lnGyopr0cP0HB8YBhTlUh3pg/0MFRMrUmvvIRXiepyKauEkg/l5jQCCSKVJVeONXamTPSow0hWNDqVAUbfhnx6ZwW4NPIQETU04PhG+848vSEMny9Tho3sxtBcHX3lAxNyApyzqKxi15Z6f2EMDJidOGEButu8vfCDKTSAJQrMZ6v5HOAABk4mF5kwAnMw6qYKigb39YXUh1PpqGf39dIAF+7ppwjYSzOOtK/ODoAJce+WWHSNiUAkrCfEVXVO4wJYMTlmKCucMXIX7L90XnZ6egpg0QE5A+6wzIq24Vd6QtPKk+Jah8RGNXNQBpUEa7qRC0zgCLygL2Ic3QaMajKvWAKJna4KgEX1Gt4m9RiAM2ALE4HlE9qJC5IWhSgtLUUoMQSAU/MRGTJUCFIZ8MMnLg1rpyhpdjBZSgKYDIcGHHrBYmjnZeylGpLA7vnEhsbVZ6NHTiWAMBvJaBrSCGFQODQJE6UUUrZ6U4DmWeNGRrFlNQKu55e3hWamrU88YYxWahkk7j6RXosvfoVLWpKbjFCiQGO8mgGcPrVSpBccePKFEEMWGOO8VholmWfaBRJSVsooBJwAIdwG4NSmEWcrbSJwdBDBvDQcQ2A6xz9sUmYlSUfExB41FG4RV7HmFAU9GNcuPyihFt2hs5UEqcgAMU4guXLAUOVXhc25aQZaZaTcyxvpIcMWDMCcd7VEMCaq7VwSHABAocCdMPSIlnoSC9aEvTAnAwAETLl3k3pjSV17s1BVdUpgqrfErTBtIbmbWSofZ0C6bpEorALkYHNxm26KeTYQ6mDBb+F2DUFP5QYh9uCAlN3xocBRZyQ+PKChBVSO8CkWp3dLEBg7MVAJpi44QGTYZaQXKi5JzHlBZ04z5amZF1qijmmBxzMVn2dRxUH5/WBgj0xALhg/T555Qa6lw56+90ZGRFFmryU4E1xc/WNyZ9KMS+UZGQhm3USHLc/oYIpjU+f6RkZDA0qa1AcITthKiDknJj9Q/lGRkIAE2aoHTiOr8jycaxkycpRDUbcAG4frG4yJZSDSJhTrezNKZ09daRMzWYXXJd61Z60o4wjIyHQEpc0vSlD4buddcdYMg5CuDlnbeTG4yEMKqYw1OQY1B3nKNysMPf0jcZAAKho4Y4Z+sLmSXDktjQDHe8ZGQDB3smzooA6u4GHXGD2bxOp0vydwRV2cmpjIyBACkoSqZ4ysAsXAqMHKQXxHFrxwMG7TbPs6pQVLT40lJC0vgSAc667mjcZFdEkdnyvDi4xy4Y48oaXOSKPgNw41yyjcZCQMXXMG9sg/wA/1haeQQxwOWrc4yMgEKL3D38oSmk1woWLuWEZGQwBzwSKa4YPSKSXNX3yPCpIXQggiqcWfGnpGRkCfgmuA6LNdmKUDjXQZD1HnEBZ/wB4VpbAgjU76bz0jIyLJB2lBIfMO4d6VOMBlTi2OGtRzEZGQxErPtsl0zgVg4EMCmNz7hYsklsyxA55vGRkXVkkrXbgmWWQ5AYJrUBh+vKKuXtNx8IG4h25xkZEsaP/2Q==">
            <a:extLst>
              <a:ext uri="{FF2B5EF4-FFF2-40B4-BE49-F238E27FC236}">
                <a16:creationId xmlns:a16="http://schemas.microsoft.com/office/drawing/2014/main" id="{2FC214F4-7C99-8D45-B080-19ADDD098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4338" y="-1554163"/>
            <a:ext cx="5772150" cy="32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AutoShape 6" descr="data:image/jpeg;base64,/9j/4AAQSkZJRgABAQAAAQABAAD/2wCEAAkGBxQTEhUUExQVFRUXGBgXGRcYGBcYIBoXFxgWFxgcGhgYHSggGhwlHBcUITEhJSktLi4uFx8zODMsNygtLiwBCgoKDg0OGhAQGywkHCQsLCwsLCwsLCwsLCwsLCwsLCwsLCwsLCwsLCwsLCwsLCwsLCwsLCwsLCwsLCwsLCwsLP/AABEIAKgBLAMBIgACEQEDEQH/xAAcAAACAgMBAQAAAAAAAAAAAAADBAIFAAEGBwj/xABCEAABAgMFBQYDBQYFBQEAAAABAhEAAyEEEjFBUQVhcYGRBhMiobHwMsHRFEJScuEHI2KSovEzU4LC0hZDg5OyFf/EABkBAAMBAQEAAAAAAAAAAAAAAAABAgMEBf/EACQRAAICAQUBAAIDAQAAAAAAAAABAhEDEhMhMUFRInEUMmEE/9oADAMBAAIRAxEAPwD1sqUPGEAHXOB2hSZgH3VaxYd2lYwHSFZ1iINCD0EbJxfZg1JdCJ2VMBBSoHmRBUypw+JN7zhqxOkkFBO/T5Q/f0yiZOio00L2SRjfSH4CCTLHLVikekYpZZ8OULzp5BHiyiUmxuSRJOzEg0JEMSpLF3JhUT3+9A53hbxueMVpbFrQ9Ps4Vi8BNhDY9AIDKtmT/OGZNqBh1OIJwkQRZEPrBZ9nB/T3hAZ8xjpGkWuD8nyFx6N/Yf7/AKRi7G2FYIu0aRiLTrBcwqAOWSMAXwhlMyBpWnSCpIiZcjjx6DmCsRIhgxAyhCTKoEEiCX0iBzpVMYSKzpFqOohyodm2kCF5lv3QkpTwMiNY4l6ZPK/BldvOTCF12hRxLxpMonCNmznQxooxRDlJglF4GRDKLOo4JJ5RJNkXjdMVaRNNj2zLOWvKHD+0OTFb4QscyYSwoMy0OzMI48ierk6oNaeBKcutYWmTIctEmFFSYqNEysGJm+JotAECmWd82hZVm3xemLIcmh2ZbHzgSprwsmW0YpcPQvBa36SXMgRmxBcyAqVFbZOsLMmwopcSUIgUwtNFqVnSybUQXxhwT0q3HfX1iilrg8uYxiXjFuMtlzDgLtfekLImLScAd9YCm0AmoA4Q0mcNaROml0Gq32V823KJNaaQJdsJ3RC0JF4sYAtUdMYx+HO5SGBaDjBftT5RXwR4pxQJscRMeDpWBFcmDJiJJFxbH7wOMReFgqN34ijSxgKMTSqFkrja5oAckADEktCZQ9LVDCJkV6FPhBAqM2ikxzvY2me0KAxK9CpFJjaWU4qOsQFj1Jil2z2hl2VLrJKjggYn6DfHGWj9pFoKnSiUE6EE03lw8ZuengLXp6cuxA4Ujf2ROkcLsz9poNJ8lv4kF/6VfWOt2Z2js9o/wpgKvwnwq6HHlCWRv0pKDH0y0j7oib8IGVxAqhjGLwakQSt84CkwOYd8FBY33gwiHe1wiv7yJd5FaRahubWEpkEEyAzVQLgT5BLVC00wZRgZTGidGTiLLUYGqGlJgdzdGimZuDABBMSEnfBCho0QNPUw3MSiAmSmzhcw0tA39IXMjjCstIflyVcIbGzl6jz+kWZI0HQRrvYy3peGm1H0UTs4tUh42dnPgqG+9jXeRO5Me3ArZ2zWzfrGpeznyUOP9osO/MTTPg3Z0LagIjZP8TcRE07MR+Pyhxc16GF5hYFgTug3J/StuK8InZ6MlE9ICuS1KdQPKBztogLuBiWSTWrLWEeRIf8AMI89tmy5ts2nMCVKQlIQSaKKHC3bSqQBXOBSf0Gl4j0Kam6kqWoJSKkk0HE5RzG0e29jlOEzDOIylpvf1fD5xf7XmyhLMucL6FpUkp+K8MFA5R5kjssgXkmYsoveGgCgh6BRq5wq2UKU5eBSDbR/aLOU/cykSx+JZKz0DAHmY5W2benzVXpk5a2ODsn+VLCO1sfZ6QnCVf8AzOqvOkC2nsVcxfhQAkJAqQAKmjRDTfbD9F9+znbnfpEgnxAeB9BiniPThHc/ZVDKPLdmd1YQVzP8VS5YkqQKpWCp6FrwIPiH4QY7xXaOYr4QlPJz5xWpgkq5LjuVaRXbd2mLNKK1M+CU/iP01hNe1ZhqtZYVOWHCPPNu7SM6YVVbADQRMslCbSFNo21U5alrLqUXP04QgqYkUJidcBDMmQE5cTHPZFisqYk5wUBqvDws6SagdBElbPQaM3AkQBY1svtlapNL/eJ0meLorHzjprF+0ZB/xZKk70EHyLescIdmh8VDmPmIgvZxyURx/SGpseuj1ey9sLJM/wC7dOiwU+eHnFrJnomDwLSvelQPpHh67IsfeB6wETZqC4cEZpLecWsjKWQ92MmMCBHlfZ3tlaELTfWVocBSVly2bHEHnHpNk25Z5vwTUk6E3T0LRop2UmmPCVGGW0TKqRtWEO2VwA7sRpcsDOCMM40t3oBCsKFCBxiF1zQN1hw74CpOjxakQ4glywMev6REz2DARtQgZTFfsj9EFTjuhqUigfzgUsNWnONmadREy56Kjx2WLQG02hCA61pQNVKCfMx4hJ21tEYTrQPzLV/uMK2wWiaq9NUZitVKctufAVy1h6V9G3/h7ylTh0kEHAguOojRePAJFqtEp+7XMR+RZSP6S0RtFvtKvjmTVfmWo+pgoD369E0qjx/YPZK1Tkpmd73KVVDlRU2rBuOMdxsvs6qUxVbLTM/hK2SdXSXLc4ToEJdodrbRMxcuR3SED4ZiWU6TqVOyhmLvWF+y8+0S5ffKnrmKmJCl3yFAZgigZhnpHWy7Gkn4Qwx+lYWtVoCyUJYSkFlNQKUPuhvujPU0yIiCqKKyW60TVTDNUq7faWSAh0MhVGAJ8Q8oq7Js+ffURaFIqT4Ss4l8Cwi+tlpQkuVJBOqgGHWKi1bVlDwompcu6gQq6MzR/FVgPkIqkKjobQtE5YFwIQl/hYOpRF6gzcEk6nOsHkWKU9EggYk1c6e/rHMS9roACZQmHLwy5hYZlyK/UweVttaR4LNaFAD8IHmpTwDOotTHwIYFnJH3U/U1A5nKKm2tLScEoSHfABIHoBCVn2tabrpspJVUlcxKHPBiRRqaNFbtaTaLWEy5wlyZV4GYErKyoCt0lh4cCdcMMVYNimw5JtU42tYIlpdMhJDeHNZGqqcAw1jqEwJM6WhISmgAYBoH/wDoSwaqbmB6mFaJ5Yn2kt11FwYqx4fr8o45cyLPbFpvzFHp8orpUsmuOQq1TieIEc+SdckxjrlRORJJxJBpgDmWFW48IY7hWIUW5H3+kbkh6srViDUEZAlwWYcTDAVriPWuD1cl2yYRxucjsWKFVRCyKU7KY8j56QWZaCMt2LQJK64glsXx1ID8n5QvMm131+XM472JjVSbiYvFHW/geZOPA8oEq0H2R9Y2jxFhjn6cMOcHTs9ZwNeJ/T0gc2g2IsV7/cddceHAwCdaKfWkWqdjzTkjqfRoHM7Lz1DFAPE88E8cs8oFkYv46+nPWWiiDg5iylSx91ZHGsOyuxlo/FK/mV/xiwldlJgxXL5XvpGusjbl4gOz9v2iQQETCoYBNSOF0/KL/bfapapF1QEo4qKTiBlu31ivl7OTZwpRN5eRbAbhrHN7XtgAK5qrqAWGbnROpNOF0jfGUszb0o3x42lbOh7G9rUyFrlz1Hu1F0qN43DgXfBJphpHpiZoUApKgUkOCC4IOjR86I2zJUWBUH1f5xdWLas+SkJlzlpQTS6ogORkK7qbiY1x5NP4yHKPqPbSIiRHk6dr24Y2maOQPqIas/aW2DGcpX5paD6AR1GJ6YUxG5HBJ7YWkY92f/Gr5KiKu2tpyRJP+iYP98FhR3imyEDIjgFduLUKmVJ6LH+6In9oU3/Il/zq/wCMNMKOcl24aHpE/tyPwj3yiulWI/jT5/SJr2d/Gjqr6RFr6VTGJm0U/h84uOx9k+0zVG5eSgAkOKkvdBJOFCeUcsqxFwAoEnAJCiSdwaPT+w9mEizBCUlcxZKln4QkmgClHAgAAgOQSaQ1QMvUy5g+4nmtvQGM7+aD8EvJnWo+iY5rZPaebMtEwzros95UuUQGKlJNDLHxLBdqPEts7anSpwCkypUoVN43lqBFAlMtRqCU+I+EYPFcekc+F0qRaVJI+03AXPhQin9IPnCVn7KyglKFFKgBipKlHmVLLnfFDsftuqbaLhSkSXCXLhV4k1e8Q3w0b70duFe/fusUooTbASuyMkMxA/LLlj1BhtHZqXVpk0b2QPREQnbQEtKjQsMyw5qyyjm9nftEC7T3Qlp7themJWSyioJAutUORnE6SkzpE7DQFeIzWwBvtTXwgQ3/ANNSCKiZ/wC2b/yhyfa0hA0LBve54IiaCHSd3OExop7Z2bkd3RJfJ1rOH+qKKbsuUlKR3aXLqLh6fCnHff8AKO1m1BS2Ib6Ry1pW6lEYOw4Cg8g/ONcSTM8nBXy9mynH7pDCp8KcBU5aAwC3JAQtTAKL5DFX94t7OWNc6fP6dYpe08wBKUjEuT6D5xpknpizKjkpmMZZUjF8a4iiQcWNAKnxYxqcqh3sBR8aRR9pNpFITKTQEXiKYYJAbKhMeTNOTUUdOHhOTL5O15ALEvvuuOprkOkNFaSCUsxBY9d4LCpIyehjzRVrOvlHVdl7UVylguSn+4oDXRs4nJhcVZvGdsuzMdWj654dPZhaUly2FS9Gz91hW02oAvUVxpj4hljhnhSDSrSDVxXccYcYtx4IlJRlyW9mSBQUi1swihlTmwPkYek205qHQ793DrC2mG9EvpSobkr3xzo2mcinz+kMIt6tUee/du8xBtsN6J0ksxqfPABbERRm2TMAtI98IPYZpF4rII13uflXmITi+if5ESqt1qJTfmMEgFZOKboc/EMCADXVo8l23tZVpmFZokUQj8I+pxJj1aXskTUzZc0H7OSyAlRSVJJCikNgkGnlHmXa3ZSLNalS5b3GSpIJcgHJ86gxp/zYtLbfYbynwiqALPvaOi7PW5x3Sjj8LvQ8qtFAlJunin0XBrCopWCNRG+WGqI4ypnotktKQmsy6RgGVyxNNK5gxJG1FYvFVa5ygZSkfCq9eAAa94Sxb/UeZi1sFslkMqUmOTHKfbOfO4r+owi3viIibQg4p8z9YfSbOR/h9CfrC0/uMkf1GN1M5tx/StnzJZxl+avrCK1If/DHUw/ORKyQf5jCC0S3+EjmY1UjSM2/QdmUVAsHbE4DqaQRaSWF5L6A3vJLw/L2OAkB1liSQ13Srkw0ixhFUkhWoJJar1PKsTwdv5MSsmySSLxCRRypxxH946yfbLRLs0wJ/eG60spIcEs2oPWOVnoBJK3XpU63nIdi5zyDNhEZc4SwbiigJdw9AM6YRpFoUos7SXssosbrnKRMEsrmLZBN8JJ+IgkAUAANMmjlNjNLsNstk0Xlz3kSyquPxmuniL/wwxZu0C7l0spJHuj4dYnaZ0m0SUSFJuIQXCUMmhIJphkRh94w3yT12C7LbPSbIth+/C0rAcAuseFn0BUK5p4R2KLcpCUoUBNtATWXLV4R/FMmYIBDFg50hiwW6zKr3aAboS7CoT8IURi0RsuyJUsrVIJaYbykuGBqXSMQ7+UWm+iX9OU7ezlJkJExd6Ys0CfChCU1N1OdSkOdThHPdmbCRJKimk4qCVaKlMUNxN88ol27taptpuJqzSk/mdj/AFEj/THZr2a1lTKQwMsJKTk6WrzD9YSVttDbpJFzZrUZsuWoUdIURvND6HrFls2cRTOpbhT69I57sttQTe8lqY3F+Bv8pVZfQOOUdEmXiUq3Dl9cecVfBPpYrtIuuaZczT0fpC1psCFh00O6ByV1DmrPxyHorrDKlgJJAIO6kJcdFPnsoJkrxEfhp9T6dI5TbxvzSMhTp+rx3e0pQRLv/hFeP9484tk2pMRnncUjJqmVq/iAxCfEQHemgGOQbfHL9sJJE1JDMUAUDB0khQAyalN8dZKb81Q4qwINKpDu5TQ0YGB7QscqfLCJqmZild9DpLF1Va8khKn/AC5NHnxy1PV4dahUK9POAK+9Y7LsnZimzzZlBeVdS7sWplvpyiEvsZLSp12tN0YhKK/E2JUwL0zi1t9qSyZcpJTLSGSBRwxc0qcRWmILxrlyqSqIRi07ZVW1d4gB8amg1IBA0BpzeGZcthCS1+MYe8cKezDyF1EOP9TDM/yGJSjrB0mF5aoLLmQzKybwzLmnMwAtE0gYxLJkx+VMfGHp7/u5AoVF1HTNR5AekV2zFOsA4DxHgP1aGNmrKlzZxr9xHEsT/tHMxC5Miwt9qDgJwAYDQDDnQR5t+0BP72UrVBHRT/7o7G0Wh6vTJ9Mo47tuXMk/nH/xHRj7NMX9jnx8P8v+/wCsHsiXMCSPDyT6n6w1YvOOhHTIvthW666VC8CapPGOhk7MRMrKW38Kj6H6xx9gBBi8kFsC2+OWSVnFkfJbq2XOSPgJ/KQr0rCM4EFi4OhEMI2pMTgowX/qE4LAUN4fyMJRRkU02dCS58XdotFnVjLAP8JI8naKuZIkPRSgOI+kWkbQaL5CDikJScy1W5HlBFpLYuMBh88oRl2adMAEwqCAaJJQKjAgJfQFrwixXILfCW1Kh9YNNHpKitKsSAzvil3yzHihCbJSaMSNC+Jqc9YuZlnUzAJFdR5t7rAPsbCpHI/OGrHwVpUuhBfUUc8yNIPLtCVOCCDi1Tzh+XZxh6QO2bNCiCCQWbLA8odiaE5e2FAEyXWQ+rU1JqRXhFzYu0pSP3ybu8kf/Sf+I4xVosq0VUpRAchnI54e9IhaZklJvrKSvmWcPpTOKTZLijoEWiTMmCaQF3VFYc0C9SU0eOjlWuWoVSUghnTXGmB+scGLOksoAg4ggtjwhiXaZqHukHc5SeoBH8wJi1MhwOy2ZsuTLWpci4FEMWdG9ND4cWixld4hgUkYD2RSOOse2gPjBH5gR/UlweJCRF9Ybekh0zLoLipdLmnxA3SecUpE1Rb94FFweHAUHkIsJVABv/X3xillOGJZhpTzjVt24hAFwud+T+uEJyVB0Z2ztzJEtOJqr5D59I4KaaEksA5JOAiwt+0TMUceeZhVE5AdKyxOGEcuR2ZuVysXMpQSKAnK8Kfeu+JAo5unCgga5jqYHAUBWcgKsU3v8v8A9hggTdo1dWJdxcBKktU3UklqCkKT5qnYFXO/RyT6XqbkCOJJ/Dv1LxkZxcB7yg4YOo4NwxZJrqYRtSnN13FHujcAXamBepwO6Jsd+RBL5V++cXIIp92AWqa+JHDHXCjfhy1jaMGQ5x+i0wElwDSuL7vllSGJDwKRaADSHpdrBxAjoSpUc03bJXqRl+CBaDDFlloS6zVsAcH1MJozIyUqKaJJ3tTrDUixzFUCfMfWCy7UwBUxUqovZDJoILcTiSefD9fKFpJaDyLApKVVAUqjk4D18oy1rShAQgukU0cnE9a8xC5tPD1y3wvOnPv9t8hAopEUBmryjnO1ZdMvioeQi9mqin27ZFzEpuB2U5NAwbEk5RpDs1gqZz5WwrTwp9RBbPNYx6n2O2dKs8hBuJVMWgFawynfIH8IoGHHOLTaXZex2lLqlCWs/flMlQO9gyv9QMbJm7R5bZlxaWdcObT7FWizuZY7+XqkeIDejE8UvyikE7e0YyRyZIOy8Cw0CmyaPC8ia4d4dvi5GdMwSaZWzkaQisVizmhuEJLDnCLRrH/Ds3YYAHdjC02UoaNDCh10phGc/nSG+T0kJS0tUlzzHlEZk5vxfyrrwBh1stN0ETLGnSCh2Lp1Ip/FU9M4KknG6W1LQSVIA486Y6xipSQXJIpkSMd2B6QAQABpAp2zUKILMoVvAsYcSAwDkty9IkecAFLaNnzAoFKwoOHSaauXHKkasKFrUpFQQLwvOAa4OAKfWLggAUgUwA4gP7/SHYUQm2UgAlIrlRXUjTpGpEqtDdUR8SaHy5RIoLlQqTQvUctOUV83Zk5d0pWKZsd1XBg1CosV22YhN1Sga5AJ3sQGBNcWitnWonGGE7Jm1vKK1FnJ3OzDKIDY04nLlWJds55wdgZc7OIGYCquTnnDw2Gt6ktxHyjY2Gz+J+XsxOkSxMrDbFPjC1onrOBi8+wgUcnhAxZA+A9+9YKZUcP05pctZDsTlAxY1GOqNkTkIHJkurdprFKzTbSOdFkYUiIkqGUdYbMMg3AfONCQnQQweNHNJJGIMEnrPdADMn5CLqdYhl0iutiP3spA1S/W8fIQmZuNDVooWByA5CvqExBJiU1Tk1zw091iITSIMmTvwSUhxWkCQhvEYjPtEUkKhoXBk8DmrCqCiBVagoJKRgGBBvBzUaQgFvFhbtkr7g3BevUWzEhvugYfiBcsYtFxXIns7aPdTL8sD4XIbw905PgJolRJKm4bo7HZfaOWpaUXgiYa3CfF0aPPZFrCb9+spT94tQA7wjBKcwxDPlUHWLORZb6QSssuoWlr0lNwFIUSCS4ccDTGKNj1eVOvZs0IbZ7KWW1eKYlln/uI8KueSv8AUDHGy9v2iUJi2TPkpIN4KJmEFXj8IFSm9oKJo7xfbI7UpnhLImoKg7KTlxGOIwh39E0UO1OwM6VWTME5H4SyF9CWV1HCOctd+Ubi0qQdFApPQx67KtbnWMtMmVMF2YlKk/hUAR0MLQmZSxJni8y0wDv49J2v2IsaqpvylHJCnHRTsODRzU7sEp/DPQR/Egg+RMGglQoun5xDgzem6IiWc8fWJGWcxEnYbO7ybzeNJJZsd/6RIJfWMVLI9tCAHeO/r8omVNh6xhTiPfSIKxZq4wASKtMIMgPTOBok6hhxGvvrDCZYAz3wARTKHrw1jaUjK7xcfOGJSRw3EP5QJFiSDTUqqcM6OaYQBZNEtROXq/LLLjBEpIyELybMpsq5lRwyYsGxMMSkl2uvooN9XgDkPLpWlKH20SCt4evsQFckFicQzUFDjhhzxjcwk9PbQWOjJs0MwpFXOmkmmENzCGL1fjnCc1EAqIGYTAlgxNjnywrGidae92EIZop1jBKAMbHLl+sTPvOAZhjS6YAk9PWMYZmJhYyFYYmKlVYrrKHmLmnBIIHE/o/WLe0yFKT4RVwKkDFtTSELTLKUhNN5B3/pCZhMFKJVXLh14wYXRv4wqq0tSFJ1pJiTKh61WgH6QlMmQquZGiFaHDSLGoj9gSVzEJ1I6Cp8otNh2WchayVEJUopufi0xrnFJspRE0XnDAkON0H7RbTU8ivgIUDk9U1ccYuJolSHu0OzVIMxfdlZAokVCVKpfS+OpBoWimWhctkoK5k9YZYTVIIfwpADAAOCDoRHaSLWFywBQMGOOTZxQbRspBeS4vKKpwD1NKpORz5mBlElSSlaglapAQqoSxEwLVeNTQMQRnR8HhS1W60WiYkG/IVIUTKngG6UmgcYEm6gvhU4NCW1NoTVArSEiW7kzXDhagkku5dyMAzcBDmz9uKQZcsALlyvAtSmNCQAsfwsVciIStCHto9qFWUSvCmdMUgla0qF6jAEABjeN6g0i+nbVSQVKdKQHvKupYCoJrTpSOVm7Mk2ZbpmqSia5Ski8AUutQcAkZkc+MK2+3rmKVIXKAQr4FFyFSwDUE4EYON3OrEdcdvo/wA1CnAIN4KpxBrETtwezHHWOxyrN94eNmvrSlhQgDSp8xC1qtyn/d3WzvJV8TlwN0UmKj0ETRi2/TrGkovOS/v3lA3AoB1c+sTE3D1jE2s2mQ+JcdYNeGmGR9mFTNJHv6Ru7uJzy4YwATmq0Z/TnEag0Y+9YmmQaMjg3KNzEFLVr6QAaS4rQ1301cxIrzp1r0gUtN7lnGyopr0cP0HB8YBhTlUh3pg/0MFRMrUmvvIRXiepyKauEkg/l5jQCCSKVJVeONXamTPSow0hWNDqVAUbfhnx6ZwW4NPIQETU04PhG+848vSEMny9Tho3sxtBcHX3lAxNyApyzqKxi15Z6f2EMDJidOGEButu8vfCDKTSAJQrMZ6v5HOAABk4mF5kwAnMw6qYKigb39YXUh1PpqGf39dIAF+7ppwjYSzOOtK/ODoAJce+WWHSNiUAkrCfEVXVO4wJYMTlmKCucMXIX7L90XnZ6egpg0QE5A+6wzIq24Vd6QtPKk+Jah8RGNXNQBpUEa7qRC0zgCLygL2Ic3QaMajKvWAKJna4KgEX1Gt4m9RiAM2ALE4HlE9qJC5IWhSgtLUUoMQSAU/MRGTJUCFIZ8MMnLg1rpyhpdjBZSgKYDIcGHHrBYmjnZeylGpLA7vnEhsbVZ6NHTiWAMBvJaBrSCGFQODQJE6UUUrZ6U4DmWeNGRrFlNQKu55e3hWamrU88YYxWahkk7j6RXosvfoVLWpKbjFCiQGO8mgGcPrVSpBccePKFEEMWGOO8VholmWfaBRJSVsooBJwAIdwG4NSmEWcrbSJwdBDBvDQcQ2A6xz9sUmYlSUfExB41FG4RV7HmFAU9GNcuPyihFt2hs5UEqcgAMU4guXLAUOVXhc25aQZaZaTcyxvpIcMWDMCcd7VEMCaq7VwSHABAocCdMPSIlnoSC9aEvTAnAwAETLl3k3pjSV17s1BVdUpgqrfErTBtIbmbWSofZ0C6bpEorALkYHNxm26KeTYQ6mDBb+F2DUFP5QYh9uCAlN3xocBRZyQ+PKChBVSO8CkWp3dLEBg7MVAJpi44QGTYZaQXKi5JzHlBZ04z5amZF1qijmmBxzMVn2dRxUH5/WBgj0xALhg/T555Qa6lw56+90ZGRFFmryU4E1xc/WNyZ9KMS+UZGQhm3USHLc/oYIpjU+f6RkZDA0qa1AcITthKiDknJj9Q/lGRkIAE2aoHTiOr8jycaxkycpRDUbcAG4frG4yJZSDSJhTrezNKZ09daRMzWYXXJd61Z60o4wjIyHQEpc0vSlD4buddcdYMg5CuDlnbeTG4yEMKqYw1OQY1B3nKNysMPf0jcZAAKho4Y4Z+sLmSXDktjQDHe8ZGQDB3smzooA6u4GHXGD2bxOp0vydwRV2cmpjIyBACkoSqZ4ysAsXAqMHKQXxHFrxwMG7TbPs6pQVLT40lJC0vgSAc667mjcZFdEkdnyvDi4xy4Y48oaXOSKPgNw41yyjcZCQMXXMG9sg/wA/1haeQQxwOWrc4yMgEKL3D38oSmk1woWLuWEZGQwBzwSKa4YPSKSXNX3yPCpIXQggiqcWfGnpGRkCfgmuA6LNdmKUDjXQZD1HnEBZ/wB4VpbAgjU76bz0jIyLJB2lBIfMO4d6VOMBlTi2OGtRzEZGQxErPtsl0zgVg4EMCmNz7hYsklsyxA55vGRkXVkkrXbgmWWQ5AYJrUBh+vKKuXtNx8IG4h25xkZEsaP/2Q==">
            <a:extLst>
              <a:ext uri="{FF2B5EF4-FFF2-40B4-BE49-F238E27FC236}">
                <a16:creationId xmlns:a16="http://schemas.microsoft.com/office/drawing/2014/main" id="{416A92B1-903E-8F48-BBC0-0482E5D07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4338" y="-1554163"/>
            <a:ext cx="5772150" cy="32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3C9C0-21E3-8744-A231-5D636C1A9807}"/>
              </a:ext>
            </a:extLst>
          </p:cNvPr>
          <p:cNvSpPr txBox="1"/>
          <p:nvPr/>
        </p:nvSpPr>
        <p:spPr>
          <a:xfrm>
            <a:off x="2093494" y="4920916"/>
            <a:ext cx="813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dearJoe 5 CASUAL PRO" panose="02000000000000000000" pitchFamily="2" charset="0"/>
              </a:rPr>
              <a:t>Consider how climate change can be managed in the future(including at local, national and international levels and examples of climate mitigation and adaptation)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1D6CB-CDE1-EA4B-9451-3A34F010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89" y="1999465"/>
            <a:ext cx="4600755" cy="24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BFC2-5C60-E34F-ACC7-5292801A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DE1A-6B6F-FB41-93F3-D7C60D03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58" y="1462087"/>
            <a:ext cx="10515600" cy="4734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General: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http://news.mit.edu/2017/how-cities-can-fight-climate-change-most-effectively-1027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Car travel:</a:t>
            </a:r>
          </a:p>
          <a:p>
            <a:r>
              <a:rPr lang="en-US" dirty="0">
                <a:hlinkClick r:id="rId3"/>
              </a:rPr>
              <a:t>https://www.cnn.com/2015/06/19/asia/singapore-ecocars/index.html</a:t>
            </a:r>
            <a:endParaRPr lang="en-US" dirty="0"/>
          </a:p>
          <a:p>
            <a:r>
              <a:rPr lang="en-US" dirty="0">
                <a:hlinkClick r:id="rId4"/>
              </a:rPr>
              <a:t>https://www.independent.co.uk/environment/climate-change/norway-to-ban-the-sale-of-all-fossil-fuel-based-cars-by-2025-and-replace-with-electric-vehicles-a7065616.html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Renewables:</a:t>
            </a:r>
          </a:p>
          <a:p>
            <a:r>
              <a:rPr lang="en-US" dirty="0">
                <a:hlinkClick r:id="rId5"/>
              </a:rPr>
              <a:t>https://www.climatecouncil.org.au/11-countries-leading-the-charge-on-renewable-energy</a:t>
            </a:r>
            <a:endParaRPr lang="en-US" dirty="0"/>
          </a:p>
          <a:p>
            <a:r>
              <a:rPr lang="en-US" dirty="0">
                <a:hlinkClick r:id="rId6"/>
              </a:rPr>
              <a:t>https://www.greenmatch.co.uk/blog/2017/07/top-eu-countries-in-clean-energy</a:t>
            </a:r>
            <a:endParaRPr lang="en-US" dirty="0"/>
          </a:p>
          <a:p>
            <a:r>
              <a:rPr lang="en-US" dirty="0">
                <a:hlinkClick r:id="rId7"/>
              </a:rPr>
              <a:t>https://www.weforum.org/agenda/2018/02/countries-behind-global-renewable-energy-growth/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Carbon neutral/carbon negative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https://en.wikipedia.org/wiki/Carbon_neutrality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hlinkClick r:id="rId9"/>
              </a:rPr>
              <a:t>https://www.newscientist.com/article/2138008-sweden-commits-to-becoming-carbon-neutral-by-2045-with-new-law/</a:t>
            </a:r>
            <a:endParaRPr lang="en-US" dirty="0"/>
          </a:p>
          <a:p>
            <a:r>
              <a:rPr lang="en-US" dirty="0">
                <a:hlinkClick r:id="rId10"/>
              </a:rPr>
              <a:t>http://www.climateactionprogramme.org/news/bhutan_the_worlds_only_carbon_negative_country</a:t>
            </a:r>
            <a:endParaRPr lang="en-US" dirty="0"/>
          </a:p>
          <a:p>
            <a:r>
              <a:rPr lang="en-US" dirty="0"/>
              <a:t>Recycling:</a:t>
            </a:r>
          </a:p>
          <a:p>
            <a:pPr marL="0" indent="0">
              <a:buNone/>
            </a:pPr>
            <a:r>
              <a:rPr lang="en-US" dirty="0">
                <a:hlinkClick r:id="rId11"/>
              </a:rPr>
              <a:t>https://www.weforum.org/agenda/2017/12/germany-recycles-more-than-any-other-country/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2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5615-52FF-C44C-BD4F-678E5140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Local/individual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3EBB-6D65-5B4B-8675-4699CF45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Websites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https://www.nrdc.org/stories/how-you-can-stop-global-warming</a:t>
            </a:r>
            <a:endParaRPr lang="en-US" dirty="0"/>
          </a:p>
          <a:p>
            <a:r>
              <a:rPr lang="en-US" dirty="0">
                <a:hlinkClick r:id="rId3"/>
              </a:rPr>
              <a:t>https://phys.org/news/2017-07-effective-individual-tackle-climate-discussed.html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Videos</a:t>
            </a:r>
          </a:p>
          <a:p>
            <a:r>
              <a:rPr lang="en-US" dirty="0"/>
              <a:t>London congestion charging: </a:t>
            </a:r>
            <a:r>
              <a:rPr lang="en-US" dirty="0">
                <a:hlinkClick r:id="rId4"/>
              </a:rPr>
              <a:t>https://www.youtube.com/watch?v=CHw-iTDHDXE</a:t>
            </a:r>
            <a:endParaRPr lang="en-US" dirty="0"/>
          </a:p>
          <a:p>
            <a:r>
              <a:rPr lang="en-US" dirty="0"/>
              <a:t>Oslo to ban cars! </a:t>
            </a:r>
            <a:r>
              <a:rPr lang="en-US" dirty="0">
                <a:hlinkClick r:id="rId5"/>
              </a:rPr>
              <a:t>https://www.theguardian.com/cities/2017/jun/13/oslo-ban-cars-backlash-parking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Making Houston Sustainable 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https://www.cnn.com/2013/08/27/tech/houston-we-have-solution-spanjian/index.html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Renewable energy, Georgetown, Texas: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https://www.smithsonianmag.com/innovation/texas-town-future-renewable-energy-180968410/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/>
              <a:t>Earthships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https://www.youtube.com/watch?v=JJ2izXcxhsQips</a:t>
            </a:r>
            <a:endParaRPr lang="en-US" dirty="0"/>
          </a:p>
          <a:p>
            <a:r>
              <a:rPr lang="en-US" dirty="0" err="1"/>
              <a:t>BedZED</a:t>
            </a:r>
            <a:r>
              <a:rPr lang="en-US" dirty="0"/>
              <a:t>: </a:t>
            </a:r>
            <a:r>
              <a:rPr lang="en-US" altLang="en-US" dirty="0">
                <a:ea typeface="ＭＳ Ｐゴシック" panose="020B0600070205080204" pitchFamily="34" charset="-128"/>
                <a:hlinkClick r:id="rId9"/>
              </a:rPr>
              <a:t>https://www.youtube.com/watch?v=60es4dTm8Q4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Extra reading </a:t>
            </a:r>
            <a:r>
              <a:rPr lang="en-US" altLang="en-US" dirty="0" err="1">
                <a:ea typeface="ＭＳ Ｐゴシック" panose="020B0600070205080204" pitchFamily="34" charset="-128"/>
              </a:rPr>
              <a:t>BedZED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10"/>
              </a:rPr>
              <a:t>http://www.acegeography.com/bedzed.html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0E73-6878-464E-9BF2-4644E265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What, how, why???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4131-7E80-C046-A843-20557181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What: </a:t>
            </a:r>
            <a:r>
              <a:rPr lang="en-US" dirty="0">
                <a:latin typeface="dearJoe 5 CASUAL PRO" panose="02000000000000000000" pitchFamily="2" charset="0"/>
              </a:rPr>
              <a:t>S</a:t>
            </a:r>
            <a:r>
              <a:rPr lang="en-US" dirty="0"/>
              <a:t>olutions for managing climate change in the future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Why: </a:t>
            </a:r>
            <a:r>
              <a:rPr lang="en-US" dirty="0"/>
              <a:t>To understand the different approaches that can be used to reduce the negative impacts of climate change for the future (including mitigation and adaptation and the different levels of response – local, national, international)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How: </a:t>
            </a:r>
            <a:r>
              <a:rPr lang="en-US" dirty="0"/>
              <a:t>Conduct a model UN to investigate how different countries are approaching the management of climate change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196956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75C0-D1F4-054D-86FA-59BBFB4E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How to manage climate change – mitigation vs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81F2-CAF9-534E-A99C-D45FCF37E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Starter:</a:t>
            </a:r>
            <a:br>
              <a:rPr lang="en-US" dirty="0"/>
            </a:br>
            <a:r>
              <a:rPr lang="en-US" dirty="0"/>
              <a:t>1. Watch the video clip above and outline the 2 different approaches to managing climate change</a:t>
            </a:r>
            <a:br>
              <a:rPr lang="en-US" dirty="0"/>
            </a:br>
            <a:r>
              <a:rPr lang="en-US" dirty="0"/>
              <a:t>2. Brainstorm further ideas for climate change adaptation/mitigation</a:t>
            </a:r>
            <a:br>
              <a:rPr lang="en-US" dirty="0"/>
            </a:br>
            <a:r>
              <a:rPr lang="en-US" dirty="0"/>
              <a:t>3. Can you classify these strategies into individual, local, national, international?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>
                <a:hlinkClick r:id="rId2"/>
              </a:rPr>
              <a:t>http://climatewisconsin.org/story/adaptation-mitigation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BF6E-1CB3-984D-8153-8D465863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Mitigation and adaptation – what is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B67A-1A90-A543-8DF2-690EB19E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There are different strategies that can be employed to manage future climate change. These include climate mitigation schemes and adaptability schemes.</a:t>
            </a:r>
          </a:p>
          <a:p>
            <a:pPr marL="0" indent="0">
              <a:buNone/>
            </a:pPr>
            <a:r>
              <a:rPr lang="en-US" b="1" u="sng" dirty="0"/>
              <a:t>Mitigation schemes:</a:t>
            </a:r>
            <a:r>
              <a:rPr lang="en-US" b="1" dirty="0"/>
              <a:t> </a:t>
            </a:r>
          </a:p>
          <a:p>
            <a:r>
              <a:rPr lang="en-US" b="1" dirty="0"/>
              <a:t>Climate change mitigation</a:t>
            </a:r>
            <a:r>
              <a:rPr lang="en-US" dirty="0"/>
              <a:t> consists of actions to limit the magnitude or rate of long-term climate change.</a:t>
            </a:r>
          </a:p>
          <a:p>
            <a:r>
              <a:rPr lang="en-US" dirty="0"/>
              <a:t>Climate change mitigation generally involves reductions in human emissions of greenhouse gases (GHGs).</a:t>
            </a:r>
            <a:r>
              <a:rPr lang="en-US" baseline="30000" dirty="0"/>
              <a:t> </a:t>
            </a:r>
          </a:p>
          <a:p>
            <a:r>
              <a:rPr lang="en-US" dirty="0"/>
              <a:t>Mitigation may also be achieved by increasing the capacity of carbon sinks, e.g., through reforestation. </a:t>
            </a:r>
          </a:p>
          <a:p>
            <a:r>
              <a:rPr lang="en-US" dirty="0"/>
              <a:t>Mitigation policies can substantially reduce the risks associated with human-induced global warming.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7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FB5E-2A68-6045-BDC7-7620549D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Climate change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EAFA-50BB-5740-B596-07B1AF95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Climate change adaptation</a:t>
            </a:r>
            <a:r>
              <a:rPr lang="en-US" dirty="0"/>
              <a:t> is a response to global warming and climate change, that seeks to reduce the vulnerability of social and biological systems to relatively sudden change and thus offset the effects of global warming.</a:t>
            </a:r>
          </a:p>
          <a:p>
            <a:r>
              <a:rPr lang="en-US" dirty="0"/>
              <a:t>Even if emissions are stabilized relatively soon, global warming and its effects should last many years, and adaptation would be necessary to the resulting changes in climate.</a:t>
            </a:r>
            <a:endParaRPr lang="en-US" baseline="30000" dirty="0"/>
          </a:p>
          <a:p>
            <a:r>
              <a:rPr lang="en-US" dirty="0"/>
              <a:t>Adaptation is especially important in developing countries (LEDCs) since those countries are predicted to bear the brunt of the effects of global warming.</a:t>
            </a:r>
          </a:p>
          <a:p>
            <a:r>
              <a:rPr lang="en-US" dirty="0"/>
              <a:t>The capacity and potential for humans to adapt (called adaptive capacity) is unevenly distributed across different regions and populations, and developing countries generally have less capacity to adapt.</a:t>
            </a:r>
          </a:p>
        </p:txBody>
      </p:sp>
    </p:spTree>
    <p:extLst>
      <p:ext uri="{BB962C8B-B14F-4D97-AF65-F5344CB8AC3E}">
        <p14:creationId xmlns:p14="http://schemas.microsoft.com/office/powerpoint/2010/main" val="173218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B4E1-C9B8-5C45-89F9-236B4AE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The different levels of climate 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0269-66EC-614D-B7C2-B509C065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840452" cy="4454860"/>
          </a:xfrm>
        </p:spPr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International/global level </a:t>
            </a:r>
            <a:r>
              <a:rPr lang="en-US" dirty="0"/>
              <a:t>– Groups of countries working together to tackle climate change issues.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National level </a:t>
            </a:r>
            <a:r>
              <a:rPr lang="en-US" dirty="0"/>
              <a:t>– individual sovereign states make decisions about how best to tackle climate change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Local level </a:t>
            </a:r>
            <a:r>
              <a:rPr lang="en-US" dirty="0"/>
              <a:t>– communities working together to tackle climate change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Individual level </a:t>
            </a:r>
            <a:r>
              <a:rPr lang="en-US" dirty="0"/>
              <a:t>– individuals take action to tackle climate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20D8-0062-D549-8D7B-207EB94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How can climate change be managed at these different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4C27-5C57-464B-8CFE-2BFCD51A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194"/>
            <a:ext cx="10515600" cy="4351338"/>
          </a:xfrm>
        </p:spPr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International/global level </a:t>
            </a:r>
            <a:r>
              <a:rPr lang="en-US" dirty="0"/>
              <a:t>– global agreements e.g. Kyoto Protocol, Paris Agreement, pursuing carbon neutral status, carbon credits, development of new technologies e.g. electric/hydrogen fuel cell cars and development of renewables, space mirrors/solar shields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>
                <a:latin typeface="dearJoe 5 CASUAL PRO" panose="02000000000000000000" pitchFamily="2" charset="0"/>
              </a:rPr>
              <a:t>National level </a:t>
            </a:r>
            <a:r>
              <a:rPr lang="en-US" dirty="0"/>
              <a:t>– introduction of renewable sources of energy (relevant to the region), carbon tax, charging for plastic bags, introduction of energy efficient lightbulbs, energy efficiency, housing regulations.</a:t>
            </a:r>
          </a:p>
          <a:p>
            <a:r>
              <a:rPr lang="en-US" b="1" dirty="0">
                <a:latin typeface="dearJoe 5 CASUAL PRO" panose="02000000000000000000" pitchFamily="2" charset="0"/>
              </a:rPr>
              <a:t>Local level </a:t>
            </a:r>
            <a:r>
              <a:rPr lang="en-US" dirty="0"/>
              <a:t>– local recycling schemes, sustainable transport schemes, cutting down your carbon footprint, local pressure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C165-2532-3D4A-BA55-757B7757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4FFA-6BE3-4F45-AC7E-E2C22EB5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mind map to show the possible strategies for managing climate change in the future</a:t>
            </a:r>
          </a:p>
          <a:p>
            <a:r>
              <a:rPr lang="en-US" dirty="0"/>
              <a:t>Think about the different scales (individual, local, national, international as well as the difference between mitigation and adaptation schemes)</a:t>
            </a:r>
          </a:p>
          <a:p>
            <a:r>
              <a:rPr lang="en-US" dirty="0"/>
              <a:t>Try to develop at least 3 mini case studies with some factual/researched details</a:t>
            </a:r>
          </a:p>
          <a:p>
            <a:r>
              <a:rPr lang="en-US" dirty="0"/>
              <a:t>You may produce a paper based mind map or use </a:t>
            </a:r>
            <a:r>
              <a:rPr lang="en-US" dirty="0" err="1">
                <a:hlinkClick r:id="rId2"/>
              </a:rPr>
              <a:t>coggle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6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F307-E717-B14D-B4E2-E76B7716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International/global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B6EA-C4BD-E64B-BB16-3DC188A4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28684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General: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https://www.livescience.com/7992-top-10-craziest-solutions-global-warming.html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Paris Agreement: </a:t>
            </a:r>
            <a:r>
              <a:rPr lang="en-US" dirty="0">
                <a:hlinkClick r:id="rId3"/>
              </a:rPr>
              <a:t>https://www.youtube.com/watch?v=I-4F5MJEeqs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https://www.youtube.com/watch?v=3tnDjCA4peY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https://www.youtube.com/watch?v=47bNzLj5E_Q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Car technologies: </a:t>
            </a:r>
            <a:r>
              <a:rPr lang="en-US" dirty="0">
                <a:hlinkClick r:id="rId6"/>
              </a:rPr>
              <a:t>http://money.cnn.com/2017/05/24/technology/future-of-cars/index.html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Green energy innovations: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https://www.telegraph.co.uk/news/earth/environment/climatechange/4611654/Crazy-ideas--to-fight-global-warming-revealed-by-scientists.html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hlinkClick r:id="rId8"/>
              </a:rPr>
              <a:t>http://www.opusenergyblog.com/2018-whats-happening-year-renewable-energy-innovation/</a:t>
            </a:r>
            <a:endParaRPr lang="en-US" dirty="0"/>
          </a:p>
          <a:p>
            <a:r>
              <a:rPr lang="en-US" dirty="0">
                <a:hlinkClick r:id="rId9"/>
              </a:rPr>
              <a:t>http://www.businessinsider.com/green-energy-innovations-change-the-world-2017-5</a:t>
            </a:r>
            <a:endParaRPr lang="en-US" dirty="0"/>
          </a:p>
          <a:p>
            <a:r>
              <a:rPr lang="en-US" dirty="0">
                <a:hlinkClick r:id="rId10"/>
              </a:rPr>
              <a:t>https://thebossmagazine.com/green-energy-innovations/</a:t>
            </a:r>
            <a:endParaRPr lang="en-US" dirty="0"/>
          </a:p>
          <a:p>
            <a:r>
              <a:rPr lang="en-US" dirty="0">
                <a:hlinkClick r:id="rId11"/>
              </a:rPr>
              <a:t>https://futurism.com/images/renewable-energy-sources-of-the-future-infographic/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Solar shade</a:t>
            </a:r>
            <a:r>
              <a:rPr lang="en-US" dirty="0"/>
              <a:t>:</a:t>
            </a:r>
          </a:p>
          <a:p>
            <a:r>
              <a:rPr lang="en-US" dirty="0">
                <a:hlinkClick r:id="rId12"/>
              </a:rPr>
              <a:t>http://www.bbc.com/future/story/20160425-how-a-giant-space-umbrella-could-stop-global-warming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8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887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dearJoe 5 CASUAL PRO</vt:lpstr>
      <vt:lpstr>Office Theme</vt:lpstr>
      <vt:lpstr>How can we manage the future impacts of climate change? </vt:lpstr>
      <vt:lpstr>What, how, why???</vt:lpstr>
      <vt:lpstr>How to manage climate change – mitigation vs adaptation</vt:lpstr>
      <vt:lpstr>Mitigation and adaptation – what is the difference?</vt:lpstr>
      <vt:lpstr>Climate change adaptation</vt:lpstr>
      <vt:lpstr>The different levels of climate change management</vt:lpstr>
      <vt:lpstr>How can climate change be managed at these different levels?</vt:lpstr>
      <vt:lpstr>Task</vt:lpstr>
      <vt:lpstr>International/global</vt:lpstr>
      <vt:lpstr>National</vt:lpstr>
      <vt:lpstr>Local/individual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limit the future impacts of climate change? </dc:title>
  <dc:creator>Ruth Capper</dc:creator>
  <cp:lastModifiedBy>Ruth Capper</cp:lastModifiedBy>
  <cp:revision>30</cp:revision>
  <dcterms:created xsi:type="dcterms:W3CDTF">2018-05-09T02:04:16Z</dcterms:created>
  <dcterms:modified xsi:type="dcterms:W3CDTF">2018-05-22T14:45:16Z</dcterms:modified>
</cp:coreProperties>
</file>