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3" r:id="rId6"/>
    <p:sldId id="316" r:id="rId7"/>
    <p:sldId id="268" r:id="rId8"/>
    <p:sldId id="315" r:id="rId9"/>
    <p:sldId id="265" r:id="rId10"/>
    <p:sldId id="264" r:id="rId11"/>
    <p:sldId id="314" r:id="rId12"/>
    <p:sldId id="321" r:id="rId13"/>
    <p:sldId id="317" r:id="rId14"/>
    <p:sldId id="266" r:id="rId15"/>
    <p:sldId id="262"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3"/>
  </p:normalViewPr>
  <p:slideViewPr>
    <p:cSldViewPr snapToGrid="0" snapToObjects="1">
      <p:cViewPr varScale="1">
        <p:scale>
          <a:sx n="121" d="100"/>
          <a:sy n="121" d="100"/>
        </p:scale>
        <p:origin x="20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DB53-1750-D04D-9ACF-33F4C9D2D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361A2C-7D97-E64E-85A9-D19DAF4BC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BEFFD0-22B9-484E-9F7F-F39798E0F4AF}"/>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5" name="Footer Placeholder 4">
            <a:extLst>
              <a:ext uri="{FF2B5EF4-FFF2-40B4-BE49-F238E27FC236}">
                <a16:creationId xmlns:a16="http://schemas.microsoft.com/office/drawing/2014/main" id="{0874340B-144B-654B-A915-F2F3B224F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843B96-A850-6C46-AB2F-68B21FC4148F}"/>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175088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0EAC-B9D1-2249-8D92-AD3BB9B145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45A7BA-AD27-5048-B5D9-C038E813575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623D9-76E9-454D-BA08-CE96B5F307FA}"/>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5" name="Footer Placeholder 4">
            <a:extLst>
              <a:ext uri="{FF2B5EF4-FFF2-40B4-BE49-F238E27FC236}">
                <a16:creationId xmlns:a16="http://schemas.microsoft.com/office/drawing/2014/main" id="{918E9115-AD8B-994C-9F4D-4569EB343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58C6E-60F1-E344-86B7-2545070E95DE}"/>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270950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A7A635-B900-9F4D-B066-72414D4617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72427C-FF5D-5644-9917-19A5C0C60F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E8120-8472-2643-BB96-778C5B9DAF7E}"/>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5" name="Footer Placeholder 4">
            <a:extLst>
              <a:ext uri="{FF2B5EF4-FFF2-40B4-BE49-F238E27FC236}">
                <a16:creationId xmlns:a16="http://schemas.microsoft.com/office/drawing/2014/main" id="{BCE6EF1B-804F-7747-A78E-88C3E2BF28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EBFBE-9F76-0D49-BD92-4FBCD3F4BF98}"/>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29889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F243F-A630-1A4E-A1D2-F6EE215F4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DCACE-BAAD-7147-BEAD-C7CA2A4676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7497D-0FEC-C348-9C3E-775B01FE6A8D}"/>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5" name="Footer Placeholder 4">
            <a:extLst>
              <a:ext uri="{FF2B5EF4-FFF2-40B4-BE49-F238E27FC236}">
                <a16:creationId xmlns:a16="http://schemas.microsoft.com/office/drawing/2014/main" id="{B7852D51-4CDD-EB4C-878B-E95782DDC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AD210-3DBB-AA43-B604-917CF96FAE23}"/>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413918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4C9E-57CE-6143-B95C-EA57AAD1F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39978F-9DF9-204C-8B0A-4EAE022DB3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07087A-303A-934C-A34E-C6D209BCD771}"/>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5" name="Footer Placeholder 4">
            <a:extLst>
              <a:ext uri="{FF2B5EF4-FFF2-40B4-BE49-F238E27FC236}">
                <a16:creationId xmlns:a16="http://schemas.microsoft.com/office/drawing/2014/main" id="{102A2075-7DB0-D145-B841-0EA0073A65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73F1A-8543-BE45-B5C1-44F858962D0C}"/>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340963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B0775-9036-7B4C-A531-7FCAC8F85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F348D-BC3A-2047-BF6B-D3364CC750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BECA4A-02BA-274C-9521-127AD8C852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9521FD-3058-CD42-A06A-C22601358689}"/>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6" name="Footer Placeholder 5">
            <a:extLst>
              <a:ext uri="{FF2B5EF4-FFF2-40B4-BE49-F238E27FC236}">
                <a16:creationId xmlns:a16="http://schemas.microsoft.com/office/drawing/2014/main" id="{34E3AAEA-4F5F-4944-9E9A-0892C7A14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C4F51-C455-3649-BB17-3A7CEB940507}"/>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421057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D4A6-C761-AE4D-96D0-BABF7BB1B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29BE2D-1844-CD44-91A3-AD8E1E9F7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38D7DB-57F2-1149-8A9B-079191494A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DEBE78-C7E5-A947-9A21-E659736F9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98449F-4D0D-9D44-8104-DEB108DDF5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F3D1CA-B0F4-5A4C-B817-44D13C68D9D6}"/>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8" name="Footer Placeholder 7">
            <a:extLst>
              <a:ext uri="{FF2B5EF4-FFF2-40B4-BE49-F238E27FC236}">
                <a16:creationId xmlns:a16="http://schemas.microsoft.com/office/drawing/2014/main" id="{AAF63D36-8F19-814D-929F-778E607200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89E7BE-1689-2C45-9F5D-5DDED2AFDF9A}"/>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89828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6EEC-F4A4-8E48-8A80-048382F1D1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CC9B8-795A-864F-8FB3-2F6AF24502FD}"/>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4" name="Footer Placeholder 3">
            <a:extLst>
              <a:ext uri="{FF2B5EF4-FFF2-40B4-BE49-F238E27FC236}">
                <a16:creationId xmlns:a16="http://schemas.microsoft.com/office/drawing/2014/main" id="{2170124E-445F-7446-B31C-6B257B9599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76FCE-C66C-7945-BE65-2D7DBC5BFD2D}"/>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238111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7EA0F2-9C54-1142-8095-425582E71480}"/>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3" name="Footer Placeholder 2">
            <a:extLst>
              <a:ext uri="{FF2B5EF4-FFF2-40B4-BE49-F238E27FC236}">
                <a16:creationId xmlns:a16="http://schemas.microsoft.com/office/drawing/2014/main" id="{B3C2913A-4399-634E-8FF5-1BD5D6517F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994CBE-C509-5C43-846B-FF1A4BF721DF}"/>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920103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907AB-5F61-184A-A348-C9ED07E38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20902-7506-8D40-B1AF-68D61FC32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2C151-7BDA-5E45-A779-197E55E7C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2EE63-B7D3-CB4D-AC02-C22B058A796D}"/>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6" name="Footer Placeholder 5">
            <a:extLst>
              <a:ext uri="{FF2B5EF4-FFF2-40B4-BE49-F238E27FC236}">
                <a16:creationId xmlns:a16="http://schemas.microsoft.com/office/drawing/2014/main" id="{F8D2A040-028C-D843-BEC9-10CB723136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161BD-B42B-6240-870D-356E9CE43C92}"/>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274614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B1DA-C62A-574B-BE31-93947E347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09249-BD1D-6447-A29C-FC1630941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8C3A26-E610-7142-AA20-82821BC1F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70F43F-BED4-1C45-8661-F31337624627}"/>
              </a:ext>
            </a:extLst>
          </p:cNvPr>
          <p:cNvSpPr>
            <a:spLocks noGrp="1"/>
          </p:cNvSpPr>
          <p:nvPr>
            <p:ph type="dt" sz="half" idx="10"/>
          </p:nvPr>
        </p:nvSpPr>
        <p:spPr/>
        <p:txBody>
          <a:bodyPr/>
          <a:lstStyle/>
          <a:p>
            <a:fld id="{831B5512-48A3-CC4E-ADCD-D8CFFA479A33}" type="datetimeFigureOut">
              <a:rPr lang="en-US" smtClean="0"/>
              <a:t>11/26/18</a:t>
            </a:fld>
            <a:endParaRPr lang="en-US"/>
          </a:p>
        </p:txBody>
      </p:sp>
      <p:sp>
        <p:nvSpPr>
          <p:cNvPr id="6" name="Footer Placeholder 5">
            <a:extLst>
              <a:ext uri="{FF2B5EF4-FFF2-40B4-BE49-F238E27FC236}">
                <a16:creationId xmlns:a16="http://schemas.microsoft.com/office/drawing/2014/main" id="{98AF3F93-E0D5-5E47-A471-43EFA64EA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B9F75-4CAF-7D4A-B91A-979AA28120D0}"/>
              </a:ext>
            </a:extLst>
          </p:cNvPr>
          <p:cNvSpPr>
            <a:spLocks noGrp="1"/>
          </p:cNvSpPr>
          <p:nvPr>
            <p:ph type="sldNum" sz="quarter" idx="12"/>
          </p:nvPr>
        </p:nvSpPr>
        <p:spPr/>
        <p:txBody>
          <a:bodyPr/>
          <a:lstStyle/>
          <a:p>
            <a:fld id="{6F6F7103-42AB-3A42-929A-A2D6FAFD0C7B}" type="slidenum">
              <a:rPr lang="en-US" smtClean="0"/>
              <a:t>‹#›</a:t>
            </a:fld>
            <a:endParaRPr lang="en-US"/>
          </a:p>
        </p:txBody>
      </p:sp>
    </p:spTree>
    <p:extLst>
      <p:ext uri="{BB962C8B-B14F-4D97-AF65-F5344CB8AC3E}">
        <p14:creationId xmlns:p14="http://schemas.microsoft.com/office/powerpoint/2010/main" val="390793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2BC1D-B91B-3E42-89C9-7120AFC7A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B61DFF-D66A-7D4A-AAAE-4844C8FC4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4BE9B-3906-974E-8C04-0C40DD609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B5512-48A3-CC4E-ADCD-D8CFFA479A33}" type="datetimeFigureOut">
              <a:rPr lang="en-US" smtClean="0"/>
              <a:t>11/26/18</a:t>
            </a:fld>
            <a:endParaRPr lang="en-US"/>
          </a:p>
        </p:txBody>
      </p:sp>
      <p:sp>
        <p:nvSpPr>
          <p:cNvPr id="5" name="Footer Placeholder 4">
            <a:extLst>
              <a:ext uri="{FF2B5EF4-FFF2-40B4-BE49-F238E27FC236}">
                <a16:creationId xmlns:a16="http://schemas.microsoft.com/office/drawing/2014/main" id="{59D2C4D7-8EC9-8648-98A1-24D008FC1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D62856-6C83-024D-9129-B9BC2D395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F7103-42AB-3A42-929A-A2D6FAFD0C7B}" type="slidenum">
              <a:rPr lang="en-US" smtClean="0"/>
              <a:t>‹#›</a:t>
            </a:fld>
            <a:endParaRPr lang="en-US"/>
          </a:p>
        </p:txBody>
      </p:sp>
    </p:spTree>
    <p:extLst>
      <p:ext uri="{BB962C8B-B14F-4D97-AF65-F5344CB8AC3E}">
        <p14:creationId xmlns:p14="http://schemas.microsoft.com/office/powerpoint/2010/main" val="275726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lifeandstyle/2009/sep/17/emma-watson-ethical-fashion-people-tree" TargetMode="External"/><Relationship Id="rId2" Type="http://schemas.openxmlformats.org/officeDocument/2006/relationships/hyperlink" Target="https://www.peopletree.co.uk/"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VHLHphzxUL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time_continue=35&amp;v=0h8-W5I0xM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aTo0qtdVMp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time_continue=19&amp;v=7MV3HWQHl1s" TargetMode="Externa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ytimes.com/2018/04/24/style/survivors-of-rana-plaza-disaster.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time_continue=69&amp;v=EVNrKD1Rc-k"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www.youtube.com/watch?time_continue=3&amp;v=pHOne3_2IE4" TargetMode="External"/><Relationship Id="rId1" Type="http://schemas.openxmlformats.org/officeDocument/2006/relationships/slideLayout" Target="../slideLayouts/slideLayout2.xml"/><Relationship Id="rId6" Type="http://schemas.openxmlformats.org/officeDocument/2006/relationships/hyperlink" Target="https://www.youtube.com/watch?time_continue=33&amp;v=JIC9DUkbic8"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https://www.youtube.com/watch?v=JdpspllWI2o" TargetMode="External"/><Relationship Id="rId4" Type="http://schemas.openxmlformats.org/officeDocument/2006/relationships/hyperlink" Target="https://www.youtube.com/watch?v=D2t6yc1t9KY"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B5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30FB81E-534D-834A-A563-641BD69938BD}"/>
              </a:ext>
            </a:extLst>
          </p:cNvPr>
          <p:cNvPicPr>
            <a:picLocks noChangeAspect="1"/>
          </p:cNvPicPr>
          <p:nvPr/>
        </p:nvPicPr>
        <p:blipFill rotWithShape="1">
          <a:blip r:embed="rId2"/>
          <a:srcRect l="6168" r="4646"/>
          <a:stretch/>
        </p:blipFill>
        <p:spPr>
          <a:xfrm>
            <a:off x="1143896" y="643467"/>
            <a:ext cx="9904208" cy="5571066"/>
          </a:xfrm>
          <a:prstGeom prst="rect">
            <a:avLst/>
          </a:prstGeom>
        </p:spPr>
      </p:pic>
    </p:spTree>
    <p:extLst>
      <p:ext uri="{BB962C8B-B14F-4D97-AF65-F5344CB8AC3E}">
        <p14:creationId xmlns:p14="http://schemas.microsoft.com/office/powerpoint/2010/main" val="39514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B6D53-D176-1B47-80E2-E14F0613AC46}"/>
              </a:ext>
            </a:extLst>
          </p:cNvPr>
          <p:cNvSpPr>
            <a:spLocks noGrp="1"/>
          </p:cNvSpPr>
          <p:nvPr>
            <p:ph type="title"/>
          </p:nvPr>
        </p:nvSpPr>
        <p:spPr/>
        <p:txBody>
          <a:bodyPr/>
          <a:lstStyle/>
          <a:p>
            <a:r>
              <a:rPr lang="en-US" dirty="0">
                <a:latin typeface="dearJoe 5 CASUAL PRO" panose="02000000000000000000" pitchFamily="2" charset="0"/>
              </a:rPr>
              <a:t>Key questions corporate social responsibility</a:t>
            </a:r>
          </a:p>
        </p:txBody>
      </p:sp>
      <p:sp>
        <p:nvSpPr>
          <p:cNvPr id="3" name="Content Placeholder 2">
            <a:extLst>
              <a:ext uri="{FF2B5EF4-FFF2-40B4-BE49-F238E27FC236}">
                <a16:creationId xmlns:a16="http://schemas.microsoft.com/office/drawing/2014/main" id="{D8BB1765-695F-D840-A677-B4C94F629503}"/>
              </a:ext>
            </a:extLst>
          </p:cNvPr>
          <p:cNvSpPr>
            <a:spLocks noGrp="1"/>
          </p:cNvSpPr>
          <p:nvPr>
            <p:ph idx="1"/>
          </p:nvPr>
        </p:nvSpPr>
        <p:spPr/>
        <p:txBody>
          <a:bodyPr/>
          <a:lstStyle/>
          <a:p>
            <a:r>
              <a:rPr lang="en-US" dirty="0"/>
              <a:t>What is it?</a:t>
            </a:r>
          </a:p>
          <a:p>
            <a:r>
              <a:rPr lang="en-US" dirty="0"/>
              <a:t> How is it an important approach for closing the development gap?</a:t>
            </a:r>
          </a:p>
          <a:p>
            <a:r>
              <a:rPr lang="en-US" dirty="0"/>
              <a:t>What are the drawbacks?</a:t>
            </a:r>
          </a:p>
          <a:p>
            <a:endParaRPr lang="en-US" dirty="0"/>
          </a:p>
          <a:p>
            <a:pPr marL="0" indent="0">
              <a:buNone/>
            </a:pPr>
            <a:r>
              <a:rPr lang="en-US" b="1" u="sng" dirty="0"/>
              <a:t>Resources:</a:t>
            </a:r>
          </a:p>
          <a:p>
            <a:pPr marL="0" indent="0">
              <a:buNone/>
            </a:pPr>
            <a:r>
              <a:rPr lang="en-US" dirty="0"/>
              <a:t> Study guide p50-52</a:t>
            </a:r>
          </a:p>
          <a:p>
            <a:pPr marL="0" indent="0">
              <a:buNone/>
            </a:pPr>
            <a:r>
              <a:rPr lang="en-US" dirty="0"/>
              <a:t>IB textbook p580-581</a:t>
            </a:r>
          </a:p>
        </p:txBody>
      </p:sp>
    </p:spTree>
    <p:extLst>
      <p:ext uri="{BB962C8B-B14F-4D97-AF65-F5344CB8AC3E}">
        <p14:creationId xmlns:p14="http://schemas.microsoft.com/office/powerpoint/2010/main" val="49055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24F1-C222-6F49-9A5A-FA40D2FEAB27}"/>
              </a:ext>
            </a:extLst>
          </p:cNvPr>
          <p:cNvSpPr>
            <a:spLocks noGrp="1"/>
          </p:cNvSpPr>
          <p:nvPr>
            <p:ph type="title"/>
          </p:nvPr>
        </p:nvSpPr>
        <p:spPr>
          <a:xfrm>
            <a:off x="0" y="68395"/>
            <a:ext cx="10515600" cy="1325563"/>
          </a:xfrm>
        </p:spPr>
        <p:txBody>
          <a:bodyPr/>
          <a:lstStyle/>
          <a:p>
            <a:r>
              <a:rPr lang="en-US" dirty="0">
                <a:latin typeface="dearJoe 5 CASUAL PRO" panose="02000000000000000000" pitchFamily="2" charset="0"/>
              </a:rPr>
              <a:t>Solution: Fair trade fashion- People Tree</a:t>
            </a:r>
          </a:p>
        </p:txBody>
      </p:sp>
      <p:sp>
        <p:nvSpPr>
          <p:cNvPr id="3" name="Content Placeholder 2">
            <a:extLst>
              <a:ext uri="{FF2B5EF4-FFF2-40B4-BE49-F238E27FC236}">
                <a16:creationId xmlns:a16="http://schemas.microsoft.com/office/drawing/2014/main" id="{FB413409-EED8-9D42-9EFD-866AB5B6E94E}"/>
              </a:ext>
            </a:extLst>
          </p:cNvPr>
          <p:cNvSpPr>
            <a:spLocks noGrp="1"/>
          </p:cNvSpPr>
          <p:nvPr>
            <p:ph idx="1"/>
          </p:nvPr>
        </p:nvSpPr>
        <p:spPr>
          <a:xfrm>
            <a:off x="166687" y="1119188"/>
            <a:ext cx="10515600" cy="4351338"/>
          </a:xfrm>
        </p:spPr>
        <p:txBody>
          <a:bodyPr/>
          <a:lstStyle/>
          <a:p>
            <a:r>
              <a:rPr lang="en-US" dirty="0">
                <a:hlinkClick r:id="rId2"/>
              </a:rPr>
              <a:t>https://www.peopletree.co.uk</a:t>
            </a:r>
            <a:endParaRPr lang="en-US" dirty="0"/>
          </a:p>
          <a:p>
            <a:r>
              <a:rPr lang="en-US" dirty="0">
                <a:hlinkClick r:id="rId3"/>
              </a:rPr>
              <a:t>Guardian: Emma Watson launches ethical fashion range with People Tree</a:t>
            </a:r>
            <a:endParaRPr lang="en-US" dirty="0"/>
          </a:p>
        </p:txBody>
      </p:sp>
      <p:pic>
        <p:nvPicPr>
          <p:cNvPr id="5" name="Picture 4">
            <a:extLst>
              <a:ext uri="{FF2B5EF4-FFF2-40B4-BE49-F238E27FC236}">
                <a16:creationId xmlns:a16="http://schemas.microsoft.com/office/drawing/2014/main" id="{4BE6E295-7CED-654B-85BC-2D2AE46650FB}"/>
              </a:ext>
            </a:extLst>
          </p:cNvPr>
          <p:cNvPicPr>
            <a:picLocks noChangeAspect="1"/>
          </p:cNvPicPr>
          <p:nvPr/>
        </p:nvPicPr>
        <p:blipFill>
          <a:blip r:embed="rId4"/>
          <a:stretch>
            <a:fillRect/>
          </a:stretch>
        </p:blipFill>
        <p:spPr>
          <a:xfrm>
            <a:off x="367720" y="3037451"/>
            <a:ext cx="4038598" cy="2919925"/>
          </a:xfrm>
          <a:prstGeom prst="rect">
            <a:avLst/>
          </a:prstGeom>
        </p:spPr>
      </p:pic>
      <p:pic>
        <p:nvPicPr>
          <p:cNvPr id="6" name="Picture 5">
            <a:extLst>
              <a:ext uri="{FF2B5EF4-FFF2-40B4-BE49-F238E27FC236}">
                <a16:creationId xmlns:a16="http://schemas.microsoft.com/office/drawing/2014/main" id="{FFECD069-5721-6049-AA55-FA3EFF9BDAA4}"/>
              </a:ext>
            </a:extLst>
          </p:cNvPr>
          <p:cNvPicPr>
            <a:picLocks noChangeAspect="1"/>
          </p:cNvPicPr>
          <p:nvPr/>
        </p:nvPicPr>
        <p:blipFill>
          <a:blip r:embed="rId5"/>
          <a:stretch>
            <a:fillRect/>
          </a:stretch>
        </p:blipFill>
        <p:spPr>
          <a:xfrm>
            <a:off x="8891975" y="411681"/>
            <a:ext cx="3247250" cy="1101296"/>
          </a:xfrm>
          <a:prstGeom prst="rect">
            <a:avLst/>
          </a:prstGeom>
        </p:spPr>
      </p:pic>
      <p:pic>
        <p:nvPicPr>
          <p:cNvPr id="8" name="Picture 7">
            <a:extLst>
              <a:ext uri="{FF2B5EF4-FFF2-40B4-BE49-F238E27FC236}">
                <a16:creationId xmlns:a16="http://schemas.microsoft.com/office/drawing/2014/main" id="{647482C5-D6C7-CB48-A070-0DAEEE63E8A1}"/>
              </a:ext>
            </a:extLst>
          </p:cNvPr>
          <p:cNvPicPr>
            <a:picLocks noChangeAspect="1"/>
          </p:cNvPicPr>
          <p:nvPr/>
        </p:nvPicPr>
        <p:blipFill>
          <a:blip r:embed="rId6"/>
          <a:stretch>
            <a:fillRect/>
          </a:stretch>
        </p:blipFill>
        <p:spPr>
          <a:xfrm>
            <a:off x="4379116" y="2071176"/>
            <a:ext cx="7467600" cy="3886200"/>
          </a:xfrm>
          <a:prstGeom prst="rect">
            <a:avLst/>
          </a:prstGeom>
        </p:spPr>
      </p:pic>
    </p:spTree>
    <p:extLst>
      <p:ext uri="{BB962C8B-B14F-4D97-AF65-F5344CB8AC3E}">
        <p14:creationId xmlns:p14="http://schemas.microsoft.com/office/powerpoint/2010/main" val="155125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879DBA6-185E-0442-91DC-4A641A46BEC7}"/>
              </a:ext>
            </a:extLst>
          </p:cNvPr>
          <p:cNvPicPr>
            <a:picLocks noChangeAspect="1"/>
          </p:cNvPicPr>
          <p:nvPr/>
        </p:nvPicPr>
        <p:blipFill>
          <a:blip r:embed="rId3"/>
          <a:stretch>
            <a:fillRect/>
          </a:stretch>
        </p:blipFill>
        <p:spPr>
          <a:xfrm>
            <a:off x="461798" y="177362"/>
            <a:ext cx="11446422" cy="6529006"/>
          </a:xfrm>
          <a:prstGeom prst="rect">
            <a:avLst/>
          </a:prstGeom>
        </p:spPr>
      </p:pic>
    </p:spTree>
    <p:extLst>
      <p:ext uri="{BB962C8B-B14F-4D97-AF65-F5344CB8AC3E}">
        <p14:creationId xmlns:p14="http://schemas.microsoft.com/office/powerpoint/2010/main" val="292396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EC9D7A-4B0E-0B4A-9303-3E78FA3D4EA1}"/>
              </a:ext>
            </a:extLst>
          </p:cNvPr>
          <p:cNvPicPr>
            <a:picLocks noGrp="1" noChangeAspect="1"/>
          </p:cNvPicPr>
          <p:nvPr>
            <p:ph idx="4294967295"/>
          </p:nvPr>
        </p:nvPicPr>
        <p:blipFill>
          <a:blip r:embed="rId2"/>
          <a:stretch>
            <a:fillRect/>
          </a:stretch>
        </p:blipFill>
        <p:spPr>
          <a:xfrm rot="16200000">
            <a:off x="3739862" y="-2386136"/>
            <a:ext cx="4551473" cy="11337515"/>
          </a:xfrm>
        </p:spPr>
      </p:pic>
    </p:spTree>
    <p:extLst>
      <p:ext uri="{BB962C8B-B14F-4D97-AF65-F5344CB8AC3E}">
        <p14:creationId xmlns:p14="http://schemas.microsoft.com/office/powerpoint/2010/main" val="403439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C63F-48B9-7340-AF9D-5B4DD8EA29BF}"/>
              </a:ext>
            </a:extLst>
          </p:cNvPr>
          <p:cNvSpPr>
            <a:spLocks noGrp="1"/>
          </p:cNvSpPr>
          <p:nvPr>
            <p:ph type="title"/>
          </p:nvPr>
        </p:nvSpPr>
        <p:spPr>
          <a:xfrm>
            <a:off x="838200" y="102366"/>
            <a:ext cx="10515600" cy="1325563"/>
          </a:xfrm>
        </p:spPr>
        <p:txBody>
          <a:bodyPr/>
          <a:lstStyle/>
          <a:p>
            <a:pPr algn="ctr"/>
            <a:r>
              <a:rPr lang="en-US" dirty="0">
                <a:latin typeface="dearJoe 5 CASUAL PRO" panose="02000000000000000000" pitchFamily="2" charset="0"/>
              </a:rPr>
              <a:t>Fairtrade ‘not benefitting the poor’</a:t>
            </a:r>
          </a:p>
        </p:txBody>
      </p:sp>
      <p:pic>
        <p:nvPicPr>
          <p:cNvPr id="4" name="Picture 3">
            <a:hlinkClick r:id="rId2"/>
            <a:extLst>
              <a:ext uri="{FF2B5EF4-FFF2-40B4-BE49-F238E27FC236}">
                <a16:creationId xmlns:a16="http://schemas.microsoft.com/office/drawing/2014/main" id="{EB97EEE2-AD43-DB45-A4B0-CA5D7B1474C3}"/>
              </a:ext>
            </a:extLst>
          </p:cNvPr>
          <p:cNvPicPr>
            <a:picLocks noChangeAspect="1"/>
          </p:cNvPicPr>
          <p:nvPr/>
        </p:nvPicPr>
        <p:blipFill>
          <a:blip r:embed="rId3"/>
          <a:stretch>
            <a:fillRect/>
          </a:stretch>
        </p:blipFill>
        <p:spPr>
          <a:xfrm>
            <a:off x="1534620" y="1427929"/>
            <a:ext cx="9122760" cy="5110656"/>
          </a:xfrm>
          <a:prstGeom prst="rect">
            <a:avLst/>
          </a:prstGeom>
        </p:spPr>
      </p:pic>
    </p:spTree>
    <p:extLst>
      <p:ext uri="{BB962C8B-B14F-4D97-AF65-F5344CB8AC3E}">
        <p14:creationId xmlns:p14="http://schemas.microsoft.com/office/powerpoint/2010/main" val="227815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DFFB-C47B-654E-A20A-40F4C1602F94}"/>
              </a:ext>
            </a:extLst>
          </p:cNvPr>
          <p:cNvSpPr>
            <a:spLocks noGrp="1"/>
          </p:cNvSpPr>
          <p:nvPr>
            <p:ph type="title"/>
          </p:nvPr>
        </p:nvSpPr>
        <p:spPr/>
        <p:txBody>
          <a:bodyPr/>
          <a:lstStyle/>
          <a:p>
            <a:r>
              <a:rPr lang="en-US" dirty="0">
                <a:latin typeface="dearJoe 5 CASUAL PRO" panose="02000000000000000000" pitchFamily="2" charset="0"/>
              </a:rPr>
              <a:t>Fairtrade key questions</a:t>
            </a:r>
          </a:p>
        </p:txBody>
      </p:sp>
      <p:sp>
        <p:nvSpPr>
          <p:cNvPr id="3" name="Content Placeholder 2">
            <a:extLst>
              <a:ext uri="{FF2B5EF4-FFF2-40B4-BE49-F238E27FC236}">
                <a16:creationId xmlns:a16="http://schemas.microsoft.com/office/drawing/2014/main" id="{65D749A7-0F71-9946-A393-54EEBB6AFEFD}"/>
              </a:ext>
            </a:extLst>
          </p:cNvPr>
          <p:cNvSpPr>
            <a:spLocks noGrp="1"/>
          </p:cNvSpPr>
          <p:nvPr>
            <p:ph idx="1"/>
          </p:nvPr>
        </p:nvSpPr>
        <p:spPr/>
        <p:txBody>
          <a:bodyPr/>
          <a:lstStyle/>
          <a:p>
            <a:r>
              <a:rPr lang="en-US" dirty="0"/>
              <a:t>What is </a:t>
            </a:r>
            <a:r>
              <a:rPr lang="en-US" dirty="0" err="1"/>
              <a:t>fairtrade</a:t>
            </a:r>
            <a:r>
              <a:rPr lang="en-US" dirty="0"/>
              <a:t>?</a:t>
            </a:r>
          </a:p>
          <a:p>
            <a:r>
              <a:rPr lang="en-US" dirty="0"/>
              <a:t>How is </a:t>
            </a:r>
            <a:r>
              <a:rPr lang="en-US" dirty="0" err="1"/>
              <a:t>fairtrade</a:t>
            </a:r>
            <a:r>
              <a:rPr lang="en-US" dirty="0"/>
              <a:t> an example of an alternative trading network?</a:t>
            </a:r>
          </a:p>
          <a:p>
            <a:r>
              <a:rPr lang="en-US" dirty="0"/>
              <a:t>How does </a:t>
            </a:r>
            <a:r>
              <a:rPr lang="en-US" dirty="0" err="1"/>
              <a:t>fairtrade</a:t>
            </a:r>
            <a:r>
              <a:rPr lang="en-US" dirty="0"/>
              <a:t> bring benefits to marginalized people?</a:t>
            </a:r>
          </a:p>
          <a:p>
            <a:r>
              <a:rPr lang="en-US" dirty="0"/>
              <a:t>What are the drawbacks of </a:t>
            </a:r>
            <a:r>
              <a:rPr lang="en-US" dirty="0" err="1"/>
              <a:t>fairtrade</a:t>
            </a:r>
            <a:r>
              <a:rPr lang="en-US" dirty="0"/>
              <a:t>?</a:t>
            </a:r>
          </a:p>
          <a:p>
            <a:endParaRPr lang="en-US" dirty="0"/>
          </a:p>
          <a:p>
            <a:pPr marL="0" indent="0">
              <a:buNone/>
            </a:pPr>
            <a:r>
              <a:rPr lang="en-US" b="1" u="sng" dirty="0"/>
              <a:t>Resources:</a:t>
            </a:r>
          </a:p>
          <a:p>
            <a:pPr marL="0" indent="0">
              <a:buNone/>
            </a:pPr>
            <a:r>
              <a:rPr lang="en-US" dirty="0"/>
              <a:t>Study guide p49-50</a:t>
            </a:r>
          </a:p>
          <a:p>
            <a:pPr marL="0" indent="0">
              <a:buNone/>
            </a:pPr>
            <a:r>
              <a:rPr lang="en-US" dirty="0"/>
              <a:t>IB Textbook p579-580</a:t>
            </a:r>
          </a:p>
          <a:p>
            <a:endParaRPr lang="en-US" dirty="0"/>
          </a:p>
          <a:p>
            <a:endParaRPr lang="en-US" dirty="0"/>
          </a:p>
        </p:txBody>
      </p:sp>
    </p:spTree>
    <p:extLst>
      <p:ext uri="{BB962C8B-B14F-4D97-AF65-F5344CB8AC3E}">
        <p14:creationId xmlns:p14="http://schemas.microsoft.com/office/powerpoint/2010/main" val="7256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7C85-3139-F040-8984-605D22E9409B}"/>
              </a:ext>
            </a:extLst>
          </p:cNvPr>
          <p:cNvSpPr>
            <a:spLocks noGrp="1"/>
          </p:cNvSpPr>
          <p:nvPr>
            <p:ph type="title"/>
          </p:nvPr>
        </p:nvSpPr>
        <p:spPr/>
        <p:txBody>
          <a:bodyPr/>
          <a:lstStyle/>
          <a:p>
            <a:r>
              <a:rPr lang="en-US" dirty="0">
                <a:latin typeface="dearJoe 5 CASUAL PRO" panose="02000000000000000000" pitchFamily="2" charset="0"/>
              </a:rPr>
              <a:t>Exam question</a:t>
            </a:r>
          </a:p>
        </p:txBody>
      </p:sp>
      <p:sp>
        <p:nvSpPr>
          <p:cNvPr id="6" name="Content Placeholder 5">
            <a:extLst>
              <a:ext uri="{FF2B5EF4-FFF2-40B4-BE49-F238E27FC236}">
                <a16:creationId xmlns:a16="http://schemas.microsoft.com/office/drawing/2014/main" id="{0671479E-5181-6B40-BFA7-53DBD7EF38BA}"/>
              </a:ext>
            </a:extLst>
          </p:cNvPr>
          <p:cNvSpPr>
            <a:spLocks noGrp="1"/>
          </p:cNvSpPr>
          <p:nvPr>
            <p:ph idx="1"/>
          </p:nvPr>
        </p:nvSpPr>
        <p:spPr/>
        <p:txBody>
          <a:bodyPr/>
          <a:lstStyle/>
          <a:p>
            <a:pPr marL="0" indent="0">
              <a:buNone/>
            </a:pPr>
            <a:r>
              <a:rPr lang="en-US" dirty="0"/>
              <a:t>“All forms of social entrepreneurship are well meaning but flawed.” Discuss this statement [16]</a:t>
            </a:r>
          </a:p>
          <a:p>
            <a:pPr marL="0" indent="0">
              <a:buNone/>
            </a:pPr>
            <a:endParaRPr lang="en-US" dirty="0"/>
          </a:p>
        </p:txBody>
      </p:sp>
    </p:spTree>
    <p:extLst>
      <p:ext uri="{BB962C8B-B14F-4D97-AF65-F5344CB8AC3E}">
        <p14:creationId xmlns:p14="http://schemas.microsoft.com/office/powerpoint/2010/main" val="58417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4970-52C0-2E43-BF54-B88CD519C232}"/>
              </a:ext>
            </a:extLst>
          </p:cNvPr>
          <p:cNvSpPr>
            <a:spLocks noGrp="1"/>
          </p:cNvSpPr>
          <p:nvPr>
            <p:ph type="title"/>
          </p:nvPr>
        </p:nvSpPr>
        <p:spPr/>
        <p:txBody>
          <a:bodyPr/>
          <a:lstStyle/>
          <a:p>
            <a:r>
              <a:rPr lang="en-US" dirty="0">
                <a:latin typeface="dearJoe 5 CASUAL PRO" panose="02000000000000000000" pitchFamily="2" charset="0"/>
              </a:rPr>
              <a:t>Objectives</a:t>
            </a:r>
          </a:p>
        </p:txBody>
      </p:sp>
      <p:sp>
        <p:nvSpPr>
          <p:cNvPr id="3" name="Content Placeholder 2">
            <a:extLst>
              <a:ext uri="{FF2B5EF4-FFF2-40B4-BE49-F238E27FC236}">
                <a16:creationId xmlns:a16="http://schemas.microsoft.com/office/drawing/2014/main" id="{AE70EF1B-FEFA-084A-9883-2D413FC92F54}"/>
              </a:ext>
            </a:extLst>
          </p:cNvPr>
          <p:cNvSpPr>
            <a:spLocks noGrp="1"/>
          </p:cNvSpPr>
          <p:nvPr>
            <p:ph idx="1"/>
          </p:nvPr>
        </p:nvSpPr>
        <p:spPr/>
        <p:txBody>
          <a:bodyPr/>
          <a:lstStyle/>
          <a:p>
            <a:r>
              <a:rPr lang="en-US" dirty="0"/>
              <a:t>The importance of </a:t>
            </a:r>
            <a:r>
              <a:rPr lang="en-US" b="1" dirty="0"/>
              <a:t>social entrepreneurship </a:t>
            </a:r>
            <a:r>
              <a:rPr lang="en-US" dirty="0"/>
              <a:t>approaches for human development:</a:t>
            </a:r>
          </a:p>
          <a:p>
            <a:pPr lvl="1"/>
            <a:r>
              <a:rPr lang="en-US" dirty="0"/>
              <a:t>the work of microfinance organizations and their networks</a:t>
            </a:r>
          </a:p>
          <a:p>
            <a:pPr lvl="1"/>
            <a:r>
              <a:rPr lang="en-US" dirty="0"/>
              <a:t>alternative trading networks such as “Fairtrade”</a:t>
            </a:r>
          </a:p>
          <a:p>
            <a:pPr lvl="1"/>
            <a:r>
              <a:rPr lang="en-US" dirty="0"/>
              <a:t>TNC corporate social responsibility frameworks and global agreements</a:t>
            </a:r>
          </a:p>
          <a:p>
            <a:pPr marL="0" indent="0">
              <a:buNone/>
            </a:pPr>
            <a:endParaRPr lang="en-US" dirty="0"/>
          </a:p>
        </p:txBody>
      </p:sp>
    </p:spTree>
    <p:extLst>
      <p:ext uri="{BB962C8B-B14F-4D97-AF65-F5344CB8AC3E}">
        <p14:creationId xmlns:p14="http://schemas.microsoft.com/office/powerpoint/2010/main" val="255669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8176331B-4F60-684D-BD86-128ED0D59140}"/>
              </a:ext>
            </a:extLst>
          </p:cNvPr>
          <p:cNvPicPr>
            <a:picLocks noChangeAspect="1"/>
          </p:cNvPicPr>
          <p:nvPr/>
        </p:nvPicPr>
        <p:blipFill rotWithShape="1">
          <a:blip r:embed="rId3"/>
          <a:srcRect b="1316"/>
          <a:stretch/>
        </p:blipFill>
        <p:spPr>
          <a:xfrm>
            <a:off x="20" y="10"/>
            <a:ext cx="12191980" cy="6857990"/>
          </a:xfrm>
          <a:prstGeom prst="rect">
            <a:avLst/>
          </a:prstGeom>
        </p:spPr>
      </p:pic>
    </p:spTree>
    <p:extLst>
      <p:ext uri="{BB962C8B-B14F-4D97-AF65-F5344CB8AC3E}">
        <p14:creationId xmlns:p14="http://schemas.microsoft.com/office/powerpoint/2010/main" val="176753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23DF-298D-094D-A21D-9D3ABEA8EB1C}"/>
              </a:ext>
            </a:extLst>
          </p:cNvPr>
          <p:cNvSpPr>
            <a:spLocks noGrp="1"/>
          </p:cNvSpPr>
          <p:nvPr>
            <p:ph type="title"/>
          </p:nvPr>
        </p:nvSpPr>
        <p:spPr>
          <a:xfrm>
            <a:off x="323193" y="365125"/>
            <a:ext cx="6249057" cy="1325563"/>
          </a:xfrm>
        </p:spPr>
        <p:txBody>
          <a:bodyPr/>
          <a:lstStyle/>
          <a:p>
            <a:r>
              <a:rPr lang="en-US" dirty="0">
                <a:latin typeface="dearJoe 5 CASUAL PRO" panose="02000000000000000000" pitchFamily="2" charset="0"/>
              </a:rPr>
              <a:t>Social entrepreneurship definition:</a:t>
            </a:r>
          </a:p>
        </p:txBody>
      </p:sp>
      <p:sp>
        <p:nvSpPr>
          <p:cNvPr id="3" name="Content Placeholder 2">
            <a:extLst>
              <a:ext uri="{FF2B5EF4-FFF2-40B4-BE49-F238E27FC236}">
                <a16:creationId xmlns:a16="http://schemas.microsoft.com/office/drawing/2014/main" id="{49AD59A9-6124-DA46-BE03-6406D7495228}"/>
              </a:ext>
            </a:extLst>
          </p:cNvPr>
          <p:cNvSpPr>
            <a:spLocks noGrp="1"/>
          </p:cNvSpPr>
          <p:nvPr>
            <p:ph idx="1"/>
          </p:nvPr>
        </p:nvSpPr>
        <p:spPr>
          <a:xfrm>
            <a:off x="323193" y="1552356"/>
            <a:ext cx="5825359" cy="4351338"/>
          </a:xfrm>
        </p:spPr>
        <p:txBody>
          <a:bodyPr>
            <a:normAutofit/>
          </a:bodyPr>
          <a:lstStyle/>
          <a:p>
            <a:pPr marL="0" indent="0">
              <a:buNone/>
            </a:pPr>
            <a:r>
              <a:rPr lang="en-US" i="1"/>
              <a:t>Social entrepreneurs </a:t>
            </a:r>
            <a:r>
              <a:rPr lang="en-US"/>
              <a:t>are</a:t>
            </a:r>
            <a:r>
              <a:rPr lang="en-US" i="1"/>
              <a:t> </a:t>
            </a:r>
            <a:r>
              <a:rPr lang="en-US"/>
              <a:t>entrepreneurs who use market-based ideas and practices to create “social value,” the enhanced well-being of individuals, communities, and the environment. Unlike ordinary business entrepreneurs who base their decisions solely on financial returns, social entrepreneurs incorporate the objective of creating social value into their founding business models. </a:t>
            </a:r>
            <a:endParaRPr lang="en-US" b="1" dirty="0"/>
          </a:p>
        </p:txBody>
      </p:sp>
      <p:pic>
        <p:nvPicPr>
          <p:cNvPr id="4" name="Picture 3">
            <a:hlinkClick r:id="rId2"/>
            <a:extLst>
              <a:ext uri="{FF2B5EF4-FFF2-40B4-BE49-F238E27FC236}">
                <a16:creationId xmlns:a16="http://schemas.microsoft.com/office/drawing/2014/main" id="{C4AAD0FC-210C-2D4E-A2CF-701F646CA8B8}"/>
              </a:ext>
            </a:extLst>
          </p:cNvPr>
          <p:cNvPicPr>
            <a:picLocks noChangeAspect="1"/>
          </p:cNvPicPr>
          <p:nvPr/>
        </p:nvPicPr>
        <p:blipFill>
          <a:blip r:embed="rId3"/>
          <a:stretch>
            <a:fillRect/>
          </a:stretch>
        </p:blipFill>
        <p:spPr>
          <a:xfrm>
            <a:off x="6222125" y="2414534"/>
            <a:ext cx="5463080" cy="3086101"/>
          </a:xfrm>
          <a:prstGeom prst="rect">
            <a:avLst/>
          </a:prstGeom>
        </p:spPr>
      </p:pic>
      <p:pic>
        <p:nvPicPr>
          <p:cNvPr id="5" name="Picture 4">
            <a:extLst>
              <a:ext uri="{FF2B5EF4-FFF2-40B4-BE49-F238E27FC236}">
                <a16:creationId xmlns:a16="http://schemas.microsoft.com/office/drawing/2014/main" id="{9AC6CB81-29DA-8847-A7D1-596DDD3C8FB0}"/>
              </a:ext>
            </a:extLst>
          </p:cNvPr>
          <p:cNvPicPr>
            <a:picLocks noChangeAspect="1"/>
          </p:cNvPicPr>
          <p:nvPr/>
        </p:nvPicPr>
        <p:blipFill>
          <a:blip r:embed="rId4"/>
          <a:stretch>
            <a:fillRect/>
          </a:stretch>
        </p:blipFill>
        <p:spPr>
          <a:xfrm>
            <a:off x="9157769" y="788447"/>
            <a:ext cx="1527818" cy="1527818"/>
          </a:xfrm>
          <a:prstGeom prst="rect">
            <a:avLst/>
          </a:prstGeom>
        </p:spPr>
      </p:pic>
      <p:sp>
        <p:nvSpPr>
          <p:cNvPr id="6" name="TextBox 5">
            <a:extLst>
              <a:ext uri="{FF2B5EF4-FFF2-40B4-BE49-F238E27FC236}">
                <a16:creationId xmlns:a16="http://schemas.microsoft.com/office/drawing/2014/main" id="{E87E1DA7-FEC7-BD40-906D-D71DBAFBBD96}"/>
              </a:ext>
            </a:extLst>
          </p:cNvPr>
          <p:cNvSpPr txBox="1"/>
          <p:nvPr/>
        </p:nvSpPr>
        <p:spPr>
          <a:xfrm>
            <a:off x="7010058" y="1283170"/>
            <a:ext cx="2133600" cy="769441"/>
          </a:xfrm>
          <a:prstGeom prst="rect">
            <a:avLst/>
          </a:prstGeom>
          <a:noFill/>
        </p:spPr>
        <p:txBody>
          <a:bodyPr wrap="square" rtlCol="0">
            <a:spAutoFit/>
          </a:bodyPr>
          <a:lstStyle/>
          <a:p>
            <a:r>
              <a:rPr lang="en-US" sz="4400" dirty="0">
                <a:latin typeface="dearJoe 5 CASUAL PRO" panose="02000000000000000000" pitchFamily="2" charset="0"/>
              </a:rPr>
              <a:t>Example:</a:t>
            </a:r>
          </a:p>
        </p:txBody>
      </p:sp>
    </p:spTree>
    <p:extLst>
      <p:ext uri="{BB962C8B-B14F-4D97-AF65-F5344CB8AC3E}">
        <p14:creationId xmlns:p14="http://schemas.microsoft.com/office/powerpoint/2010/main" val="377313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CC36-2611-B147-AC6E-D54544DBB160}"/>
              </a:ext>
            </a:extLst>
          </p:cNvPr>
          <p:cNvSpPr>
            <a:spLocks noGrp="1"/>
          </p:cNvSpPr>
          <p:nvPr>
            <p:ph type="title"/>
          </p:nvPr>
        </p:nvSpPr>
        <p:spPr/>
        <p:txBody>
          <a:bodyPr/>
          <a:lstStyle/>
          <a:p>
            <a:r>
              <a:rPr lang="en-US" dirty="0">
                <a:latin typeface="dearJoe 5 CASUAL PRO" panose="02000000000000000000" pitchFamily="2" charset="0"/>
              </a:rPr>
              <a:t>Corporate Social Responsibility</a:t>
            </a:r>
          </a:p>
        </p:txBody>
      </p:sp>
      <p:sp>
        <p:nvSpPr>
          <p:cNvPr id="3" name="Content Placeholder 2">
            <a:extLst>
              <a:ext uri="{FF2B5EF4-FFF2-40B4-BE49-F238E27FC236}">
                <a16:creationId xmlns:a16="http://schemas.microsoft.com/office/drawing/2014/main" id="{D08C5EFA-46CF-FD45-81B9-FC03B578F302}"/>
              </a:ext>
            </a:extLst>
          </p:cNvPr>
          <p:cNvSpPr>
            <a:spLocks noGrp="1"/>
          </p:cNvSpPr>
          <p:nvPr>
            <p:ph idx="1"/>
          </p:nvPr>
        </p:nvSpPr>
        <p:spPr/>
        <p:txBody>
          <a:bodyPr/>
          <a:lstStyle/>
          <a:p>
            <a:pPr marL="0" indent="0">
              <a:buNone/>
            </a:pPr>
            <a:r>
              <a:rPr lang="en-US" b="1" u="sng" dirty="0"/>
              <a:t>Definition:</a:t>
            </a:r>
            <a:r>
              <a:rPr lang="en-US" b="1" dirty="0"/>
              <a:t> </a:t>
            </a:r>
            <a:r>
              <a:rPr lang="en-US" dirty="0"/>
              <a:t>Recognizing that companies should behave in moral and ethical ways towards people and places as part of their business model.</a:t>
            </a:r>
          </a:p>
        </p:txBody>
      </p:sp>
    </p:spTree>
    <p:extLst>
      <p:ext uri="{BB962C8B-B14F-4D97-AF65-F5344CB8AC3E}">
        <p14:creationId xmlns:p14="http://schemas.microsoft.com/office/powerpoint/2010/main" val="280211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AF5355-79CC-3B4C-8846-F13BC40A7262}"/>
              </a:ext>
            </a:extLst>
          </p:cNvPr>
          <p:cNvSpPr>
            <a:spLocks noGrp="1"/>
          </p:cNvSpPr>
          <p:nvPr>
            <p:ph type="ctrTitle"/>
          </p:nvPr>
        </p:nvSpPr>
        <p:spPr>
          <a:xfrm>
            <a:off x="1502979" y="0"/>
            <a:ext cx="9144000" cy="2060028"/>
          </a:xfrm>
        </p:spPr>
        <p:txBody>
          <a:bodyPr>
            <a:normAutofit fontScale="90000"/>
          </a:bodyPr>
          <a:lstStyle/>
          <a:p>
            <a:r>
              <a:rPr lang="en-US" dirty="0">
                <a:latin typeface="dearJoe 5 CASUAL PRO" panose="02000000000000000000" pitchFamily="2" charset="0"/>
              </a:rPr>
              <a:t>An example of why this is needed: The Rana Plaza Factory Disaster</a:t>
            </a:r>
          </a:p>
        </p:txBody>
      </p:sp>
      <p:pic>
        <p:nvPicPr>
          <p:cNvPr id="6" name="Picture 5">
            <a:extLst>
              <a:ext uri="{FF2B5EF4-FFF2-40B4-BE49-F238E27FC236}">
                <a16:creationId xmlns:a16="http://schemas.microsoft.com/office/drawing/2014/main" id="{411AE4FA-1D15-6C4A-9FCE-A494D5316AF3}"/>
              </a:ext>
            </a:extLst>
          </p:cNvPr>
          <p:cNvPicPr>
            <a:picLocks noChangeAspect="1"/>
          </p:cNvPicPr>
          <p:nvPr/>
        </p:nvPicPr>
        <p:blipFill>
          <a:blip r:embed="rId2"/>
          <a:stretch>
            <a:fillRect/>
          </a:stretch>
        </p:blipFill>
        <p:spPr>
          <a:xfrm>
            <a:off x="2711669" y="2060028"/>
            <a:ext cx="6421476" cy="4284554"/>
          </a:xfrm>
          <a:prstGeom prst="rect">
            <a:avLst/>
          </a:prstGeom>
        </p:spPr>
      </p:pic>
    </p:spTree>
    <p:extLst>
      <p:ext uri="{BB962C8B-B14F-4D97-AF65-F5344CB8AC3E}">
        <p14:creationId xmlns:p14="http://schemas.microsoft.com/office/powerpoint/2010/main" val="235442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478F3E-7161-8B42-9F5F-E59707FE2DE7}"/>
              </a:ext>
            </a:extLst>
          </p:cNvPr>
          <p:cNvPicPr>
            <a:picLocks noGrp="1" noChangeAspect="1"/>
          </p:cNvPicPr>
          <p:nvPr>
            <p:ph idx="1"/>
          </p:nvPr>
        </p:nvPicPr>
        <p:blipFill>
          <a:blip r:embed="rId2"/>
          <a:stretch>
            <a:fillRect/>
          </a:stretch>
        </p:blipFill>
        <p:spPr>
          <a:xfrm>
            <a:off x="6614224" y="118623"/>
            <a:ext cx="5168545" cy="4935538"/>
          </a:xfrm>
        </p:spPr>
      </p:pic>
      <p:sp>
        <p:nvSpPr>
          <p:cNvPr id="6" name="TextBox 5">
            <a:extLst>
              <a:ext uri="{FF2B5EF4-FFF2-40B4-BE49-F238E27FC236}">
                <a16:creationId xmlns:a16="http://schemas.microsoft.com/office/drawing/2014/main" id="{18EFF1DB-AE18-964A-A8F4-628D9164E307}"/>
              </a:ext>
            </a:extLst>
          </p:cNvPr>
          <p:cNvSpPr txBox="1"/>
          <p:nvPr/>
        </p:nvSpPr>
        <p:spPr>
          <a:xfrm>
            <a:off x="285750" y="1690688"/>
            <a:ext cx="6143625" cy="4247317"/>
          </a:xfrm>
          <a:prstGeom prst="rect">
            <a:avLst/>
          </a:prstGeom>
          <a:noFill/>
        </p:spPr>
        <p:txBody>
          <a:bodyPr wrap="square" rtlCol="0">
            <a:spAutoFit/>
          </a:bodyPr>
          <a:lstStyle/>
          <a:p>
            <a:endParaRPr lang="en-US" dirty="0">
              <a:hlinkClick r:id="" action="ppaction://noaction"/>
            </a:endParaRPr>
          </a:p>
          <a:p>
            <a:r>
              <a:rPr lang="en-US" dirty="0">
                <a:hlinkClick r:id="" action="ppaction://noaction"/>
              </a:rPr>
              <a:t>https://www.youtube.com/watch?v=9Fkhzdc4ybw</a:t>
            </a:r>
          </a:p>
          <a:p>
            <a:endParaRPr lang="en-US" dirty="0">
              <a:hlinkClick r:id="" action="ppaction://noaction"/>
            </a:endParaRPr>
          </a:p>
          <a:p>
            <a:r>
              <a:rPr lang="en-US" dirty="0">
                <a:hlinkClick r:id="" action="ppaction://noaction"/>
              </a:rPr>
              <a:t>https://www.newsweek.com/world-environment-day-how-rana-plaza-disaster-changed-fashion-forever-957141</a:t>
            </a:r>
          </a:p>
          <a:p>
            <a:endParaRPr lang="en-US" dirty="0">
              <a:hlinkClick r:id="" action="ppaction://noaction"/>
            </a:endParaRPr>
          </a:p>
          <a:p>
            <a:r>
              <a:rPr lang="en-US" dirty="0">
                <a:hlinkClick r:id="" action="ppaction://noaction"/>
              </a:rPr>
              <a:t>https://www.theguardian.com/global-development/2018/apr/24/bangladeshi-police-target-garment-workers-union-rana-plaza-five-years-on</a:t>
            </a:r>
            <a:endParaRPr lang="en-US" dirty="0"/>
          </a:p>
          <a:p>
            <a:endParaRPr lang="en-US" dirty="0"/>
          </a:p>
          <a:p>
            <a:r>
              <a:rPr lang="en-US" dirty="0">
                <a:hlinkClick r:id="rId3"/>
              </a:rPr>
              <a:t>https://www.nytimes.com/2018/04/24/style/survivors-of-rana-plaza-disaster.html</a:t>
            </a:r>
            <a:endParaRPr lang="en-US" dirty="0"/>
          </a:p>
          <a:p>
            <a:endParaRPr lang="en-US" dirty="0"/>
          </a:p>
          <a:p>
            <a:r>
              <a:rPr lang="en-US" dirty="0">
                <a:hlinkClick r:id="" action="ppaction://noaction"/>
              </a:rPr>
              <a:t>http://www.bbc.com/news/world-asia-22476774</a:t>
            </a:r>
            <a:endParaRPr lang="en-US" dirty="0"/>
          </a:p>
          <a:p>
            <a:endParaRPr lang="en-US" dirty="0"/>
          </a:p>
        </p:txBody>
      </p:sp>
      <p:sp>
        <p:nvSpPr>
          <p:cNvPr id="7" name="TextBox 6">
            <a:extLst>
              <a:ext uri="{FF2B5EF4-FFF2-40B4-BE49-F238E27FC236}">
                <a16:creationId xmlns:a16="http://schemas.microsoft.com/office/drawing/2014/main" id="{9E97B783-5B20-264C-BB22-D7DC19D895D2}"/>
              </a:ext>
            </a:extLst>
          </p:cNvPr>
          <p:cNvSpPr txBox="1"/>
          <p:nvPr/>
        </p:nvSpPr>
        <p:spPr>
          <a:xfrm>
            <a:off x="6863508" y="5255046"/>
            <a:ext cx="4490292" cy="1477328"/>
          </a:xfrm>
          <a:prstGeom prst="rect">
            <a:avLst/>
          </a:prstGeom>
          <a:solidFill>
            <a:srgbClr val="FFFF00"/>
          </a:solidFill>
        </p:spPr>
        <p:txBody>
          <a:bodyPr wrap="square" rtlCol="0">
            <a:spAutoFit/>
          </a:bodyPr>
          <a:lstStyle/>
          <a:p>
            <a:r>
              <a:rPr lang="en-US" dirty="0"/>
              <a:t>What was the Rana Plaza disaster?</a:t>
            </a:r>
          </a:p>
          <a:p>
            <a:r>
              <a:rPr lang="en-US" dirty="0"/>
              <a:t>Why did it happen?</a:t>
            </a:r>
          </a:p>
          <a:p>
            <a:r>
              <a:rPr lang="en-US" dirty="0"/>
              <a:t>How have firms tried to improve CSR since this- has the CSR been implemented effectively? </a:t>
            </a:r>
          </a:p>
        </p:txBody>
      </p:sp>
      <p:sp>
        <p:nvSpPr>
          <p:cNvPr id="8" name="Title 1">
            <a:extLst>
              <a:ext uri="{FF2B5EF4-FFF2-40B4-BE49-F238E27FC236}">
                <a16:creationId xmlns:a16="http://schemas.microsoft.com/office/drawing/2014/main" id="{60BF6D82-E760-7C44-A826-12EFF164E820}"/>
              </a:ext>
            </a:extLst>
          </p:cNvPr>
          <p:cNvSpPr txBox="1">
            <a:spLocks/>
          </p:cNvSpPr>
          <p:nvPr/>
        </p:nvSpPr>
        <p:spPr>
          <a:xfrm>
            <a:off x="773289" y="257213"/>
            <a:ext cx="5168546"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is CSR needed? The Rana Plaza disaster </a:t>
            </a:r>
          </a:p>
        </p:txBody>
      </p:sp>
    </p:spTree>
    <p:extLst>
      <p:ext uri="{BB962C8B-B14F-4D97-AF65-F5344CB8AC3E}">
        <p14:creationId xmlns:p14="http://schemas.microsoft.com/office/powerpoint/2010/main" val="429192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1BC2D3-125D-1D45-8F75-5F44B7E8CC0D}"/>
              </a:ext>
            </a:extLst>
          </p:cNvPr>
          <p:cNvPicPr>
            <a:picLocks noGrp="1" noChangeAspect="1"/>
          </p:cNvPicPr>
          <p:nvPr>
            <p:ph idx="4294967295"/>
          </p:nvPr>
        </p:nvPicPr>
        <p:blipFill>
          <a:blip r:embed="rId2"/>
          <a:stretch>
            <a:fillRect/>
          </a:stretch>
        </p:blipFill>
        <p:spPr>
          <a:xfrm>
            <a:off x="2764221" y="107950"/>
            <a:ext cx="6686550" cy="6384925"/>
          </a:xfrm>
        </p:spPr>
      </p:pic>
    </p:spTree>
    <p:extLst>
      <p:ext uri="{BB962C8B-B14F-4D97-AF65-F5344CB8AC3E}">
        <p14:creationId xmlns:p14="http://schemas.microsoft.com/office/powerpoint/2010/main" val="384272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E27B-D52B-A442-9262-3C6EE9B0B2CA}"/>
              </a:ext>
            </a:extLst>
          </p:cNvPr>
          <p:cNvSpPr>
            <a:spLocks noGrp="1"/>
          </p:cNvSpPr>
          <p:nvPr>
            <p:ph type="title"/>
          </p:nvPr>
        </p:nvSpPr>
        <p:spPr>
          <a:xfrm>
            <a:off x="300038" y="365126"/>
            <a:ext cx="11544300" cy="806450"/>
          </a:xfrm>
        </p:spPr>
        <p:txBody>
          <a:bodyPr/>
          <a:lstStyle/>
          <a:p>
            <a:pPr algn="ctr"/>
            <a:r>
              <a:rPr lang="en-US" dirty="0">
                <a:latin typeface="dearJoe 5 CASUAL PRO" panose="02000000000000000000" pitchFamily="2" charset="0"/>
              </a:rPr>
              <a:t>Corporate responsibility examples</a:t>
            </a:r>
          </a:p>
        </p:txBody>
      </p:sp>
      <p:pic>
        <p:nvPicPr>
          <p:cNvPr id="5" name="Picture 4">
            <a:hlinkClick r:id="rId2"/>
            <a:extLst>
              <a:ext uri="{FF2B5EF4-FFF2-40B4-BE49-F238E27FC236}">
                <a16:creationId xmlns:a16="http://schemas.microsoft.com/office/drawing/2014/main" id="{79C545F7-D2E2-134B-8DB4-80A6E6119AE3}"/>
              </a:ext>
            </a:extLst>
          </p:cNvPr>
          <p:cNvPicPr>
            <a:picLocks noChangeAspect="1"/>
          </p:cNvPicPr>
          <p:nvPr/>
        </p:nvPicPr>
        <p:blipFill>
          <a:blip r:embed="rId3"/>
          <a:stretch>
            <a:fillRect/>
          </a:stretch>
        </p:blipFill>
        <p:spPr>
          <a:xfrm>
            <a:off x="199696" y="1398622"/>
            <a:ext cx="3707023" cy="2134347"/>
          </a:xfrm>
          <a:prstGeom prst="rect">
            <a:avLst/>
          </a:prstGeom>
        </p:spPr>
      </p:pic>
      <p:pic>
        <p:nvPicPr>
          <p:cNvPr id="6" name="Picture 5">
            <a:hlinkClick r:id="rId4"/>
            <a:extLst>
              <a:ext uri="{FF2B5EF4-FFF2-40B4-BE49-F238E27FC236}">
                <a16:creationId xmlns:a16="http://schemas.microsoft.com/office/drawing/2014/main" id="{56BF16F2-1612-2D45-B870-056E84E9D9E2}"/>
              </a:ext>
            </a:extLst>
          </p:cNvPr>
          <p:cNvPicPr>
            <a:picLocks noChangeAspect="1"/>
          </p:cNvPicPr>
          <p:nvPr/>
        </p:nvPicPr>
        <p:blipFill>
          <a:blip r:embed="rId5"/>
          <a:stretch>
            <a:fillRect/>
          </a:stretch>
        </p:blipFill>
        <p:spPr>
          <a:xfrm>
            <a:off x="4237845" y="1460938"/>
            <a:ext cx="3676446" cy="2072032"/>
          </a:xfrm>
          <a:prstGeom prst="rect">
            <a:avLst/>
          </a:prstGeom>
        </p:spPr>
      </p:pic>
      <p:pic>
        <p:nvPicPr>
          <p:cNvPr id="7" name="Picture 6">
            <a:hlinkClick r:id="rId6"/>
            <a:extLst>
              <a:ext uri="{FF2B5EF4-FFF2-40B4-BE49-F238E27FC236}">
                <a16:creationId xmlns:a16="http://schemas.microsoft.com/office/drawing/2014/main" id="{1635C159-3E2A-F148-B58A-8300E5CCC7D1}"/>
              </a:ext>
            </a:extLst>
          </p:cNvPr>
          <p:cNvPicPr>
            <a:picLocks noChangeAspect="1"/>
          </p:cNvPicPr>
          <p:nvPr/>
        </p:nvPicPr>
        <p:blipFill>
          <a:blip r:embed="rId7"/>
          <a:stretch>
            <a:fillRect/>
          </a:stretch>
        </p:blipFill>
        <p:spPr>
          <a:xfrm>
            <a:off x="8259946" y="1460938"/>
            <a:ext cx="3662683" cy="2072032"/>
          </a:xfrm>
          <a:prstGeom prst="rect">
            <a:avLst/>
          </a:prstGeom>
        </p:spPr>
      </p:pic>
      <p:pic>
        <p:nvPicPr>
          <p:cNvPr id="8" name="Picture 7">
            <a:hlinkClick r:id="rId8"/>
            <a:extLst>
              <a:ext uri="{FF2B5EF4-FFF2-40B4-BE49-F238E27FC236}">
                <a16:creationId xmlns:a16="http://schemas.microsoft.com/office/drawing/2014/main" id="{02F4C241-5439-5C43-BF70-10418C1F9C15}"/>
              </a:ext>
            </a:extLst>
          </p:cNvPr>
          <p:cNvPicPr>
            <a:picLocks noChangeAspect="1"/>
          </p:cNvPicPr>
          <p:nvPr/>
        </p:nvPicPr>
        <p:blipFill>
          <a:blip r:embed="rId9"/>
          <a:stretch>
            <a:fillRect/>
          </a:stretch>
        </p:blipFill>
        <p:spPr>
          <a:xfrm>
            <a:off x="1446147" y="3822331"/>
            <a:ext cx="4551920" cy="2564182"/>
          </a:xfrm>
          <a:prstGeom prst="rect">
            <a:avLst/>
          </a:prstGeom>
        </p:spPr>
      </p:pic>
      <p:pic>
        <p:nvPicPr>
          <p:cNvPr id="9" name="Picture 8">
            <a:hlinkClick r:id="rId10"/>
            <a:extLst>
              <a:ext uri="{FF2B5EF4-FFF2-40B4-BE49-F238E27FC236}">
                <a16:creationId xmlns:a16="http://schemas.microsoft.com/office/drawing/2014/main" id="{D657E97E-1C8D-AE41-A73E-544D6F68A92B}"/>
              </a:ext>
            </a:extLst>
          </p:cNvPr>
          <p:cNvPicPr>
            <a:picLocks noChangeAspect="1"/>
          </p:cNvPicPr>
          <p:nvPr/>
        </p:nvPicPr>
        <p:blipFill>
          <a:blip r:embed="rId11"/>
          <a:stretch>
            <a:fillRect/>
          </a:stretch>
        </p:blipFill>
        <p:spPr>
          <a:xfrm>
            <a:off x="6390069" y="3851884"/>
            <a:ext cx="4437284" cy="2505075"/>
          </a:xfrm>
          <a:prstGeom prst="rect">
            <a:avLst/>
          </a:prstGeom>
        </p:spPr>
      </p:pic>
    </p:spTree>
    <p:extLst>
      <p:ext uri="{BB962C8B-B14F-4D97-AF65-F5344CB8AC3E}">
        <p14:creationId xmlns:p14="http://schemas.microsoft.com/office/powerpoint/2010/main" val="1821497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373</Words>
  <Application>Microsoft Macintosh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dearJoe 5 CASUAL PRO</vt:lpstr>
      <vt:lpstr>Office Theme</vt:lpstr>
      <vt:lpstr>PowerPoint Presentation</vt:lpstr>
      <vt:lpstr>Objectives</vt:lpstr>
      <vt:lpstr>PowerPoint Presentation</vt:lpstr>
      <vt:lpstr>Social entrepreneurship definition:</vt:lpstr>
      <vt:lpstr>Corporate Social Responsibility</vt:lpstr>
      <vt:lpstr>An example of why this is needed: The Rana Plaza Factory Disaster</vt:lpstr>
      <vt:lpstr>PowerPoint Presentation</vt:lpstr>
      <vt:lpstr>PowerPoint Presentation</vt:lpstr>
      <vt:lpstr>Corporate responsibility examples</vt:lpstr>
      <vt:lpstr>Key questions corporate social responsibility</vt:lpstr>
      <vt:lpstr>Solution: Fair trade fashion- People Tree</vt:lpstr>
      <vt:lpstr>PowerPoint Presentation</vt:lpstr>
      <vt:lpstr>PowerPoint Presentation</vt:lpstr>
      <vt:lpstr>Fairtrade ‘not benefitting the poor’</vt:lpstr>
      <vt:lpstr>Fairtrade key questions</vt:lpstr>
      <vt:lpstr>Exam question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Entrepreneurship</dc:title>
  <dc:creator>Ruth Capper</dc:creator>
  <cp:lastModifiedBy>Ruth Capper</cp:lastModifiedBy>
  <cp:revision>20</cp:revision>
  <dcterms:created xsi:type="dcterms:W3CDTF">2018-11-19T01:00:03Z</dcterms:created>
  <dcterms:modified xsi:type="dcterms:W3CDTF">2018-11-27T03:14:09Z</dcterms:modified>
</cp:coreProperties>
</file>