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4" r:id="rId2"/>
    <p:sldId id="257" r:id="rId3"/>
    <p:sldId id="256"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6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Title 1"/>
          <p:cNvSpPr>
            <a:spLocks noGrp="1"/>
          </p:cNvSpPr>
          <p:nvPr>
            <p:ph type="ctrTitle"/>
          </p:nvPr>
        </p:nvSpPr>
        <p:spPr>
          <a:xfrm>
            <a:off x="1600200" y="2606676"/>
            <a:ext cx="9144000" cy="2387600"/>
          </a:xfrm>
          <a:prstGeom prst="rect">
            <a:avLst/>
          </a:prstGeom>
          <a:solidFill>
            <a:schemeClr val="bg1"/>
          </a:solidFill>
          <a:ln w="76200">
            <a:solidFill>
              <a:schemeClr val="bg1"/>
            </a:solidFill>
          </a:ln>
        </p:spPr>
        <p:txBody>
          <a:bodyPr anchor="ctr"/>
          <a:lstStyle>
            <a:lvl1pPr algn="ctr">
              <a:defRPr sz="7200" b="1">
                <a:solidFill>
                  <a:schemeClr val="accent5">
                    <a:lumMod val="50000"/>
                  </a:schemeClr>
                </a:solidFill>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8" name="Straight Connector 7"/>
          <p:cNvCxnSpPr/>
          <p:nvPr/>
        </p:nvCxnSpPr>
        <p:spPr>
          <a:xfrm>
            <a:off x="0" y="6096000"/>
            <a:ext cx="11353800" cy="0"/>
          </a:xfrm>
          <a:prstGeom prst="line">
            <a:avLst/>
          </a:prstGeom>
          <a:ln w="1016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430462" y="425185"/>
            <a:ext cx="2087576" cy="1240188"/>
          </a:xfrm>
          <a:prstGeom prst="rect">
            <a:avLst/>
          </a:prstGeom>
        </p:spPr>
      </p:pic>
    </p:spTree>
    <p:extLst>
      <p:ext uri="{BB962C8B-B14F-4D97-AF65-F5344CB8AC3E}">
        <p14:creationId xmlns:p14="http://schemas.microsoft.com/office/powerpoint/2010/main" val="82281179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5" name="Straight Connector 4"/>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264754893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463223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3188" y="987425"/>
            <a:ext cx="6172200" cy="4873625"/>
          </a:xfrm>
          <a:prstGeom prst="rect">
            <a:avLst/>
          </a:prstGeom>
        </p:spPr>
        <p:txBody>
          <a:bodyPr/>
          <a:lstStyle>
            <a:lvl1pPr>
              <a:defRPr sz="3200">
                <a:latin typeface="Calibri" panose="020F0502020204030204" pitchFamily="34" charset="0"/>
                <a:cs typeface="Calibri" panose="020F0502020204030204" pitchFamily="34" charset="0"/>
              </a:defRPr>
            </a:lvl1pPr>
            <a:lvl2pPr>
              <a:defRPr sz="2800">
                <a:latin typeface="Calibri" panose="020F0502020204030204" pitchFamily="34" charset="0"/>
                <a:cs typeface="Calibri" panose="020F0502020204030204" pitchFamily="34" charset="0"/>
              </a:defRPr>
            </a:lvl2pPr>
            <a:lvl3pPr>
              <a:defRPr sz="2400">
                <a:latin typeface="Calibri" panose="020F0502020204030204" pitchFamily="34" charset="0"/>
                <a:cs typeface="Calibri" panose="020F0502020204030204" pitchFamily="34" charset="0"/>
              </a:defRPr>
            </a:lvl3pPr>
            <a:lvl4pPr>
              <a:defRPr sz="2000">
                <a:latin typeface="Calibri" panose="020F0502020204030204" pitchFamily="34" charset="0"/>
                <a:cs typeface="Calibri" panose="020F0502020204030204" pitchFamily="34" charset="0"/>
              </a:defRPr>
            </a:lvl4pPr>
            <a:lvl5pPr>
              <a:defRPr sz="2000">
                <a:latin typeface="Calibri" panose="020F0502020204030204" pitchFamily="34" charset="0"/>
                <a:cs typeface="Calibri" panose="020F0502020204030204"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a:prstGeom prst="rect">
            <a:avLst/>
          </a:prstGeom>
        </p:spPr>
        <p:txBody>
          <a:bodyPr anchor="ct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2" name="Title 1"/>
          <p:cNvSpPr>
            <a:spLocks noGrp="1"/>
          </p:cNvSpPr>
          <p:nvPr>
            <p:ph type="title"/>
          </p:nvPr>
        </p:nvSpPr>
        <p:spPr>
          <a:xfrm>
            <a:off x="838200" y="479425"/>
            <a:ext cx="3933825" cy="1465263"/>
          </a:xfrm>
          <a:prstGeom prst="rect">
            <a:avLst/>
          </a:prstGeom>
          <a:ln w="57150">
            <a:noFill/>
          </a:ln>
        </p:spPr>
        <p:txBody>
          <a:bodyPr anchor="ctr">
            <a:noAutofit/>
          </a:bodyPr>
          <a:lstStyle>
            <a:lvl1pPr>
              <a:defRPr sz="3200" b="1">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8" name="Straight Connector 7"/>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944688"/>
            <a:ext cx="5003800"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944688"/>
            <a:ext cx="5003800"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17325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atin typeface="Calibri" panose="020F0502020204030204" pitchFamily="34" charset="0"/>
                <a:cs typeface="Calibri" panose="020F050202020403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839788" y="2057400"/>
            <a:ext cx="3932237" cy="3811588"/>
          </a:xfrm>
          <a:prstGeom prst="rect">
            <a:avLst/>
          </a:prstGeom>
        </p:spPr>
        <p:txBody>
          <a:bodyPr anchor="ct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11" name="Title 1"/>
          <p:cNvSpPr>
            <a:spLocks noGrp="1"/>
          </p:cNvSpPr>
          <p:nvPr>
            <p:ph type="title"/>
          </p:nvPr>
        </p:nvSpPr>
        <p:spPr>
          <a:xfrm>
            <a:off x="838200" y="479425"/>
            <a:ext cx="3933825" cy="1465263"/>
          </a:xfrm>
          <a:prstGeom prst="rect">
            <a:avLst/>
          </a:prstGeom>
          <a:ln w="57150">
            <a:noFill/>
          </a:ln>
        </p:spPr>
        <p:txBody>
          <a:bodyPr anchor="ctr">
            <a:noAutofit/>
          </a:bodyPr>
          <a:lstStyle>
            <a:lvl1pPr>
              <a:defRPr sz="3200" b="1">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8" name="Straight Connector 7"/>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944688"/>
            <a:ext cx="5003800"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944688"/>
            <a:ext cx="5003800"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98446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E8664DB2-06C9-41A9-95D0-054E48E72088}" type="datetimeFigureOut">
              <a:rPr lang="en-GB" smtClean="0"/>
              <a:t>28/08/2018</a:t>
            </a:fld>
            <a:endParaRPr lang="en-GB"/>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9A6E404F-A130-4880-AB7E-EFC03059E751}" type="slidenum">
              <a:rPr lang="en-GB" smtClean="0"/>
              <a:t>‹#›</a:t>
            </a:fld>
            <a:endParaRPr lang="en-GB"/>
          </a:p>
        </p:txBody>
      </p:sp>
    </p:spTree>
    <p:extLst>
      <p:ext uri="{BB962C8B-B14F-4D97-AF65-F5344CB8AC3E}">
        <p14:creationId xmlns:p14="http://schemas.microsoft.com/office/powerpoint/2010/main" val="38360117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190749"/>
            <a:ext cx="9144000" cy="1219201"/>
          </a:xfrm>
          <a:prstGeom prst="rect">
            <a:avLst/>
          </a:prstGeom>
          <a:solidFill>
            <a:schemeClr val="bg1"/>
          </a:solidFill>
          <a:ln w="76200">
            <a:solidFill>
              <a:schemeClr val="accent1">
                <a:lumMod val="50000"/>
              </a:schemeClr>
            </a:solidFill>
          </a:ln>
        </p:spPr>
        <p:txBody>
          <a:bodyPr anchor="ctr"/>
          <a:lstStyle>
            <a:lvl1pPr algn="ctr">
              <a:defRPr sz="4800">
                <a:solidFill>
                  <a:schemeClr val="accent5">
                    <a:lumMod val="50000"/>
                  </a:schemeClr>
                </a:solidFill>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9" name="Straight Connector 8"/>
          <p:cNvCxnSpPr/>
          <p:nvPr/>
        </p:nvCxnSpPr>
        <p:spPr>
          <a:xfrm>
            <a:off x="0" y="6096000"/>
            <a:ext cx="11353800" cy="0"/>
          </a:xfrm>
          <a:prstGeom prst="line">
            <a:avLst/>
          </a:prstGeom>
          <a:ln w="10160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6" name="Title 1"/>
          <p:cNvSpPr txBox="1">
            <a:spLocks/>
          </p:cNvSpPr>
          <p:nvPr/>
        </p:nvSpPr>
        <p:spPr>
          <a:xfrm>
            <a:off x="1600200" y="3397248"/>
            <a:ext cx="9144000" cy="2279652"/>
          </a:xfrm>
          <a:prstGeom prst="rect">
            <a:avLst/>
          </a:prstGeom>
          <a:solidFill>
            <a:schemeClr val="bg1"/>
          </a:solidFill>
          <a:ln w="76200">
            <a:solidFill>
              <a:schemeClr val="accent1">
                <a:lumMod val="50000"/>
              </a:schemeClr>
            </a:solidFill>
          </a:ln>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accent5">
                    <a:lumMod val="50000"/>
                  </a:schemeClr>
                </a:solidFill>
                <a:latin typeface="+mj-lt"/>
                <a:ea typeface="+mj-ea"/>
                <a:cs typeface="+mj-cs"/>
              </a:defRPr>
            </a:lvl1pPr>
          </a:lstStyle>
          <a:p>
            <a:endParaRPr lang="en-GB" sz="36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510474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1850" y="4562475"/>
            <a:ext cx="10515600" cy="1527175"/>
          </a:xfrm>
          <a:prstGeom prst="rect">
            <a:avLst/>
          </a:prstGeom>
          <a:ln w="76200">
            <a:solidFill>
              <a:srgbClr val="2F75A8"/>
            </a:solidFill>
          </a:ln>
        </p:spPr>
        <p:txBody>
          <a:bodyPr anchor="ctr"/>
          <a:lstStyle>
            <a:lvl1pPr marL="0" indent="0">
              <a:buNone/>
              <a:defRPr sz="2400">
                <a:solidFill>
                  <a:schemeClr val="tx1">
                    <a:tint val="75000"/>
                  </a:schemeClr>
                </a:solidFill>
                <a:latin typeface="Calibri" panose="020F0502020204030204" pitchFamily="34" charset="0"/>
                <a:cs typeface="Calibri" panose="020F050202020403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2" name="Title 1"/>
          <p:cNvSpPr>
            <a:spLocks noGrp="1"/>
          </p:cNvSpPr>
          <p:nvPr>
            <p:ph type="title"/>
          </p:nvPr>
        </p:nvSpPr>
        <p:spPr>
          <a:xfrm>
            <a:off x="831850" y="1709738"/>
            <a:ext cx="10515600" cy="2852737"/>
          </a:xfrm>
          <a:prstGeom prst="rect">
            <a:avLst/>
          </a:prstGeom>
          <a:ln w="76200">
            <a:solidFill>
              <a:schemeClr val="accent1">
                <a:lumMod val="50000"/>
              </a:schemeClr>
            </a:solidFill>
          </a:ln>
        </p:spPr>
        <p:txBody>
          <a:bodyPr anchor="ctr"/>
          <a:lstStyle>
            <a:lvl1pPr algn="ctr">
              <a:defRPr sz="6600">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spTree>
    <p:extLst>
      <p:ext uri="{BB962C8B-B14F-4D97-AF65-F5344CB8AC3E}">
        <p14:creationId xmlns:p14="http://schemas.microsoft.com/office/powerpoint/2010/main" val="80194101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365126"/>
            <a:ext cx="10515600" cy="1054372"/>
          </a:xfrm>
          <a:prstGeom prst="rect">
            <a:avLst/>
          </a:prstGeom>
          <a:ln w="57150">
            <a:noFill/>
          </a:ln>
        </p:spPr>
        <p:txBody>
          <a:bodyPr anchor="ctr"/>
          <a:lstStyle>
            <a:lvl1pPr>
              <a:defRPr b="1" baseline="0">
                <a:latin typeface="Calibri" panose="020F0502020204030204" pitchFamily="34" charset="0"/>
                <a:cs typeface="Calibri" panose="020F0502020204030204" pitchFamily="34" charset="0"/>
              </a:defRPr>
            </a:lvl1pPr>
          </a:lstStyle>
          <a:p>
            <a:r>
              <a:rPr lang="en-US" dirty="0" smtClean="0"/>
              <a:t>Enter text</a:t>
            </a:r>
            <a:endParaRPr lang="en-GB" dirty="0"/>
          </a:p>
        </p:txBody>
      </p:sp>
      <p:sp>
        <p:nvSpPr>
          <p:cNvPr id="3" name="Content Placeholder 2"/>
          <p:cNvSpPr>
            <a:spLocks noGrp="1"/>
          </p:cNvSpPr>
          <p:nvPr>
            <p:ph idx="1"/>
          </p:nvPr>
        </p:nvSpPr>
        <p:spPr>
          <a:xfrm>
            <a:off x="838200" y="1593669"/>
            <a:ext cx="10515600" cy="4235631"/>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cxnSp>
        <p:nvCxnSpPr>
          <p:cNvPr id="7" name="Straight Connector 6"/>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p:nvPicPr>
        <p:blipFill>
          <a:blip r:embed="rId2" cstate="print">
            <a:duotone>
              <a:prstClr val="black"/>
              <a:schemeClr val="accent5">
                <a:tint val="45000"/>
                <a:satMod val="400000"/>
              </a:schemeClr>
            </a:duotone>
            <a:extLst>
              <a:ext uri="{BEBA8EAE-BF5A-486C-A8C5-ECC9F3942E4B}">
                <a14:imgProps xmlns:a14="http://schemas.microsoft.com/office/drawing/2010/main">
                  <a14:imgLayer r:embed="rId3">
                    <a14:imgEffect>
                      <a14:backgroundRemoval t="6050" b="95730" l="9937" r="96829"/>
                    </a14:imgEffect>
                  </a14:imgLayer>
                </a14:imgProps>
              </a:ex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317465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704850"/>
            <a:ext cx="8801100" cy="4552950"/>
          </a:xfrm>
          <a:prstGeom prst="rect">
            <a:avLst/>
          </a:prstGeom>
          <a:ln w="57150">
            <a:solidFill>
              <a:srgbClr val="2F75A8"/>
            </a:solidFill>
          </a:ln>
        </p:spPr>
        <p:txBody>
          <a:bodyPr anchor="ctr"/>
          <a:lstStyle>
            <a:lvl1pPr algn="ctr">
              <a:defRPr baseline="0">
                <a:latin typeface="Calibri" panose="020F0502020204030204" pitchFamily="34" charset="0"/>
                <a:cs typeface="Calibri" panose="020F0502020204030204" pitchFamily="34" charset="0"/>
              </a:defRPr>
            </a:lvl1pPr>
          </a:lstStyle>
          <a:p>
            <a:r>
              <a:rPr lang="en-US" dirty="0" smtClean="0"/>
              <a:t>Enter text</a:t>
            </a:r>
            <a:endParaRPr lang="en-GB" dirty="0"/>
          </a:p>
        </p:txBody>
      </p:sp>
      <p:cxnSp>
        <p:nvCxnSpPr>
          <p:cNvPr id="6" name="Straight Connector 5"/>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1737774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1_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91445" y="548640"/>
            <a:ext cx="3436121" cy="4858794"/>
          </a:xfrm>
          <a:prstGeom prst="rect">
            <a:avLst/>
          </a:prstGeom>
          <a:ln w="57150">
            <a:solidFill>
              <a:schemeClr val="accent1"/>
            </a:solidFill>
          </a:ln>
        </p:spPr>
        <p:txBody>
          <a:bodyPr anchor="ctr"/>
          <a:lstStyle>
            <a:lvl1pPr marL="0" indent="0">
              <a:buNone/>
              <a:defRPr sz="1600">
                <a:latin typeface="Calibri" panose="020F0502020204030204" pitchFamily="34" charset="0"/>
                <a:cs typeface="Calibri" panose="020F050202020403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cxnSp>
        <p:nvCxnSpPr>
          <p:cNvPr id="6" name="Straight Connector 5"/>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157911354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200" y="1825625"/>
            <a:ext cx="5181600" cy="3984625"/>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3984625"/>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1" name="Title 1"/>
          <p:cNvSpPr>
            <a:spLocks noGrp="1"/>
          </p:cNvSpPr>
          <p:nvPr>
            <p:ph type="title"/>
          </p:nvPr>
        </p:nvSpPr>
        <p:spPr>
          <a:xfrm>
            <a:off x="838200" y="365126"/>
            <a:ext cx="10515600" cy="1065738"/>
          </a:xfrm>
          <a:prstGeom prst="rect">
            <a:avLst/>
          </a:prstGeom>
          <a:ln w="57150">
            <a:noFill/>
          </a:ln>
        </p:spPr>
        <p:txBody>
          <a:bodyPr anchor="ctr"/>
          <a:lstStyle>
            <a:lvl1pPr>
              <a:defRPr b="1">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8" name="Straight Connector 7"/>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315714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362325"/>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362325"/>
          </a:xfrm>
          <a:prstGeom prst="rect">
            <a:avLst/>
          </a:prstGeom>
        </p:spPr>
        <p:txBody>
          <a:bodyPr/>
          <a:lstStyle>
            <a:lvl1pP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3" name="Title 1"/>
          <p:cNvSpPr>
            <a:spLocks noGrp="1"/>
          </p:cNvSpPr>
          <p:nvPr>
            <p:ph type="title"/>
          </p:nvPr>
        </p:nvSpPr>
        <p:spPr>
          <a:xfrm>
            <a:off x="838200" y="365126"/>
            <a:ext cx="10515600" cy="1065738"/>
          </a:xfrm>
          <a:prstGeom prst="rect">
            <a:avLst/>
          </a:prstGeom>
          <a:ln w="57150">
            <a:noFill/>
          </a:ln>
        </p:spPr>
        <p:txBody>
          <a:bodyPr anchor="ctr"/>
          <a:lstStyle>
            <a:lvl1pPr>
              <a:defRPr b="1">
                <a:latin typeface="Calibri" panose="020F0502020204030204" pitchFamily="34" charset="0"/>
                <a:cs typeface="Calibri" panose="020F0502020204030204" pitchFamily="34" charset="0"/>
              </a:defRPr>
            </a:lvl1pPr>
          </a:lstStyle>
          <a:p>
            <a:r>
              <a:rPr lang="en-US" smtClean="0"/>
              <a:t>Click to edit Master title style</a:t>
            </a:r>
            <a:endParaRPr lang="en-GB" dirty="0"/>
          </a:p>
        </p:txBody>
      </p:sp>
      <p:cxnSp>
        <p:nvCxnSpPr>
          <p:cNvPr id="10" name="Straight Connector 9"/>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4" name="Picture 13"/>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140791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P spid="4" grpId="0" build="p">
        <p:tmplLst>
          <p:tmpl lvl="1">
            <p:tnLst>
              <p:par>
                <p:cTn presetID="1" presetClass="entr" presetSubtype="0" fill="hold" nodeType="click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
                        </p:tgtEl>
                        <p:attrNameLst>
                          <p:attrName>style.visibility</p:attrName>
                        </p:attrNameLst>
                      </p:cBhvr>
                      <p:to>
                        <p:strVal val="visible"/>
                      </p:to>
                    </p:set>
                  </p:childTnLst>
                </p:cTn>
              </p:par>
            </p:tnLst>
          </p:tmpl>
        </p:tmplLst>
      </p:bldP>
      <p:bldP spid="5" grpId="0" build="p">
        <p:tmplLst>
          <p:tmpl lvl="1">
            <p:tnLst>
              <p:par>
                <p:cTn presetID="1" presetClass="entr" presetSubtype="0" fill="hold" nodeType="clickEffect">
                  <p:stCondLst>
                    <p:cond delay="0"/>
                  </p:stCondLst>
                  <p:childTnLst>
                    <p:set>
                      <p:cBhvr>
                        <p:cTn dur="1" fill="hold">
                          <p:stCondLst>
                            <p:cond delay="0"/>
                          </p:stCondLst>
                        </p:cTn>
                        <p:tgtEl>
                          <p:spTgt spid="5"/>
                        </p:tgtEl>
                        <p:attrNameLst>
                          <p:attrName>style.visibility</p:attrName>
                        </p:attrNameLst>
                      </p:cBhvr>
                      <p:to>
                        <p:strVal val="visible"/>
                      </p:to>
                    </p:set>
                  </p:childTnLst>
                </p:cTn>
              </p:par>
            </p:tnLst>
          </p:tmpl>
        </p:tmplLst>
      </p:bldP>
      <p:bldP spid="6" grpId="0" build="p">
        <p:tmplLst>
          <p:tmpl lvl="1">
            <p:tnLst>
              <p:par>
                <p:cTn presetID="1" presetClass="entr" presetSubtype="0" fill="hold" nodeType="click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6"/>
                        </p:tgtEl>
                        <p:attrNameLst>
                          <p:attrName>style.visibility</p:attrName>
                        </p:attrNameLst>
                      </p:cBhvr>
                      <p:to>
                        <p:strVal val="visible"/>
                      </p:to>
                    </p:se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838200" y="365126"/>
            <a:ext cx="10515600" cy="1065738"/>
          </a:xfrm>
          <a:prstGeom prst="rect">
            <a:avLst/>
          </a:prstGeom>
          <a:ln w="57150">
            <a:noFill/>
          </a:ln>
        </p:spPr>
        <p:txBody>
          <a:bodyPr anchor="ctr"/>
          <a:lstStyle>
            <a:lvl1pPr>
              <a:defRPr b="1">
                <a:latin typeface="Calibri" panose="020F0502020204030204" pitchFamily="34" charset="0"/>
                <a:cs typeface="Calibri" panose="020F0502020204030204" pitchFamily="34" charset="0"/>
              </a:defRPr>
            </a:lvl1pPr>
          </a:lstStyle>
          <a:p>
            <a:r>
              <a:rPr lang="en-US" smtClean="0"/>
              <a:t>Click to edit Master title style</a:t>
            </a:r>
            <a:endParaRPr lang="en-GB"/>
          </a:p>
        </p:txBody>
      </p:sp>
      <p:cxnSp>
        <p:nvCxnSpPr>
          <p:cNvPr id="6" name="Straight Connector 5"/>
          <p:cNvCxnSpPr/>
          <p:nvPr/>
        </p:nvCxnSpPr>
        <p:spPr>
          <a:xfrm>
            <a:off x="0" y="6096000"/>
            <a:ext cx="10761133" cy="0"/>
          </a:xfrm>
          <a:prstGeom prst="line">
            <a:avLst/>
          </a:prstGeom>
          <a:ln w="101600">
            <a:solidFill>
              <a:srgbClr val="2F75A8"/>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67" y="1430863"/>
            <a:ext cx="10761133" cy="0"/>
          </a:xfrm>
          <a:prstGeom prst="line">
            <a:avLst/>
          </a:prstGeom>
          <a:ln w="38100">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569073" y="5629809"/>
            <a:ext cx="1569454" cy="932382"/>
          </a:xfrm>
          <a:prstGeom prst="rect">
            <a:avLst/>
          </a:prstGeom>
        </p:spPr>
      </p:pic>
    </p:spTree>
    <p:extLst>
      <p:ext uri="{BB962C8B-B14F-4D97-AF65-F5344CB8AC3E}">
        <p14:creationId xmlns:p14="http://schemas.microsoft.com/office/powerpoint/2010/main" val="237575822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67704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noFill/>
        </p:spPr>
        <p:txBody>
          <a:bodyPr>
            <a:noAutofit/>
          </a:bodyPr>
          <a:lstStyle/>
          <a:p>
            <a:r>
              <a:rPr lang="en-GB" sz="7200" dirty="0" smtClean="0"/>
              <a:t>Six Key Concepts </a:t>
            </a:r>
            <a:r>
              <a:rPr lang="en-GB" sz="7200" dirty="0" smtClean="0"/>
              <a:t/>
            </a:r>
            <a:br>
              <a:rPr lang="en-GB" sz="7200" dirty="0" smtClean="0"/>
            </a:br>
            <a:r>
              <a:rPr lang="en-GB" sz="7200" dirty="0" smtClean="0"/>
              <a:t>in </a:t>
            </a:r>
            <a:r>
              <a:rPr lang="en-GB" sz="7200" dirty="0" smtClean="0"/>
              <a:t>IB History</a:t>
            </a:r>
            <a:endParaRPr lang="en-GB" sz="7200" dirty="0"/>
          </a:p>
        </p:txBody>
      </p:sp>
    </p:spTree>
    <p:extLst>
      <p:ext uri="{BB962C8B-B14F-4D97-AF65-F5344CB8AC3E}">
        <p14:creationId xmlns:p14="http://schemas.microsoft.com/office/powerpoint/2010/main" val="2718419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GB" dirty="0" smtClean="0"/>
              <a:t>TASK</a:t>
            </a:r>
            <a:endParaRPr lang="en-GB" dirty="0"/>
          </a:p>
        </p:txBody>
      </p:sp>
      <p:sp>
        <p:nvSpPr>
          <p:cNvPr id="3" name="Content Placeholder 2"/>
          <p:cNvSpPr>
            <a:spLocks noGrp="1"/>
          </p:cNvSpPr>
          <p:nvPr>
            <p:ph idx="1"/>
          </p:nvPr>
        </p:nvSpPr>
        <p:spPr/>
        <p:txBody>
          <a:bodyPr>
            <a:normAutofit/>
          </a:bodyPr>
          <a:lstStyle/>
          <a:p>
            <a:r>
              <a:rPr lang="en-GB" dirty="0" smtClean="0"/>
              <a:t>Each student will be assigned one of the six key concepts</a:t>
            </a:r>
          </a:p>
          <a:p>
            <a:r>
              <a:rPr lang="en-GB" dirty="0" smtClean="0"/>
              <a:t>You must create a video representation of your assigned concept that will help the other students understand this.</a:t>
            </a:r>
          </a:p>
          <a:p>
            <a:r>
              <a:rPr lang="en-GB" dirty="0" smtClean="0"/>
              <a:t>You have 40 minutes and then you must present to the other students</a:t>
            </a:r>
          </a:p>
        </p:txBody>
      </p:sp>
      <p:sp>
        <p:nvSpPr>
          <p:cNvPr id="4" name="Title 1"/>
          <p:cNvSpPr txBox="1">
            <a:spLocks/>
          </p:cNvSpPr>
          <p:nvPr/>
        </p:nvSpPr>
        <p:spPr>
          <a:xfrm>
            <a:off x="9524246" y="226352"/>
            <a:ext cx="2395921" cy="1044957"/>
          </a:xfrm>
          <a:prstGeom prst="rect">
            <a:avLst/>
          </a:prstGeom>
          <a:solidFill>
            <a:schemeClr val="accent1">
              <a:lumMod val="40000"/>
              <a:lumOff val="60000"/>
            </a:schemeClr>
          </a:solidFill>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dirty="0" smtClean="0"/>
              <a:t>Hand in by:  </a:t>
            </a:r>
            <a:r>
              <a:rPr lang="en-GB" sz="6500" dirty="0" smtClean="0"/>
              <a:t>time</a:t>
            </a:r>
            <a:endParaRPr lang="en-GB" sz="6500" dirty="0"/>
          </a:p>
        </p:txBody>
      </p:sp>
    </p:spTree>
    <p:extLst>
      <p:ext uri="{BB962C8B-B14F-4D97-AF65-F5344CB8AC3E}">
        <p14:creationId xmlns:p14="http://schemas.microsoft.com/office/powerpoint/2010/main" val="1628603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ey concepts for DP histor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2317" y="0"/>
            <a:ext cx="6310539"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txBox="1">
            <a:spLocks/>
          </p:cNvSpPr>
          <p:nvPr/>
        </p:nvSpPr>
        <p:spPr>
          <a:xfrm>
            <a:off x="5611522" y="6046644"/>
            <a:ext cx="972127" cy="437284"/>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Name</a:t>
            </a:r>
            <a:endParaRPr lang="en-GB" dirty="0" smtClean="0"/>
          </a:p>
        </p:txBody>
      </p:sp>
      <p:sp>
        <p:nvSpPr>
          <p:cNvPr id="4" name="Content Placeholder 2"/>
          <p:cNvSpPr txBox="1">
            <a:spLocks/>
          </p:cNvSpPr>
          <p:nvPr/>
        </p:nvSpPr>
        <p:spPr>
          <a:xfrm>
            <a:off x="3353233" y="2227410"/>
            <a:ext cx="972127" cy="437284"/>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smtClean="0"/>
              <a:t>Name</a:t>
            </a:r>
          </a:p>
        </p:txBody>
      </p:sp>
      <p:sp>
        <p:nvSpPr>
          <p:cNvPr id="5" name="Content Placeholder 2"/>
          <p:cNvSpPr txBox="1">
            <a:spLocks/>
          </p:cNvSpPr>
          <p:nvPr/>
        </p:nvSpPr>
        <p:spPr>
          <a:xfrm>
            <a:off x="7592724" y="2125809"/>
            <a:ext cx="1172585" cy="43728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Name</a:t>
            </a:r>
            <a:endParaRPr lang="en-GB" dirty="0" smtClean="0"/>
          </a:p>
        </p:txBody>
      </p:sp>
      <p:sp>
        <p:nvSpPr>
          <p:cNvPr id="6" name="Content Placeholder 2"/>
          <p:cNvSpPr txBox="1">
            <a:spLocks/>
          </p:cNvSpPr>
          <p:nvPr/>
        </p:nvSpPr>
        <p:spPr>
          <a:xfrm>
            <a:off x="3136179" y="4716260"/>
            <a:ext cx="1685203" cy="43728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Name</a:t>
            </a:r>
            <a:endParaRPr lang="en-GB" dirty="0" smtClean="0"/>
          </a:p>
        </p:txBody>
      </p:sp>
      <p:sp>
        <p:nvSpPr>
          <p:cNvPr id="7" name="Content Placeholder 2"/>
          <p:cNvSpPr txBox="1">
            <a:spLocks/>
          </p:cNvSpPr>
          <p:nvPr/>
        </p:nvSpPr>
        <p:spPr>
          <a:xfrm>
            <a:off x="5523345" y="929701"/>
            <a:ext cx="1191491" cy="43728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Name</a:t>
            </a:r>
            <a:endParaRPr lang="en-GB" dirty="0" smtClean="0"/>
          </a:p>
        </p:txBody>
      </p:sp>
      <p:sp>
        <p:nvSpPr>
          <p:cNvPr id="9" name="Content Placeholder 2"/>
          <p:cNvSpPr txBox="1">
            <a:spLocks/>
          </p:cNvSpPr>
          <p:nvPr/>
        </p:nvSpPr>
        <p:spPr>
          <a:xfrm>
            <a:off x="7629668" y="4716260"/>
            <a:ext cx="1421967" cy="437284"/>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dirty="0"/>
              <a:t>Name</a:t>
            </a:r>
            <a:endParaRPr lang="en-GB" dirty="0" smtClean="0"/>
          </a:p>
        </p:txBody>
      </p:sp>
    </p:spTree>
    <p:extLst>
      <p:ext uri="{BB962C8B-B14F-4D97-AF65-F5344CB8AC3E}">
        <p14:creationId xmlns:p14="http://schemas.microsoft.com/office/powerpoint/2010/main" val="23458519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368" y="219657"/>
            <a:ext cx="11125200" cy="507831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rPr>
              <a:t>Change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prstClr val="black"/>
              </a:solidFill>
              <a:effectLst/>
              <a:uLnTx/>
              <a:uFillTx/>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rPr>
              <a:t>The study of history involves investigation of the extent to which people and events bring about change. Discussion of the concept of change can encourage sophisticated discussions such as encouraging students to think about, and look for, change where some claim none exists, or using evidence to challenge orthodox theories and assumptions about people and events that it is claimed led to significant change. Students’ questions and judgments about historical change should be based on deep understanding of content and on comparison of the situation before and after the events under examination.</a:t>
            </a:r>
          </a:p>
        </p:txBody>
      </p:sp>
    </p:spTree>
    <p:extLst>
      <p:ext uri="{BB962C8B-B14F-4D97-AF65-F5344CB8AC3E}">
        <p14:creationId xmlns:p14="http://schemas.microsoft.com/office/powerpoint/2010/main" val="34205888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458" y="172960"/>
            <a:ext cx="11506955" cy="5201424"/>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black"/>
                </a:solidFill>
                <a:effectLst/>
                <a:uLnTx/>
                <a:uFillTx/>
                <a:ea typeface="+mn-ea"/>
                <a:cs typeface="+mn-cs"/>
              </a:rPr>
              <a:t>Continuity</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While historical study often focuses on moments of significant change, students should also be aware that some change is slow, and that throughout history there is also significant continuity. Students can demonstrate deep historical knowledge and understanding by, for example, showing awareness that there are times when there has been considerable continuity in the midst of great historical change. Alternatively, students may question and assess whether a change in political leadership, for example, brought about a change in foreign policy, or whether it was more accurately mirroring policies of previous governments.</a:t>
            </a:r>
          </a:p>
        </p:txBody>
      </p:sp>
    </p:spTree>
    <p:extLst>
      <p:ext uri="{BB962C8B-B14F-4D97-AF65-F5344CB8AC3E}">
        <p14:creationId xmlns:p14="http://schemas.microsoft.com/office/powerpoint/2010/main" val="3048571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775" y="743567"/>
            <a:ext cx="11325569" cy="477053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black"/>
                </a:solidFill>
                <a:effectLst/>
                <a:uLnTx/>
                <a:uFillTx/>
                <a:ea typeface="+mn-ea"/>
                <a:cs typeface="+mn-cs"/>
              </a:rPr>
              <a:t>Causation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Effective historical thinkers recognize that many claims made about the past seek to more thoroughly explain and understand how a certain set of circumstances originated. Deep historical understanding is demonstrated where students recognize that most historical events are caused by an interplay of diverse and multiple causes that require students to make evidence-based judgments about which causes were more important or significant, or which causes were within the scope of individuals to direct and which were not.</a:t>
            </a:r>
          </a:p>
        </p:txBody>
      </p:sp>
    </p:spTree>
    <p:extLst>
      <p:ext uri="{BB962C8B-B14F-4D97-AF65-F5344CB8AC3E}">
        <p14:creationId xmlns:p14="http://schemas.microsoft.com/office/powerpoint/2010/main" val="178905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00" y="693533"/>
            <a:ext cx="11243371" cy="477053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smtClean="0">
                <a:ln>
                  <a:noFill/>
                </a:ln>
                <a:solidFill>
                  <a:prstClr val="black"/>
                </a:solidFill>
                <a:effectLst/>
                <a:uLnTx/>
                <a:uFillTx/>
                <a:ea typeface="+mn-ea"/>
                <a:cs typeface="+mn-cs"/>
              </a:rPr>
              <a:t>Consequence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ea typeface="+mn-ea"/>
                <a:cs typeface="+mn-cs"/>
              </a:rPr>
              <a:t>History is the understanding of how forces in the past have shaped future people and societies. Students demonstrate competency as historical thinkers where they understand and can explain how significant events and people have had both short-term and long-lasting effects. Students use evidence and interpretations of those people and events to make comparisons between different points in time, and to make judgments about the extent to which those forces produced long-lasting and important consequences.</a:t>
            </a:r>
          </a:p>
        </p:txBody>
      </p:sp>
    </p:spTree>
    <p:extLst>
      <p:ext uri="{BB962C8B-B14F-4D97-AF65-F5344CB8AC3E}">
        <p14:creationId xmlns:p14="http://schemas.microsoft.com/office/powerpoint/2010/main" val="1556294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0602" y="641357"/>
            <a:ext cx="11410384" cy="452431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ea typeface="+mn-ea"/>
                <a:cs typeface="+mn-cs"/>
              </a:rPr>
              <a:t>Significance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History is not simply the record of all events that have happened in the past. Instead, history is the record that has been preserved through evidence or traces of the past, and/or the aspects that someone has consciously decided to record and communicate. Students should be encouraged to ask questions about why something may have been recorded or included in a historical narrative. Similarly, they should be encouraged to think about who or what has been excluded from historical narratives, and for what reasons. Additionally, students’ questions should encourage them to think about, and assess, the relative importance of events, people, groups or developments, and whether the evidence supports the claims that others make about their significance.</a:t>
            </a:r>
          </a:p>
        </p:txBody>
      </p:sp>
    </p:spTree>
    <p:extLst>
      <p:ext uri="{BB962C8B-B14F-4D97-AF65-F5344CB8AC3E}">
        <p14:creationId xmlns:p14="http://schemas.microsoft.com/office/powerpoint/2010/main" val="2219079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620" y="313049"/>
            <a:ext cx="11492580" cy="526297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smtClean="0">
                <a:ln>
                  <a:noFill/>
                </a:ln>
                <a:solidFill>
                  <a:prstClr val="black"/>
                </a:solidFill>
                <a:effectLst/>
                <a:uLnTx/>
                <a:uFillTx/>
                <a:ea typeface="+mn-ea"/>
                <a:cs typeface="+mn-cs"/>
              </a:rPr>
              <a:t>Perspectives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3600" b="1" i="0" u="none" strike="noStrike" kern="1200" cap="none" spc="0" normalizeH="0" baseline="0" noProof="0" dirty="0">
              <a:ln>
                <a:noFill/>
              </a:ln>
              <a:solidFill>
                <a:prstClr val="black"/>
              </a:solidFill>
              <a:effectLst/>
              <a:uLnTx/>
              <a:uFillTx/>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ea typeface="+mn-ea"/>
                <a:cs typeface="+mn-cs"/>
              </a:rPr>
              <a:t>IB students should be aware of how history is sometimes used or abused to retell and promote a grand narrative of history, a narrowly focused national mythology that ignores other perspectives, or to elevate a single perspective to a position of predominance. Students are encouraged to challenge and critique multiple perspectives of the past, and to compare them and corroborate them with historical evidence. Students should recognize that for every event recorded in the past, there may be multiple contrasting or differing perspectives. Using primary-source accounts and historians’ interpretations, students may also investigate and compare how people, including specific groups such as minorities or women, may have experienced events differently in the past. In this way there are particularly strong links between exploring multiple perspectives and the development of international-mindedness.</a:t>
            </a:r>
            <a:endParaRPr kumimoji="0" lang="en-GB" sz="2400" b="0" i="0" u="none" strike="noStrike" kern="1200" cap="none" spc="0" normalizeH="0" baseline="0" noProof="0" dirty="0">
              <a:ln>
                <a:noFill/>
              </a:ln>
              <a:solidFill>
                <a:prstClr val="black"/>
              </a:solidFill>
              <a:effectLst/>
              <a:uLnTx/>
              <a:uFillTx/>
              <a:ea typeface="+mn-ea"/>
              <a:cs typeface="+mn-cs"/>
            </a:endParaRPr>
          </a:p>
        </p:txBody>
      </p:sp>
    </p:spTree>
    <p:extLst>
      <p:ext uri="{BB962C8B-B14F-4D97-AF65-F5344CB8AC3E}">
        <p14:creationId xmlns:p14="http://schemas.microsoft.com/office/powerpoint/2010/main" val="857784933"/>
      </p:ext>
    </p:extLst>
  </p:cSld>
  <p:clrMapOvr>
    <a:masterClrMapping/>
  </p:clrMapOvr>
</p:sld>
</file>

<file path=ppt/theme/theme1.xml><?xml version="1.0" encoding="utf-8"?>
<a:theme xmlns:a="http://schemas.openxmlformats.org/drawingml/2006/main" name="AW">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W" id="{1C85D7B6-B54C-4553-AE14-B253696B77B4}" vid="{1563EED0-150F-4560-A4DB-4141319A3424}"/>
    </a:ext>
  </a:extLst>
</a:theme>
</file>

<file path=docProps/app.xml><?xml version="1.0" encoding="utf-8"?>
<Properties xmlns="http://schemas.openxmlformats.org/officeDocument/2006/extended-properties" xmlns:vt="http://schemas.openxmlformats.org/officeDocument/2006/docPropsVTypes">
  <Template>AW</Template>
  <TotalTime>64</TotalTime>
  <Words>699</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AW</vt:lpstr>
      <vt:lpstr>Six Key Concepts  in IB History</vt:lpstr>
      <vt:lpstr>TASK</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Key Concepts in IB History</dc:title>
  <dc:creator>Abbey Willoughby</dc:creator>
  <cp:lastModifiedBy>Abbey Willoughby</cp:lastModifiedBy>
  <cp:revision>13</cp:revision>
  <dcterms:created xsi:type="dcterms:W3CDTF">2017-09-05T17:39:00Z</dcterms:created>
  <dcterms:modified xsi:type="dcterms:W3CDTF">2018-08-28T10:12:20Z</dcterms:modified>
</cp:coreProperties>
</file>