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65" r:id="rId3"/>
    <p:sldId id="266" r:id="rId4"/>
    <p:sldId id="256" r:id="rId5"/>
    <p:sldId id="267" r:id="rId6"/>
    <p:sldId id="259" r:id="rId7"/>
    <p:sldId id="258" r:id="rId8"/>
    <p:sldId id="261" r:id="rId9"/>
    <p:sldId id="268" r:id="rId10"/>
    <p:sldId id="257" r:id="rId11"/>
    <p:sldId id="263" r:id="rId12"/>
    <p:sldId id="262"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F7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21"/>
    <p:restoredTop sz="94721"/>
  </p:normalViewPr>
  <p:slideViewPr>
    <p:cSldViewPr snapToGrid="0" snapToObjects="1">
      <p:cViewPr varScale="1">
        <p:scale>
          <a:sx n="115" d="100"/>
          <a:sy n="115" d="100"/>
        </p:scale>
        <p:origin x="240"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D8491-9198-3645-905F-A04A9774EA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179DFC-F7A7-C74E-B4F6-8155315C4D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056421-0057-444F-B63A-F40CB1D40FE8}"/>
              </a:ext>
            </a:extLst>
          </p:cNvPr>
          <p:cNvSpPr>
            <a:spLocks noGrp="1"/>
          </p:cNvSpPr>
          <p:nvPr>
            <p:ph type="dt" sz="half" idx="10"/>
          </p:nvPr>
        </p:nvSpPr>
        <p:spPr/>
        <p:txBody>
          <a:bodyPr/>
          <a:lstStyle/>
          <a:p>
            <a:fld id="{29859CA8-7E11-8E45-904C-3145ABE18841}" type="datetimeFigureOut">
              <a:rPr lang="en-US" smtClean="0"/>
              <a:t>5/20/21</a:t>
            </a:fld>
            <a:endParaRPr lang="en-US"/>
          </a:p>
        </p:txBody>
      </p:sp>
      <p:sp>
        <p:nvSpPr>
          <p:cNvPr id="5" name="Footer Placeholder 4">
            <a:extLst>
              <a:ext uri="{FF2B5EF4-FFF2-40B4-BE49-F238E27FC236}">
                <a16:creationId xmlns:a16="http://schemas.microsoft.com/office/drawing/2014/main" id="{9608008F-4833-FF43-805D-EBAC1AA6FC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E8F0D-5A2E-A645-9F9F-FC4699D48A06}"/>
              </a:ext>
            </a:extLst>
          </p:cNvPr>
          <p:cNvSpPr>
            <a:spLocks noGrp="1"/>
          </p:cNvSpPr>
          <p:nvPr>
            <p:ph type="sldNum" sz="quarter" idx="12"/>
          </p:nvPr>
        </p:nvSpPr>
        <p:spPr/>
        <p:txBody>
          <a:bodyPr/>
          <a:lstStyle/>
          <a:p>
            <a:fld id="{A7A773A7-CF60-EA4B-AF76-6896831897AE}" type="slidenum">
              <a:rPr lang="en-US" smtClean="0"/>
              <a:t>‹#›</a:t>
            </a:fld>
            <a:endParaRPr lang="en-US"/>
          </a:p>
        </p:txBody>
      </p:sp>
    </p:spTree>
    <p:extLst>
      <p:ext uri="{BB962C8B-B14F-4D97-AF65-F5344CB8AC3E}">
        <p14:creationId xmlns:p14="http://schemas.microsoft.com/office/powerpoint/2010/main" val="1415032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B0A4-D352-D649-9B8B-714825CEFE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F6F665-6FEC-3F43-978D-FAAB6CB73B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D426F-2AC6-D249-8341-FD745A168F29}"/>
              </a:ext>
            </a:extLst>
          </p:cNvPr>
          <p:cNvSpPr>
            <a:spLocks noGrp="1"/>
          </p:cNvSpPr>
          <p:nvPr>
            <p:ph type="dt" sz="half" idx="10"/>
          </p:nvPr>
        </p:nvSpPr>
        <p:spPr/>
        <p:txBody>
          <a:bodyPr/>
          <a:lstStyle/>
          <a:p>
            <a:fld id="{29859CA8-7E11-8E45-904C-3145ABE18841}" type="datetimeFigureOut">
              <a:rPr lang="en-US" smtClean="0"/>
              <a:t>5/20/21</a:t>
            </a:fld>
            <a:endParaRPr lang="en-US"/>
          </a:p>
        </p:txBody>
      </p:sp>
      <p:sp>
        <p:nvSpPr>
          <p:cNvPr id="5" name="Footer Placeholder 4">
            <a:extLst>
              <a:ext uri="{FF2B5EF4-FFF2-40B4-BE49-F238E27FC236}">
                <a16:creationId xmlns:a16="http://schemas.microsoft.com/office/drawing/2014/main" id="{2ACF2F73-D28F-3442-B9B6-546E100C2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90EB91-25DF-2948-B1E2-A114FBA360CF}"/>
              </a:ext>
            </a:extLst>
          </p:cNvPr>
          <p:cNvSpPr>
            <a:spLocks noGrp="1"/>
          </p:cNvSpPr>
          <p:nvPr>
            <p:ph type="sldNum" sz="quarter" idx="12"/>
          </p:nvPr>
        </p:nvSpPr>
        <p:spPr/>
        <p:txBody>
          <a:bodyPr/>
          <a:lstStyle/>
          <a:p>
            <a:fld id="{A7A773A7-CF60-EA4B-AF76-6896831897AE}" type="slidenum">
              <a:rPr lang="en-US" smtClean="0"/>
              <a:t>‹#›</a:t>
            </a:fld>
            <a:endParaRPr lang="en-US"/>
          </a:p>
        </p:txBody>
      </p:sp>
    </p:spTree>
    <p:extLst>
      <p:ext uri="{BB962C8B-B14F-4D97-AF65-F5344CB8AC3E}">
        <p14:creationId xmlns:p14="http://schemas.microsoft.com/office/powerpoint/2010/main" val="384379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603BC4-A8EF-F047-BAE8-05442F266D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0B8A88-0306-EB40-AF7B-0197ED4FD8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1B53F-BC67-8E4A-AB0E-D4A111060157}"/>
              </a:ext>
            </a:extLst>
          </p:cNvPr>
          <p:cNvSpPr>
            <a:spLocks noGrp="1"/>
          </p:cNvSpPr>
          <p:nvPr>
            <p:ph type="dt" sz="half" idx="10"/>
          </p:nvPr>
        </p:nvSpPr>
        <p:spPr/>
        <p:txBody>
          <a:bodyPr/>
          <a:lstStyle/>
          <a:p>
            <a:fld id="{29859CA8-7E11-8E45-904C-3145ABE18841}" type="datetimeFigureOut">
              <a:rPr lang="en-US" smtClean="0"/>
              <a:t>5/20/21</a:t>
            </a:fld>
            <a:endParaRPr lang="en-US"/>
          </a:p>
        </p:txBody>
      </p:sp>
      <p:sp>
        <p:nvSpPr>
          <p:cNvPr id="5" name="Footer Placeholder 4">
            <a:extLst>
              <a:ext uri="{FF2B5EF4-FFF2-40B4-BE49-F238E27FC236}">
                <a16:creationId xmlns:a16="http://schemas.microsoft.com/office/drawing/2014/main" id="{C192946D-2196-F143-8525-6F4E57981C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574E4-F6BD-C549-A586-88F432045825}"/>
              </a:ext>
            </a:extLst>
          </p:cNvPr>
          <p:cNvSpPr>
            <a:spLocks noGrp="1"/>
          </p:cNvSpPr>
          <p:nvPr>
            <p:ph type="sldNum" sz="quarter" idx="12"/>
          </p:nvPr>
        </p:nvSpPr>
        <p:spPr/>
        <p:txBody>
          <a:bodyPr/>
          <a:lstStyle/>
          <a:p>
            <a:fld id="{A7A773A7-CF60-EA4B-AF76-6896831897AE}" type="slidenum">
              <a:rPr lang="en-US" smtClean="0"/>
              <a:t>‹#›</a:t>
            </a:fld>
            <a:endParaRPr lang="en-US"/>
          </a:p>
        </p:txBody>
      </p:sp>
    </p:spTree>
    <p:extLst>
      <p:ext uri="{BB962C8B-B14F-4D97-AF65-F5344CB8AC3E}">
        <p14:creationId xmlns:p14="http://schemas.microsoft.com/office/powerpoint/2010/main" val="375924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860A-F2E7-774F-9D75-7097E969F0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454F62-C35C-A049-94F1-1A4EB3A952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DA68E-FC35-F34E-B6C7-69E6FB65C3E2}"/>
              </a:ext>
            </a:extLst>
          </p:cNvPr>
          <p:cNvSpPr>
            <a:spLocks noGrp="1"/>
          </p:cNvSpPr>
          <p:nvPr>
            <p:ph type="dt" sz="half" idx="10"/>
          </p:nvPr>
        </p:nvSpPr>
        <p:spPr/>
        <p:txBody>
          <a:bodyPr/>
          <a:lstStyle/>
          <a:p>
            <a:fld id="{29859CA8-7E11-8E45-904C-3145ABE18841}" type="datetimeFigureOut">
              <a:rPr lang="en-US" smtClean="0"/>
              <a:t>5/20/21</a:t>
            </a:fld>
            <a:endParaRPr lang="en-US"/>
          </a:p>
        </p:txBody>
      </p:sp>
      <p:sp>
        <p:nvSpPr>
          <p:cNvPr id="5" name="Footer Placeholder 4">
            <a:extLst>
              <a:ext uri="{FF2B5EF4-FFF2-40B4-BE49-F238E27FC236}">
                <a16:creationId xmlns:a16="http://schemas.microsoft.com/office/drawing/2014/main" id="{954D41E2-CFA9-F943-BC5D-C1CB0A2255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CA5AF8-3610-CD4A-B1B8-3AAA8027B6CA}"/>
              </a:ext>
            </a:extLst>
          </p:cNvPr>
          <p:cNvSpPr>
            <a:spLocks noGrp="1"/>
          </p:cNvSpPr>
          <p:nvPr>
            <p:ph type="sldNum" sz="quarter" idx="12"/>
          </p:nvPr>
        </p:nvSpPr>
        <p:spPr/>
        <p:txBody>
          <a:bodyPr/>
          <a:lstStyle/>
          <a:p>
            <a:fld id="{A7A773A7-CF60-EA4B-AF76-6896831897AE}" type="slidenum">
              <a:rPr lang="en-US" smtClean="0"/>
              <a:t>‹#›</a:t>
            </a:fld>
            <a:endParaRPr lang="en-US"/>
          </a:p>
        </p:txBody>
      </p:sp>
    </p:spTree>
    <p:extLst>
      <p:ext uri="{BB962C8B-B14F-4D97-AF65-F5344CB8AC3E}">
        <p14:creationId xmlns:p14="http://schemas.microsoft.com/office/powerpoint/2010/main" val="5394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E55E-065F-434A-A88D-EA034B2C03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D33B68-E4EB-AC44-A653-C942082589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59AE48-5220-2747-A052-D4370E54D97B}"/>
              </a:ext>
            </a:extLst>
          </p:cNvPr>
          <p:cNvSpPr>
            <a:spLocks noGrp="1"/>
          </p:cNvSpPr>
          <p:nvPr>
            <p:ph type="dt" sz="half" idx="10"/>
          </p:nvPr>
        </p:nvSpPr>
        <p:spPr/>
        <p:txBody>
          <a:bodyPr/>
          <a:lstStyle/>
          <a:p>
            <a:fld id="{29859CA8-7E11-8E45-904C-3145ABE18841}" type="datetimeFigureOut">
              <a:rPr lang="en-US" smtClean="0"/>
              <a:t>5/20/21</a:t>
            </a:fld>
            <a:endParaRPr lang="en-US"/>
          </a:p>
        </p:txBody>
      </p:sp>
      <p:sp>
        <p:nvSpPr>
          <p:cNvPr id="5" name="Footer Placeholder 4">
            <a:extLst>
              <a:ext uri="{FF2B5EF4-FFF2-40B4-BE49-F238E27FC236}">
                <a16:creationId xmlns:a16="http://schemas.microsoft.com/office/drawing/2014/main" id="{10204A43-5B62-8748-B423-DA56FE4026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773DF8-1085-AC4B-BA49-7B96E489217C}"/>
              </a:ext>
            </a:extLst>
          </p:cNvPr>
          <p:cNvSpPr>
            <a:spLocks noGrp="1"/>
          </p:cNvSpPr>
          <p:nvPr>
            <p:ph type="sldNum" sz="quarter" idx="12"/>
          </p:nvPr>
        </p:nvSpPr>
        <p:spPr/>
        <p:txBody>
          <a:bodyPr/>
          <a:lstStyle/>
          <a:p>
            <a:fld id="{A7A773A7-CF60-EA4B-AF76-6896831897AE}" type="slidenum">
              <a:rPr lang="en-US" smtClean="0"/>
              <a:t>‹#›</a:t>
            </a:fld>
            <a:endParaRPr lang="en-US"/>
          </a:p>
        </p:txBody>
      </p:sp>
    </p:spTree>
    <p:extLst>
      <p:ext uri="{BB962C8B-B14F-4D97-AF65-F5344CB8AC3E}">
        <p14:creationId xmlns:p14="http://schemas.microsoft.com/office/powerpoint/2010/main" val="469491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12341-5324-604E-9FA6-2FC9D9CC6D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50AA25-6830-8347-ADA2-9EFA55BD6D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23B290-425E-E447-BDF0-AA9C52A9F5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621DBB-A38B-8544-B623-C30556768093}"/>
              </a:ext>
            </a:extLst>
          </p:cNvPr>
          <p:cNvSpPr>
            <a:spLocks noGrp="1"/>
          </p:cNvSpPr>
          <p:nvPr>
            <p:ph type="dt" sz="half" idx="10"/>
          </p:nvPr>
        </p:nvSpPr>
        <p:spPr/>
        <p:txBody>
          <a:bodyPr/>
          <a:lstStyle/>
          <a:p>
            <a:fld id="{29859CA8-7E11-8E45-904C-3145ABE18841}" type="datetimeFigureOut">
              <a:rPr lang="en-US" smtClean="0"/>
              <a:t>5/20/21</a:t>
            </a:fld>
            <a:endParaRPr lang="en-US"/>
          </a:p>
        </p:txBody>
      </p:sp>
      <p:sp>
        <p:nvSpPr>
          <p:cNvPr id="6" name="Footer Placeholder 5">
            <a:extLst>
              <a:ext uri="{FF2B5EF4-FFF2-40B4-BE49-F238E27FC236}">
                <a16:creationId xmlns:a16="http://schemas.microsoft.com/office/drawing/2014/main" id="{DEC03FF9-A283-494F-9C98-0C76364C9F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F422A2-929D-A944-B310-FCF9E5BA925D}"/>
              </a:ext>
            </a:extLst>
          </p:cNvPr>
          <p:cNvSpPr>
            <a:spLocks noGrp="1"/>
          </p:cNvSpPr>
          <p:nvPr>
            <p:ph type="sldNum" sz="quarter" idx="12"/>
          </p:nvPr>
        </p:nvSpPr>
        <p:spPr/>
        <p:txBody>
          <a:bodyPr/>
          <a:lstStyle/>
          <a:p>
            <a:fld id="{A7A773A7-CF60-EA4B-AF76-6896831897AE}" type="slidenum">
              <a:rPr lang="en-US" smtClean="0"/>
              <a:t>‹#›</a:t>
            </a:fld>
            <a:endParaRPr lang="en-US"/>
          </a:p>
        </p:txBody>
      </p:sp>
    </p:spTree>
    <p:extLst>
      <p:ext uri="{BB962C8B-B14F-4D97-AF65-F5344CB8AC3E}">
        <p14:creationId xmlns:p14="http://schemas.microsoft.com/office/powerpoint/2010/main" val="116331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3B187-13BF-FA4D-97FA-5AC19E8574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F1EA18-A0A8-6C46-ADCC-550EDB6EEC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6B4B03-1547-184A-AACB-C56DC65BAC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0216C3-E72C-4547-80B7-5893318EF3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9D59B3-9520-6D4B-AEC2-F6249F35CA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363C9A-C979-A14C-ACDF-06F209285196}"/>
              </a:ext>
            </a:extLst>
          </p:cNvPr>
          <p:cNvSpPr>
            <a:spLocks noGrp="1"/>
          </p:cNvSpPr>
          <p:nvPr>
            <p:ph type="dt" sz="half" idx="10"/>
          </p:nvPr>
        </p:nvSpPr>
        <p:spPr/>
        <p:txBody>
          <a:bodyPr/>
          <a:lstStyle/>
          <a:p>
            <a:fld id="{29859CA8-7E11-8E45-904C-3145ABE18841}" type="datetimeFigureOut">
              <a:rPr lang="en-US" smtClean="0"/>
              <a:t>5/20/21</a:t>
            </a:fld>
            <a:endParaRPr lang="en-US"/>
          </a:p>
        </p:txBody>
      </p:sp>
      <p:sp>
        <p:nvSpPr>
          <p:cNvPr id="8" name="Footer Placeholder 7">
            <a:extLst>
              <a:ext uri="{FF2B5EF4-FFF2-40B4-BE49-F238E27FC236}">
                <a16:creationId xmlns:a16="http://schemas.microsoft.com/office/drawing/2014/main" id="{F2037757-6DB6-D242-A735-7D61975F4C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E6758E-7573-E942-A276-AAB42ED5CE7F}"/>
              </a:ext>
            </a:extLst>
          </p:cNvPr>
          <p:cNvSpPr>
            <a:spLocks noGrp="1"/>
          </p:cNvSpPr>
          <p:nvPr>
            <p:ph type="sldNum" sz="quarter" idx="12"/>
          </p:nvPr>
        </p:nvSpPr>
        <p:spPr/>
        <p:txBody>
          <a:bodyPr/>
          <a:lstStyle/>
          <a:p>
            <a:fld id="{A7A773A7-CF60-EA4B-AF76-6896831897AE}" type="slidenum">
              <a:rPr lang="en-US" smtClean="0"/>
              <a:t>‹#›</a:t>
            </a:fld>
            <a:endParaRPr lang="en-US"/>
          </a:p>
        </p:txBody>
      </p:sp>
    </p:spTree>
    <p:extLst>
      <p:ext uri="{BB962C8B-B14F-4D97-AF65-F5344CB8AC3E}">
        <p14:creationId xmlns:p14="http://schemas.microsoft.com/office/powerpoint/2010/main" val="267742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D2E14-680C-C442-9EB2-29C67B74D2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F74076-25A7-8D40-8DB3-E0AAA471B26E}"/>
              </a:ext>
            </a:extLst>
          </p:cNvPr>
          <p:cNvSpPr>
            <a:spLocks noGrp="1"/>
          </p:cNvSpPr>
          <p:nvPr>
            <p:ph type="dt" sz="half" idx="10"/>
          </p:nvPr>
        </p:nvSpPr>
        <p:spPr/>
        <p:txBody>
          <a:bodyPr/>
          <a:lstStyle/>
          <a:p>
            <a:fld id="{29859CA8-7E11-8E45-904C-3145ABE18841}" type="datetimeFigureOut">
              <a:rPr lang="en-US" smtClean="0"/>
              <a:t>5/20/21</a:t>
            </a:fld>
            <a:endParaRPr lang="en-US"/>
          </a:p>
        </p:txBody>
      </p:sp>
      <p:sp>
        <p:nvSpPr>
          <p:cNvPr id="4" name="Footer Placeholder 3">
            <a:extLst>
              <a:ext uri="{FF2B5EF4-FFF2-40B4-BE49-F238E27FC236}">
                <a16:creationId xmlns:a16="http://schemas.microsoft.com/office/drawing/2014/main" id="{1C3418C8-4C92-6646-94E3-1F3389F64B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7A5446-B0F0-A346-853C-8EFEFC8D36D2}"/>
              </a:ext>
            </a:extLst>
          </p:cNvPr>
          <p:cNvSpPr>
            <a:spLocks noGrp="1"/>
          </p:cNvSpPr>
          <p:nvPr>
            <p:ph type="sldNum" sz="quarter" idx="12"/>
          </p:nvPr>
        </p:nvSpPr>
        <p:spPr/>
        <p:txBody>
          <a:bodyPr/>
          <a:lstStyle/>
          <a:p>
            <a:fld id="{A7A773A7-CF60-EA4B-AF76-6896831897AE}" type="slidenum">
              <a:rPr lang="en-US" smtClean="0"/>
              <a:t>‹#›</a:t>
            </a:fld>
            <a:endParaRPr lang="en-US"/>
          </a:p>
        </p:txBody>
      </p:sp>
    </p:spTree>
    <p:extLst>
      <p:ext uri="{BB962C8B-B14F-4D97-AF65-F5344CB8AC3E}">
        <p14:creationId xmlns:p14="http://schemas.microsoft.com/office/powerpoint/2010/main" val="1363845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A25151-4E94-594C-97FC-5081A5E86271}"/>
              </a:ext>
            </a:extLst>
          </p:cNvPr>
          <p:cNvSpPr>
            <a:spLocks noGrp="1"/>
          </p:cNvSpPr>
          <p:nvPr>
            <p:ph type="dt" sz="half" idx="10"/>
          </p:nvPr>
        </p:nvSpPr>
        <p:spPr/>
        <p:txBody>
          <a:bodyPr/>
          <a:lstStyle/>
          <a:p>
            <a:fld id="{29859CA8-7E11-8E45-904C-3145ABE18841}" type="datetimeFigureOut">
              <a:rPr lang="en-US" smtClean="0"/>
              <a:t>5/20/21</a:t>
            </a:fld>
            <a:endParaRPr lang="en-US"/>
          </a:p>
        </p:txBody>
      </p:sp>
      <p:sp>
        <p:nvSpPr>
          <p:cNvPr id="3" name="Footer Placeholder 2">
            <a:extLst>
              <a:ext uri="{FF2B5EF4-FFF2-40B4-BE49-F238E27FC236}">
                <a16:creationId xmlns:a16="http://schemas.microsoft.com/office/drawing/2014/main" id="{005C36FB-035E-224E-B5FB-CB7CF89318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2DDFB3-03B7-2B41-846D-0950B13C2EE5}"/>
              </a:ext>
            </a:extLst>
          </p:cNvPr>
          <p:cNvSpPr>
            <a:spLocks noGrp="1"/>
          </p:cNvSpPr>
          <p:nvPr>
            <p:ph type="sldNum" sz="quarter" idx="12"/>
          </p:nvPr>
        </p:nvSpPr>
        <p:spPr/>
        <p:txBody>
          <a:bodyPr/>
          <a:lstStyle/>
          <a:p>
            <a:fld id="{A7A773A7-CF60-EA4B-AF76-6896831897AE}" type="slidenum">
              <a:rPr lang="en-US" smtClean="0"/>
              <a:t>‹#›</a:t>
            </a:fld>
            <a:endParaRPr lang="en-US"/>
          </a:p>
        </p:txBody>
      </p:sp>
    </p:spTree>
    <p:extLst>
      <p:ext uri="{BB962C8B-B14F-4D97-AF65-F5344CB8AC3E}">
        <p14:creationId xmlns:p14="http://schemas.microsoft.com/office/powerpoint/2010/main" val="1490909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D3199-DAFB-EF4C-B5A7-5580B27649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DC9E4B-BDD2-4E4F-B452-CA61D42C7A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1ADBDC-2AA9-754B-BE2C-61DFF4F00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9DD147-EA03-7845-BE74-16C3C12353A4}"/>
              </a:ext>
            </a:extLst>
          </p:cNvPr>
          <p:cNvSpPr>
            <a:spLocks noGrp="1"/>
          </p:cNvSpPr>
          <p:nvPr>
            <p:ph type="dt" sz="half" idx="10"/>
          </p:nvPr>
        </p:nvSpPr>
        <p:spPr/>
        <p:txBody>
          <a:bodyPr/>
          <a:lstStyle/>
          <a:p>
            <a:fld id="{29859CA8-7E11-8E45-904C-3145ABE18841}" type="datetimeFigureOut">
              <a:rPr lang="en-US" smtClean="0"/>
              <a:t>5/20/21</a:t>
            </a:fld>
            <a:endParaRPr lang="en-US"/>
          </a:p>
        </p:txBody>
      </p:sp>
      <p:sp>
        <p:nvSpPr>
          <p:cNvPr id="6" name="Footer Placeholder 5">
            <a:extLst>
              <a:ext uri="{FF2B5EF4-FFF2-40B4-BE49-F238E27FC236}">
                <a16:creationId xmlns:a16="http://schemas.microsoft.com/office/drawing/2014/main" id="{AD163152-253C-3643-91F7-360DD3B71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E49EC7-BBA8-554C-AC96-94FCDCF93C07}"/>
              </a:ext>
            </a:extLst>
          </p:cNvPr>
          <p:cNvSpPr>
            <a:spLocks noGrp="1"/>
          </p:cNvSpPr>
          <p:nvPr>
            <p:ph type="sldNum" sz="quarter" idx="12"/>
          </p:nvPr>
        </p:nvSpPr>
        <p:spPr/>
        <p:txBody>
          <a:bodyPr/>
          <a:lstStyle/>
          <a:p>
            <a:fld id="{A7A773A7-CF60-EA4B-AF76-6896831897AE}" type="slidenum">
              <a:rPr lang="en-US" smtClean="0"/>
              <a:t>‹#›</a:t>
            </a:fld>
            <a:endParaRPr lang="en-US"/>
          </a:p>
        </p:txBody>
      </p:sp>
    </p:spTree>
    <p:extLst>
      <p:ext uri="{BB962C8B-B14F-4D97-AF65-F5344CB8AC3E}">
        <p14:creationId xmlns:p14="http://schemas.microsoft.com/office/powerpoint/2010/main" val="250086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D5C7F-9935-7044-82E6-8D2FD2530D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215872-8F19-A344-93D7-8096B141DD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0EE2C1-0F94-FA4A-9BB4-3D12C5940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14B296-0284-5440-89CF-32A34B14DDBD}"/>
              </a:ext>
            </a:extLst>
          </p:cNvPr>
          <p:cNvSpPr>
            <a:spLocks noGrp="1"/>
          </p:cNvSpPr>
          <p:nvPr>
            <p:ph type="dt" sz="half" idx="10"/>
          </p:nvPr>
        </p:nvSpPr>
        <p:spPr/>
        <p:txBody>
          <a:bodyPr/>
          <a:lstStyle/>
          <a:p>
            <a:fld id="{29859CA8-7E11-8E45-904C-3145ABE18841}" type="datetimeFigureOut">
              <a:rPr lang="en-US" smtClean="0"/>
              <a:t>5/20/21</a:t>
            </a:fld>
            <a:endParaRPr lang="en-US"/>
          </a:p>
        </p:txBody>
      </p:sp>
      <p:sp>
        <p:nvSpPr>
          <p:cNvPr id="6" name="Footer Placeholder 5">
            <a:extLst>
              <a:ext uri="{FF2B5EF4-FFF2-40B4-BE49-F238E27FC236}">
                <a16:creationId xmlns:a16="http://schemas.microsoft.com/office/drawing/2014/main" id="{853E4623-9250-CF41-8E53-C1BA0C2CB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2F293F-AE14-1C4E-A06A-B29E9C76C721}"/>
              </a:ext>
            </a:extLst>
          </p:cNvPr>
          <p:cNvSpPr>
            <a:spLocks noGrp="1"/>
          </p:cNvSpPr>
          <p:nvPr>
            <p:ph type="sldNum" sz="quarter" idx="12"/>
          </p:nvPr>
        </p:nvSpPr>
        <p:spPr/>
        <p:txBody>
          <a:bodyPr/>
          <a:lstStyle/>
          <a:p>
            <a:fld id="{A7A773A7-CF60-EA4B-AF76-6896831897AE}" type="slidenum">
              <a:rPr lang="en-US" smtClean="0"/>
              <a:t>‹#›</a:t>
            </a:fld>
            <a:endParaRPr lang="en-US"/>
          </a:p>
        </p:txBody>
      </p:sp>
    </p:spTree>
    <p:extLst>
      <p:ext uri="{BB962C8B-B14F-4D97-AF65-F5344CB8AC3E}">
        <p14:creationId xmlns:p14="http://schemas.microsoft.com/office/powerpoint/2010/main" val="6563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3F9BE3-CE39-C84C-BB24-2094733D21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8A12D2-A347-2D4B-BD1B-CAC5AB6F49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0BDEE7-75B8-5E4C-84FB-95F66903B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59CA8-7E11-8E45-904C-3145ABE18841}" type="datetimeFigureOut">
              <a:rPr lang="en-US" smtClean="0"/>
              <a:t>5/20/21</a:t>
            </a:fld>
            <a:endParaRPr lang="en-US"/>
          </a:p>
        </p:txBody>
      </p:sp>
      <p:sp>
        <p:nvSpPr>
          <p:cNvPr id="5" name="Footer Placeholder 4">
            <a:extLst>
              <a:ext uri="{FF2B5EF4-FFF2-40B4-BE49-F238E27FC236}">
                <a16:creationId xmlns:a16="http://schemas.microsoft.com/office/drawing/2014/main" id="{7B39AB46-68CC-2044-9749-662C7F1701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88F0B1-6F40-DA4B-AC3D-7AB4C55D26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773A7-CF60-EA4B-AF76-6896831897AE}" type="slidenum">
              <a:rPr lang="en-US" smtClean="0"/>
              <a:t>‹#›</a:t>
            </a:fld>
            <a:endParaRPr lang="en-US"/>
          </a:p>
        </p:txBody>
      </p:sp>
    </p:spTree>
    <p:extLst>
      <p:ext uri="{BB962C8B-B14F-4D97-AF65-F5344CB8AC3E}">
        <p14:creationId xmlns:p14="http://schemas.microsoft.com/office/powerpoint/2010/main" val="1753285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n.wikipedia.org/wiki/Greenland"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expeditions.com/blog/greenland-national-park-by-the-number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DE35D1-229A-C54E-A34B-374CC7F663A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B13600-EF8B-464B-9F34-A439F7CB7B6D}"/>
              </a:ext>
            </a:extLst>
          </p:cNvPr>
          <p:cNvSpPr>
            <a:spLocks noGrp="1"/>
          </p:cNvSpPr>
          <p:nvPr>
            <p:ph type="ctrTitle"/>
          </p:nvPr>
        </p:nvSpPr>
        <p:spPr/>
        <p:txBody>
          <a:bodyPr/>
          <a:lstStyle/>
          <a:p>
            <a:r>
              <a:rPr lang="en-US" dirty="0">
                <a:latin typeface="dearJoe 5 CASUAL PRO" panose="02000000000000000000" pitchFamily="2" charset="0"/>
              </a:rPr>
              <a:t>Surviving in an Extreme Environment </a:t>
            </a:r>
          </a:p>
        </p:txBody>
      </p:sp>
      <p:sp>
        <p:nvSpPr>
          <p:cNvPr id="3" name="Subtitle 2">
            <a:extLst>
              <a:ext uri="{FF2B5EF4-FFF2-40B4-BE49-F238E27FC236}">
                <a16:creationId xmlns:a16="http://schemas.microsoft.com/office/drawing/2014/main" id="{57C04A08-F393-4F4B-A658-1515D5CA7B2C}"/>
              </a:ext>
            </a:extLst>
          </p:cNvPr>
          <p:cNvSpPr>
            <a:spLocks noGrp="1"/>
          </p:cNvSpPr>
          <p:nvPr>
            <p:ph type="subTitle" idx="1"/>
          </p:nvPr>
        </p:nvSpPr>
        <p:spPr/>
        <p:txBody>
          <a:bodyPr>
            <a:normAutofit/>
          </a:bodyPr>
          <a:lstStyle/>
          <a:p>
            <a:r>
              <a:rPr lang="en-US" sz="3600" dirty="0"/>
              <a:t>The Sirius Patrol </a:t>
            </a:r>
          </a:p>
        </p:txBody>
      </p:sp>
    </p:spTree>
    <p:extLst>
      <p:ext uri="{BB962C8B-B14F-4D97-AF65-F5344CB8AC3E}">
        <p14:creationId xmlns:p14="http://schemas.microsoft.com/office/powerpoint/2010/main" val="11198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4E7E2D-D54F-9447-A1F9-6D459A5D7637}"/>
              </a:ext>
            </a:extLst>
          </p:cNvPr>
          <p:cNvSpPr/>
          <p:nvPr/>
        </p:nvSpPr>
        <p:spPr>
          <a:xfrm>
            <a:off x="268942" y="1957892"/>
            <a:ext cx="4080735" cy="646331"/>
          </a:xfrm>
          <a:prstGeom prst="rect">
            <a:avLst/>
          </a:prstGeom>
        </p:spPr>
        <p:txBody>
          <a:bodyPr wrap="square">
            <a:spAutoFit/>
          </a:bodyPr>
          <a:lstStyle/>
          <a:p>
            <a:br>
              <a:rPr lang="en-US" dirty="0"/>
            </a:br>
            <a:endParaRPr lang="en-US" dirty="0"/>
          </a:p>
        </p:txBody>
      </p:sp>
      <p:sp>
        <p:nvSpPr>
          <p:cNvPr id="3" name="TextBox 2">
            <a:extLst>
              <a:ext uri="{FF2B5EF4-FFF2-40B4-BE49-F238E27FC236}">
                <a16:creationId xmlns:a16="http://schemas.microsoft.com/office/drawing/2014/main" id="{D062BF93-5F74-8645-AF12-701E65B5D0B5}"/>
              </a:ext>
            </a:extLst>
          </p:cNvPr>
          <p:cNvSpPr txBox="1"/>
          <p:nvPr/>
        </p:nvSpPr>
        <p:spPr>
          <a:xfrm>
            <a:off x="499921" y="119393"/>
            <a:ext cx="3360592" cy="1323439"/>
          </a:xfrm>
          <a:prstGeom prst="rect">
            <a:avLst/>
          </a:prstGeom>
          <a:solidFill>
            <a:srgbClr val="6CF7F4"/>
          </a:solidFill>
        </p:spPr>
        <p:txBody>
          <a:bodyPr wrap="square" rtlCol="0">
            <a:spAutoFit/>
          </a:bodyPr>
          <a:lstStyle/>
          <a:p>
            <a:r>
              <a:rPr lang="en-US" sz="4000" dirty="0">
                <a:latin typeface="dearJoe 5 CASUAL PRO" panose="02000000000000000000" pitchFamily="2" charset="0"/>
              </a:rPr>
              <a:t>Who:  </a:t>
            </a:r>
            <a:r>
              <a:rPr lang="en-US" sz="4000" dirty="0"/>
              <a:t>The Sirius Patrol  </a:t>
            </a:r>
          </a:p>
        </p:txBody>
      </p:sp>
      <p:sp>
        <p:nvSpPr>
          <p:cNvPr id="4" name="TextBox 3">
            <a:extLst>
              <a:ext uri="{FF2B5EF4-FFF2-40B4-BE49-F238E27FC236}">
                <a16:creationId xmlns:a16="http://schemas.microsoft.com/office/drawing/2014/main" id="{DA3E7660-FB24-A64C-A09F-5B7C245B1B7A}"/>
              </a:ext>
            </a:extLst>
          </p:cNvPr>
          <p:cNvSpPr txBox="1"/>
          <p:nvPr/>
        </p:nvSpPr>
        <p:spPr>
          <a:xfrm>
            <a:off x="7422776" y="195789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7BCFB02F-A863-524C-B49B-53E6A8AC9E8A}"/>
              </a:ext>
            </a:extLst>
          </p:cNvPr>
          <p:cNvSpPr txBox="1"/>
          <p:nvPr/>
        </p:nvSpPr>
        <p:spPr>
          <a:xfrm>
            <a:off x="6809591" y="613186"/>
            <a:ext cx="4733364" cy="3416320"/>
          </a:xfrm>
          <a:prstGeom prst="rect">
            <a:avLst/>
          </a:prstGeom>
          <a:noFill/>
        </p:spPr>
        <p:txBody>
          <a:bodyPr wrap="square" rtlCol="0">
            <a:spAutoFit/>
          </a:bodyPr>
          <a:lstStyle/>
          <a:p>
            <a:r>
              <a:rPr lang="en-US" dirty="0"/>
              <a:t>The Sirius Patrol has its main base at </a:t>
            </a:r>
            <a:r>
              <a:rPr lang="en-US" dirty="0" err="1"/>
              <a:t>Daneborg</a:t>
            </a:r>
            <a:r>
              <a:rPr lang="en-US" dirty="0"/>
              <a:t> in Northeast Greenland. The Patrol is responsible for monitoring the area by dogsled and sailing. The patrol enforces Danish sovereignty in the Arctic wilderness of northern and eastern </a:t>
            </a:r>
            <a:r>
              <a:rPr lang="en-US" dirty="0">
                <a:hlinkClick r:id="rId2" tooltip="Greenland"/>
              </a:rPr>
              <a:t>Greenland</a:t>
            </a:r>
            <a:r>
              <a:rPr lang="en-US" dirty="0"/>
              <a:t>. They also have to control expeditions and conservation regulations in the national park. The weather stations at Station North and in Denmark’s </a:t>
            </a:r>
            <a:r>
              <a:rPr lang="en-US" dirty="0" err="1"/>
              <a:t>Harbour</a:t>
            </a:r>
            <a:r>
              <a:rPr lang="en-US" dirty="0"/>
              <a:t> are also staffed. The main task of the staff in Denmark’s </a:t>
            </a:r>
            <a:r>
              <a:rPr lang="en-US" dirty="0" err="1"/>
              <a:t>Harbour</a:t>
            </a:r>
            <a:r>
              <a:rPr lang="en-US" dirty="0"/>
              <a:t> is to launch a weather balloon twice a day with measuring instruments. </a:t>
            </a:r>
          </a:p>
        </p:txBody>
      </p:sp>
      <p:pic>
        <p:nvPicPr>
          <p:cNvPr id="8" name="Picture 7">
            <a:extLst>
              <a:ext uri="{FF2B5EF4-FFF2-40B4-BE49-F238E27FC236}">
                <a16:creationId xmlns:a16="http://schemas.microsoft.com/office/drawing/2014/main" id="{4507D6D8-7C2F-0A41-BBE5-0531551C6F91}"/>
              </a:ext>
            </a:extLst>
          </p:cNvPr>
          <p:cNvPicPr>
            <a:picLocks noChangeAspect="1"/>
          </p:cNvPicPr>
          <p:nvPr/>
        </p:nvPicPr>
        <p:blipFill>
          <a:blip r:embed="rId3"/>
          <a:stretch>
            <a:fillRect/>
          </a:stretch>
        </p:blipFill>
        <p:spPr>
          <a:xfrm>
            <a:off x="249877" y="2281057"/>
            <a:ext cx="6474902" cy="3701030"/>
          </a:xfrm>
          <a:prstGeom prst="rect">
            <a:avLst/>
          </a:prstGeom>
        </p:spPr>
      </p:pic>
    </p:spTree>
    <p:extLst>
      <p:ext uri="{BB962C8B-B14F-4D97-AF65-F5344CB8AC3E}">
        <p14:creationId xmlns:p14="http://schemas.microsoft.com/office/powerpoint/2010/main" val="1234587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6FA1D-ABFE-7649-B5BF-D2A9019BBF9C}"/>
              </a:ext>
            </a:extLst>
          </p:cNvPr>
          <p:cNvSpPr txBox="1"/>
          <p:nvPr/>
        </p:nvSpPr>
        <p:spPr>
          <a:xfrm>
            <a:off x="499921" y="119393"/>
            <a:ext cx="3360592" cy="1938992"/>
          </a:xfrm>
          <a:prstGeom prst="rect">
            <a:avLst/>
          </a:prstGeom>
          <a:solidFill>
            <a:srgbClr val="6CF7F4"/>
          </a:solidFill>
        </p:spPr>
        <p:txBody>
          <a:bodyPr wrap="square" rtlCol="0">
            <a:spAutoFit/>
          </a:bodyPr>
          <a:lstStyle/>
          <a:p>
            <a:r>
              <a:rPr lang="en-US" sz="4000" dirty="0">
                <a:latin typeface="dearJoe 5 CASUAL PRO" panose="02000000000000000000" pitchFamily="2" charset="0"/>
              </a:rPr>
              <a:t>What and Why:  </a:t>
            </a:r>
            <a:r>
              <a:rPr lang="en-US" sz="4000" dirty="0"/>
              <a:t>Do the Sirius Patrol  do? </a:t>
            </a:r>
          </a:p>
        </p:txBody>
      </p:sp>
      <p:pic>
        <p:nvPicPr>
          <p:cNvPr id="3" name="Picture 2">
            <a:extLst>
              <a:ext uri="{FF2B5EF4-FFF2-40B4-BE49-F238E27FC236}">
                <a16:creationId xmlns:a16="http://schemas.microsoft.com/office/drawing/2014/main" id="{061C2492-D0E4-1445-84B3-1EF85388577A}"/>
              </a:ext>
            </a:extLst>
          </p:cNvPr>
          <p:cNvPicPr>
            <a:picLocks noChangeAspect="1"/>
          </p:cNvPicPr>
          <p:nvPr/>
        </p:nvPicPr>
        <p:blipFill>
          <a:blip r:embed="rId2"/>
          <a:stretch>
            <a:fillRect/>
          </a:stretch>
        </p:blipFill>
        <p:spPr>
          <a:xfrm>
            <a:off x="374651" y="2834851"/>
            <a:ext cx="4581744" cy="2524125"/>
          </a:xfrm>
          <a:prstGeom prst="rect">
            <a:avLst/>
          </a:prstGeom>
        </p:spPr>
      </p:pic>
      <p:sp>
        <p:nvSpPr>
          <p:cNvPr id="5" name="TextBox 4">
            <a:extLst>
              <a:ext uri="{FF2B5EF4-FFF2-40B4-BE49-F238E27FC236}">
                <a16:creationId xmlns:a16="http://schemas.microsoft.com/office/drawing/2014/main" id="{F0B3CB91-FAE8-A148-927A-39CED2F47697}"/>
              </a:ext>
            </a:extLst>
          </p:cNvPr>
          <p:cNvSpPr txBox="1"/>
          <p:nvPr/>
        </p:nvSpPr>
        <p:spPr>
          <a:xfrm>
            <a:off x="5286375" y="757237"/>
            <a:ext cx="6157913" cy="3046988"/>
          </a:xfrm>
          <a:prstGeom prst="rect">
            <a:avLst/>
          </a:prstGeom>
          <a:noFill/>
        </p:spPr>
        <p:txBody>
          <a:bodyPr wrap="square" rtlCol="0">
            <a:spAutoFit/>
          </a:bodyPr>
          <a:lstStyle/>
          <a:p>
            <a:r>
              <a:rPr lang="en-US" sz="2400" dirty="0">
                <a:latin typeface="dearJoe 5 CASUAL PRO" panose="02000000000000000000" pitchFamily="2" charset="0"/>
              </a:rPr>
              <a:t>Task 2</a:t>
            </a:r>
            <a:r>
              <a:rPr lang="en-US" sz="2400" dirty="0"/>
              <a:t>: Watch either the frozen planet video clip,  and/ or the article embedded on the Weebly ‘The world’s most unusual military unit’ </a:t>
            </a:r>
          </a:p>
          <a:p>
            <a:endParaRPr lang="en-US" sz="2400" dirty="0"/>
          </a:p>
          <a:p>
            <a:r>
              <a:rPr lang="en-US" sz="2400" dirty="0"/>
              <a:t>Make notes on:</a:t>
            </a:r>
          </a:p>
          <a:p>
            <a:pPr marL="285750" indent="-285750">
              <a:buFont typeface="Arial" panose="020B0604020202020204" pitchFamily="34" charset="0"/>
              <a:buChar char="•"/>
            </a:pPr>
            <a:r>
              <a:rPr lang="en-US" sz="2400" dirty="0"/>
              <a:t>What the Sirius Patrol do</a:t>
            </a:r>
          </a:p>
          <a:p>
            <a:pPr marL="285750" indent="-285750">
              <a:buFont typeface="Arial" panose="020B0604020202020204" pitchFamily="34" charset="0"/>
              <a:buChar char="•"/>
            </a:pPr>
            <a:r>
              <a:rPr lang="en-US" sz="2400" dirty="0"/>
              <a:t>Why do they do this? </a:t>
            </a:r>
          </a:p>
          <a:p>
            <a:pPr marL="285750" indent="-285750">
              <a:buFont typeface="Arial" panose="020B0604020202020204" pitchFamily="34" charset="0"/>
              <a:buChar char="•"/>
            </a:pPr>
            <a:r>
              <a:rPr lang="en-US" sz="2400" dirty="0"/>
              <a:t>What difficulties may they face? </a:t>
            </a:r>
          </a:p>
        </p:txBody>
      </p:sp>
      <p:sp>
        <p:nvSpPr>
          <p:cNvPr id="6" name="TextBox 5">
            <a:extLst>
              <a:ext uri="{FF2B5EF4-FFF2-40B4-BE49-F238E27FC236}">
                <a16:creationId xmlns:a16="http://schemas.microsoft.com/office/drawing/2014/main" id="{326A5CC9-D31A-8B46-BA19-485AB9F0A570}"/>
              </a:ext>
            </a:extLst>
          </p:cNvPr>
          <p:cNvSpPr txBox="1"/>
          <p:nvPr/>
        </p:nvSpPr>
        <p:spPr>
          <a:xfrm>
            <a:off x="5618164" y="4096914"/>
            <a:ext cx="5097462" cy="2031325"/>
          </a:xfrm>
          <a:prstGeom prst="rect">
            <a:avLst/>
          </a:prstGeom>
          <a:solidFill>
            <a:srgbClr val="FFFF00"/>
          </a:solidFill>
        </p:spPr>
        <p:txBody>
          <a:bodyPr wrap="square" rtlCol="0">
            <a:spAutoFit/>
          </a:bodyPr>
          <a:lstStyle/>
          <a:p>
            <a:r>
              <a:rPr lang="en-US" dirty="0"/>
              <a:t>Things to include: </a:t>
            </a:r>
          </a:p>
          <a:p>
            <a:pPr marL="285750" indent="-285750">
              <a:buFontTx/>
              <a:buChar char="-"/>
            </a:pPr>
            <a:r>
              <a:rPr lang="en-US" dirty="0"/>
              <a:t>Climatic research including the impact of climate change</a:t>
            </a:r>
          </a:p>
          <a:p>
            <a:pPr marL="285750" indent="-285750">
              <a:buFontTx/>
              <a:buChar char="-"/>
            </a:pPr>
            <a:r>
              <a:rPr lang="en-US" dirty="0"/>
              <a:t>Environmental preservation </a:t>
            </a:r>
          </a:p>
          <a:p>
            <a:pPr marL="285750" indent="-285750">
              <a:buFontTx/>
              <a:buChar char="-"/>
            </a:pPr>
            <a:r>
              <a:rPr lang="en-US" dirty="0"/>
              <a:t>Defence</a:t>
            </a:r>
          </a:p>
          <a:p>
            <a:pPr marL="285750" indent="-285750">
              <a:buFontTx/>
              <a:buChar char="-"/>
            </a:pPr>
            <a:r>
              <a:rPr lang="en-US" dirty="0"/>
              <a:t>Tourism</a:t>
            </a:r>
          </a:p>
          <a:p>
            <a:pPr marL="285750" indent="-285750">
              <a:buFontTx/>
              <a:buChar char="-"/>
            </a:pPr>
            <a:r>
              <a:rPr lang="en-US" dirty="0"/>
              <a:t>Resources </a:t>
            </a:r>
          </a:p>
        </p:txBody>
      </p:sp>
    </p:spTree>
    <p:extLst>
      <p:ext uri="{BB962C8B-B14F-4D97-AF65-F5344CB8AC3E}">
        <p14:creationId xmlns:p14="http://schemas.microsoft.com/office/powerpoint/2010/main" val="3904395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0C7930-D49F-174C-A0FA-67BC134F2FD8}"/>
              </a:ext>
            </a:extLst>
          </p:cNvPr>
          <p:cNvPicPr>
            <a:picLocks noChangeAspect="1"/>
          </p:cNvPicPr>
          <p:nvPr/>
        </p:nvPicPr>
        <p:blipFill>
          <a:blip r:embed="rId2"/>
          <a:stretch>
            <a:fillRect/>
          </a:stretch>
        </p:blipFill>
        <p:spPr>
          <a:xfrm>
            <a:off x="219689" y="723899"/>
            <a:ext cx="2637811" cy="2405063"/>
          </a:xfrm>
          <a:prstGeom prst="rect">
            <a:avLst/>
          </a:prstGeom>
        </p:spPr>
      </p:pic>
      <p:sp>
        <p:nvSpPr>
          <p:cNvPr id="3" name="Rectangle 2">
            <a:extLst>
              <a:ext uri="{FF2B5EF4-FFF2-40B4-BE49-F238E27FC236}">
                <a16:creationId xmlns:a16="http://schemas.microsoft.com/office/drawing/2014/main" id="{5CCC7AB7-57E6-6946-9800-2183EC2A4BDD}"/>
              </a:ext>
            </a:extLst>
          </p:cNvPr>
          <p:cNvSpPr/>
          <p:nvPr/>
        </p:nvSpPr>
        <p:spPr>
          <a:xfrm>
            <a:off x="3048000" y="723899"/>
            <a:ext cx="6096000" cy="1261884"/>
          </a:xfrm>
          <a:prstGeom prst="rect">
            <a:avLst/>
          </a:prstGeom>
        </p:spPr>
        <p:txBody>
          <a:bodyPr>
            <a:spAutoFit/>
          </a:bodyPr>
          <a:lstStyle/>
          <a:p>
            <a:pPr fontAlgn="ctr"/>
            <a:r>
              <a:rPr lang="en-US" sz="4000" b="0" i="0" u="none" strike="noStrike" dirty="0">
                <a:solidFill>
                  <a:srgbClr val="111111"/>
                </a:solidFill>
                <a:effectLst/>
                <a:latin typeface="Roboto"/>
              </a:rPr>
              <a:t>Anders </a:t>
            </a:r>
            <a:r>
              <a:rPr lang="en-US" sz="4000" b="0" i="0" u="none" strike="noStrike" dirty="0" err="1">
                <a:solidFill>
                  <a:srgbClr val="111111"/>
                </a:solidFill>
                <a:effectLst/>
                <a:latin typeface="Roboto"/>
              </a:rPr>
              <a:t>Kjærgaard</a:t>
            </a:r>
            <a:endParaRPr lang="en-US" sz="4000" b="0" i="0" u="none" strike="noStrike" dirty="0">
              <a:solidFill>
                <a:srgbClr val="111111"/>
              </a:solidFill>
              <a:effectLst/>
              <a:latin typeface="Roboto"/>
            </a:endParaRPr>
          </a:p>
          <a:p>
            <a:br>
              <a:rPr lang="en-US" dirty="0"/>
            </a:br>
            <a:endParaRPr lang="en-US" dirty="0"/>
          </a:p>
        </p:txBody>
      </p:sp>
      <p:sp>
        <p:nvSpPr>
          <p:cNvPr id="5" name="TextBox 4">
            <a:extLst>
              <a:ext uri="{FF2B5EF4-FFF2-40B4-BE49-F238E27FC236}">
                <a16:creationId xmlns:a16="http://schemas.microsoft.com/office/drawing/2014/main" id="{C6ACAC26-6865-214B-9155-E625605A5EBD}"/>
              </a:ext>
            </a:extLst>
          </p:cNvPr>
          <p:cNvSpPr txBox="1"/>
          <p:nvPr/>
        </p:nvSpPr>
        <p:spPr>
          <a:xfrm>
            <a:off x="5186362" y="1543050"/>
            <a:ext cx="5972175" cy="4924425"/>
          </a:xfrm>
          <a:prstGeom prst="rect">
            <a:avLst/>
          </a:prstGeom>
          <a:noFill/>
        </p:spPr>
        <p:txBody>
          <a:bodyPr wrap="square" rtlCol="0">
            <a:spAutoFit/>
          </a:bodyPr>
          <a:lstStyle/>
          <a:p>
            <a:r>
              <a:rPr lang="en-US" dirty="0"/>
              <a:t>We are extremely lucky to have a live link up with </a:t>
            </a:r>
            <a:r>
              <a:rPr lang="en-US" dirty="0">
                <a:solidFill>
                  <a:srgbClr val="111111"/>
                </a:solidFill>
                <a:latin typeface="Roboto"/>
              </a:rPr>
              <a:t>Anders </a:t>
            </a:r>
            <a:r>
              <a:rPr lang="en-US" dirty="0" err="1">
                <a:solidFill>
                  <a:srgbClr val="111111"/>
                </a:solidFill>
                <a:latin typeface="Roboto"/>
              </a:rPr>
              <a:t>Kjærgaard</a:t>
            </a:r>
            <a:r>
              <a:rPr lang="en-US" dirty="0">
                <a:solidFill>
                  <a:srgbClr val="111111"/>
                </a:solidFill>
                <a:latin typeface="Roboto"/>
              </a:rPr>
              <a:t> who was part of the Sirius Patrol on Thursday June 3</a:t>
            </a:r>
            <a:r>
              <a:rPr lang="en-US" baseline="30000" dirty="0">
                <a:solidFill>
                  <a:srgbClr val="111111"/>
                </a:solidFill>
                <a:latin typeface="Roboto"/>
              </a:rPr>
              <a:t>rd. </a:t>
            </a:r>
            <a:r>
              <a:rPr lang="en-US" dirty="0">
                <a:solidFill>
                  <a:srgbClr val="111111"/>
                </a:solidFill>
                <a:latin typeface="Roboto"/>
              </a:rPr>
              <a:t> .</a:t>
            </a:r>
          </a:p>
          <a:p>
            <a:endParaRPr lang="en-US" dirty="0">
              <a:solidFill>
                <a:srgbClr val="111111"/>
              </a:solidFill>
              <a:latin typeface="Roboto"/>
            </a:endParaRPr>
          </a:p>
          <a:p>
            <a:r>
              <a:rPr lang="en-US" dirty="0">
                <a:solidFill>
                  <a:srgbClr val="111111"/>
                </a:solidFill>
                <a:latin typeface="Roboto"/>
              </a:rPr>
              <a:t>He will be giving us a overview of his life and work with the Sirius Patrol and you have the opportunity to ask him questions about his experiences. </a:t>
            </a:r>
          </a:p>
          <a:p>
            <a:endParaRPr lang="en-US" dirty="0">
              <a:solidFill>
                <a:srgbClr val="111111"/>
              </a:solidFill>
              <a:latin typeface="dearJoe 5 CASUAL PRO" panose="02000000000000000000" pitchFamily="2" charset="0"/>
            </a:endParaRPr>
          </a:p>
          <a:p>
            <a:r>
              <a:rPr lang="en-US" sz="2800" dirty="0">
                <a:solidFill>
                  <a:srgbClr val="111111"/>
                </a:solidFill>
                <a:latin typeface="dearJoe 5 CASUAL PRO" panose="02000000000000000000" pitchFamily="2" charset="0"/>
              </a:rPr>
              <a:t>Task 3: </a:t>
            </a:r>
            <a:r>
              <a:rPr lang="en-US" sz="2800" dirty="0">
                <a:solidFill>
                  <a:srgbClr val="111111"/>
                </a:solidFill>
                <a:latin typeface="+mj-lt"/>
              </a:rPr>
              <a:t>Write 1 or 2 questions for Anders about his time with the Sirius patrol ready for the presentation on the 3</a:t>
            </a:r>
            <a:r>
              <a:rPr lang="en-US" sz="2800" baseline="30000" dirty="0">
                <a:solidFill>
                  <a:srgbClr val="111111"/>
                </a:solidFill>
                <a:latin typeface="+mj-lt"/>
              </a:rPr>
              <a:t>rd</a:t>
            </a:r>
            <a:r>
              <a:rPr lang="en-US" sz="2800" dirty="0">
                <a:solidFill>
                  <a:srgbClr val="111111"/>
                </a:solidFill>
                <a:latin typeface="+mj-lt"/>
              </a:rPr>
              <a:t> June. </a:t>
            </a:r>
          </a:p>
          <a:p>
            <a:r>
              <a:rPr lang="en-US" sz="2000" dirty="0">
                <a:solidFill>
                  <a:srgbClr val="111111"/>
                </a:solidFill>
                <a:latin typeface="+mj-lt"/>
              </a:rPr>
              <a:t>Send to Mrs. Bennett by Friday 28</a:t>
            </a:r>
            <a:r>
              <a:rPr lang="en-US" sz="2000" baseline="30000" dirty="0">
                <a:solidFill>
                  <a:srgbClr val="111111"/>
                </a:solidFill>
                <a:latin typeface="+mj-lt"/>
              </a:rPr>
              <a:t>th</a:t>
            </a:r>
            <a:r>
              <a:rPr lang="en-US" sz="2000" dirty="0">
                <a:solidFill>
                  <a:srgbClr val="111111"/>
                </a:solidFill>
                <a:latin typeface="+mj-lt"/>
              </a:rPr>
              <a:t> May so I can pass them on on advance.</a:t>
            </a:r>
            <a:endParaRPr lang="en-US" sz="2000" dirty="0">
              <a:solidFill>
                <a:srgbClr val="111111"/>
              </a:solidFill>
              <a:latin typeface="dearJoe 5 CASUAL PRO" panose="02000000000000000000" pitchFamily="2" charset="0"/>
            </a:endParaRPr>
          </a:p>
          <a:p>
            <a:endParaRPr lang="en-US" dirty="0"/>
          </a:p>
        </p:txBody>
      </p:sp>
      <p:pic>
        <p:nvPicPr>
          <p:cNvPr id="6" name="Picture 5">
            <a:extLst>
              <a:ext uri="{FF2B5EF4-FFF2-40B4-BE49-F238E27FC236}">
                <a16:creationId xmlns:a16="http://schemas.microsoft.com/office/drawing/2014/main" id="{D737F11D-B0B1-D149-A7AD-CB100BF3B99C}"/>
              </a:ext>
            </a:extLst>
          </p:cNvPr>
          <p:cNvPicPr>
            <a:picLocks noChangeAspect="1"/>
          </p:cNvPicPr>
          <p:nvPr/>
        </p:nvPicPr>
        <p:blipFill>
          <a:blip r:embed="rId3"/>
          <a:stretch>
            <a:fillRect/>
          </a:stretch>
        </p:blipFill>
        <p:spPr>
          <a:xfrm>
            <a:off x="0" y="3893344"/>
            <a:ext cx="4154073" cy="2843212"/>
          </a:xfrm>
          <a:prstGeom prst="rect">
            <a:avLst/>
          </a:prstGeom>
        </p:spPr>
      </p:pic>
    </p:spTree>
    <p:extLst>
      <p:ext uri="{BB962C8B-B14F-4D97-AF65-F5344CB8AC3E}">
        <p14:creationId xmlns:p14="http://schemas.microsoft.com/office/powerpoint/2010/main" val="571394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FB27F4-882F-FD43-8FFD-63173E7FA2E5}"/>
              </a:ext>
            </a:extLst>
          </p:cNvPr>
          <p:cNvSpPr/>
          <p:nvPr/>
        </p:nvSpPr>
        <p:spPr>
          <a:xfrm>
            <a:off x="804862" y="1797813"/>
            <a:ext cx="10625137" cy="4247317"/>
          </a:xfrm>
          <a:prstGeom prst="rect">
            <a:avLst/>
          </a:prstGeom>
        </p:spPr>
        <p:txBody>
          <a:bodyPr wrap="square">
            <a:spAutoFit/>
          </a:bodyPr>
          <a:lstStyle/>
          <a:p>
            <a:r>
              <a:rPr lang="en-US" b="1" dirty="0">
                <a:latin typeface="dearJoe 5 CASUAL PRO" panose="02000000000000000000" pitchFamily="2" charset="0"/>
              </a:rPr>
              <a:t>What: </a:t>
            </a:r>
            <a:r>
              <a:rPr lang="en-US" dirty="0"/>
              <a:t>Based on your learning about the Sirius Patrol from your research and the live interview with </a:t>
            </a:r>
            <a:r>
              <a:rPr lang="en-US" dirty="0">
                <a:solidFill>
                  <a:srgbClr val="111111"/>
                </a:solidFill>
              </a:rPr>
              <a:t>Anders </a:t>
            </a:r>
            <a:r>
              <a:rPr lang="en-US" dirty="0" err="1">
                <a:solidFill>
                  <a:srgbClr val="111111"/>
                </a:solidFill>
              </a:rPr>
              <a:t>Kjærgaard</a:t>
            </a:r>
            <a:r>
              <a:rPr lang="en-US" dirty="0">
                <a:solidFill>
                  <a:srgbClr val="111111"/>
                </a:solidFill>
              </a:rPr>
              <a:t> imagine you are part of the Sirius patrol or you  have spent some time with the Sirius Patrol.</a:t>
            </a:r>
          </a:p>
          <a:p>
            <a:endParaRPr lang="en-US" dirty="0">
              <a:solidFill>
                <a:srgbClr val="111111"/>
              </a:solidFill>
              <a:latin typeface="Roboto"/>
            </a:endParaRPr>
          </a:p>
          <a:p>
            <a:r>
              <a:rPr lang="en-US" b="1" dirty="0">
                <a:solidFill>
                  <a:srgbClr val="111111"/>
                </a:solidFill>
                <a:latin typeface="dearJoe 5 CASUAL PRO" panose="02000000000000000000" pitchFamily="2" charset="0"/>
              </a:rPr>
              <a:t>How: </a:t>
            </a:r>
            <a:r>
              <a:rPr lang="en-US" dirty="0"/>
              <a:t>Blog/Diary Entry/ video or written news report or PPT presentation for your family or Infographic- your choice </a:t>
            </a:r>
          </a:p>
          <a:p>
            <a:endParaRPr lang="en-US" b="1" dirty="0">
              <a:solidFill>
                <a:srgbClr val="111111"/>
              </a:solidFill>
            </a:endParaRPr>
          </a:p>
          <a:p>
            <a:r>
              <a:rPr lang="en-US" b="1" dirty="0">
                <a:solidFill>
                  <a:srgbClr val="111111"/>
                </a:solidFill>
                <a:latin typeface="dearJoe 5 CASUAL PRO" panose="02000000000000000000" pitchFamily="2" charset="0"/>
              </a:rPr>
              <a:t>Success criteria/ things you could include: </a:t>
            </a:r>
            <a:endParaRPr lang="en-US" dirty="0">
              <a:effectLst/>
              <a:latin typeface="dearJoe 5 CASUAL PRO" panose="02000000000000000000" pitchFamily="2" charset="0"/>
            </a:endParaRPr>
          </a:p>
          <a:p>
            <a:pPr marL="285750" indent="-285750">
              <a:buFont typeface="Arial" panose="020B0604020202020204" pitchFamily="34" charset="0"/>
              <a:buChar char="•"/>
            </a:pPr>
            <a:r>
              <a:rPr lang="en-US" dirty="0">
                <a:effectLst/>
                <a:latin typeface="Symbol" pitchFamily="2" charset="2"/>
              </a:rPr>
              <a:t> </a:t>
            </a:r>
            <a:r>
              <a:rPr lang="en-US" dirty="0">
                <a:effectLst/>
                <a:latin typeface="Arial" panose="020B0604020202020204" pitchFamily="34" charset="0"/>
              </a:rPr>
              <a:t>What is </a:t>
            </a:r>
            <a:r>
              <a:rPr lang="en-US" dirty="0">
                <a:latin typeface="Arial" panose="020B0604020202020204" pitchFamily="34" charset="0"/>
              </a:rPr>
              <a:t>the environment like</a:t>
            </a:r>
            <a:r>
              <a:rPr lang="en-US" dirty="0">
                <a:effectLst/>
                <a:latin typeface="Arial" panose="020B0604020202020204" pitchFamily="34" charset="0"/>
              </a:rPr>
              <a:t>? </a:t>
            </a:r>
          </a:p>
          <a:p>
            <a:pPr marL="285750" indent="-285750">
              <a:buFont typeface="Arial" panose="020B0604020202020204" pitchFamily="34" charset="0"/>
              <a:buChar char="•"/>
            </a:pPr>
            <a:r>
              <a:rPr lang="en-US" dirty="0">
                <a:effectLst/>
                <a:latin typeface="Arial" panose="020B0604020202020204" pitchFamily="34" charset="0"/>
              </a:rPr>
              <a:t>How is it different from home? </a:t>
            </a:r>
          </a:p>
          <a:p>
            <a:pPr marL="285750" indent="-285750">
              <a:buFont typeface="Arial" panose="020B0604020202020204" pitchFamily="34" charset="0"/>
              <a:buChar char="•"/>
            </a:pPr>
            <a:r>
              <a:rPr lang="en-US" dirty="0">
                <a:latin typeface="Arial" panose="020B0604020202020204" pitchFamily="34" charset="0"/>
              </a:rPr>
              <a:t>What tasks do you perform? </a:t>
            </a:r>
          </a:p>
          <a:p>
            <a:pPr marL="285750" indent="-285750">
              <a:buFont typeface="Arial" panose="020B0604020202020204" pitchFamily="34" charset="0"/>
              <a:buChar char="•"/>
            </a:pPr>
            <a:r>
              <a:rPr lang="en-US" dirty="0">
                <a:effectLst/>
                <a:latin typeface="Arial" panose="020B0604020202020204" pitchFamily="34" charset="0"/>
              </a:rPr>
              <a:t>Why are these tasks performed? </a:t>
            </a:r>
          </a:p>
          <a:p>
            <a:pPr marL="285750" indent="-285750">
              <a:buFont typeface="Arial" panose="020B0604020202020204" pitchFamily="34" charset="0"/>
              <a:buChar char="•"/>
            </a:pPr>
            <a:r>
              <a:rPr lang="en-US" dirty="0">
                <a:effectLst/>
                <a:latin typeface="Arial" panose="020B0604020202020204" pitchFamily="34" charset="0"/>
              </a:rPr>
              <a:t>What is your daily routine? </a:t>
            </a:r>
          </a:p>
          <a:p>
            <a:pPr marL="285750" indent="-285750">
              <a:buFont typeface="Arial" panose="020B0604020202020204" pitchFamily="34" charset="0"/>
              <a:buChar char="•"/>
            </a:pPr>
            <a:r>
              <a:rPr lang="en-US" dirty="0">
                <a:effectLst/>
                <a:latin typeface="Arial" panose="020B0604020202020204" pitchFamily="34" charset="0"/>
              </a:rPr>
              <a:t>What do you like? </a:t>
            </a:r>
          </a:p>
          <a:p>
            <a:pPr marL="285750" indent="-285750">
              <a:buFont typeface="Arial" panose="020B0604020202020204" pitchFamily="34" charset="0"/>
              <a:buChar char="•"/>
            </a:pPr>
            <a:r>
              <a:rPr lang="en-US" dirty="0">
                <a:effectLst/>
                <a:latin typeface="Arial" panose="020B0604020202020204" pitchFamily="34" charset="0"/>
              </a:rPr>
              <a:t>What do you dislike? </a:t>
            </a:r>
          </a:p>
          <a:p>
            <a:pPr marL="285750" indent="-285750">
              <a:buFont typeface="Arial" panose="020B0604020202020204" pitchFamily="34" charset="0"/>
              <a:buChar char="•"/>
            </a:pPr>
            <a:r>
              <a:rPr lang="en-US" dirty="0">
                <a:effectLst/>
                <a:latin typeface="Arial" panose="020B0604020202020204" pitchFamily="34" charset="0"/>
              </a:rPr>
              <a:t>What might be interesting to tell people who have never have been here? </a:t>
            </a:r>
          </a:p>
        </p:txBody>
      </p:sp>
      <p:sp>
        <p:nvSpPr>
          <p:cNvPr id="3" name="TextBox 2">
            <a:extLst>
              <a:ext uri="{FF2B5EF4-FFF2-40B4-BE49-F238E27FC236}">
                <a16:creationId xmlns:a16="http://schemas.microsoft.com/office/drawing/2014/main" id="{9E92EFB3-EADD-E74E-90CE-537614E3DBC2}"/>
              </a:ext>
            </a:extLst>
          </p:cNvPr>
          <p:cNvSpPr txBox="1"/>
          <p:nvPr/>
        </p:nvSpPr>
        <p:spPr>
          <a:xfrm>
            <a:off x="499920" y="119393"/>
            <a:ext cx="11230117" cy="1323439"/>
          </a:xfrm>
          <a:prstGeom prst="rect">
            <a:avLst/>
          </a:prstGeom>
          <a:solidFill>
            <a:srgbClr val="6CF7F4"/>
          </a:solidFill>
        </p:spPr>
        <p:txBody>
          <a:bodyPr wrap="square" rtlCol="0">
            <a:spAutoFit/>
          </a:bodyPr>
          <a:lstStyle/>
          <a:p>
            <a:r>
              <a:rPr lang="en-US" sz="4000" dirty="0">
                <a:latin typeface="dearJoe 5 CASUAL PRO" panose="02000000000000000000" pitchFamily="2" charset="0"/>
              </a:rPr>
              <a:t>Blog/Diary Entry/ video or written news report or presentation for your family- your choice </a:t>
            </a:r>
            <a:endParaRPr lang="en-US" sz="4000" dirty="0"/>
          </a:p>
        </p:txBody>
      </p:sp>
    </p:spTree>
    <p:extLst>
      <p:ext uri="{BB962C8B-B14F-4D97-AF65-F5344CB8AC3E}">
        <p14:creationId xmlns:p14="http://schemas.microsoft.com/office/powerpoint/2010/main" val="308716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A28C55-4E6E-4E47-BB6C-239330D8070C}"/>
              </a:ext>
            </a:extLst>
          </p:cNvPr>
          <p:cNvPicPr>
            <a:picLocks noChangeAspect="1"/>
          </p:cNvPicPr>
          <p:nvPr/>
        </p:nvPicPr>
        <p:blipFill>
          <a:blip r:embed="rId2"/>
          <a:stretch>
            <a:fillRect/>
          </a:stretch>
        </p:blipFill>
        <p:spPr>
          <a:xfrm>
            <a:off x="-128588" y="0"/>
            <a:ext cx="12320587" cy="7347566"/>
          </a:xfrm>
          <a:prstGeom prst="rect">
            <a:avLst/>
          </a:prstGeom>
        </p:spPr>
      </p:pic>
      <p:sp>
        <p:nvSpPr>
          <p:cNvPr id="3" name="Content Placeholder 2">
            <a:extLst>
              <a:ext uri="{FF2B5EF4-FFF2-40B4-BE49-F238E27FC236}">
                <a16:creationId xmlns:a16="http://schemas.microsoft.com/office/drawing/2014/main" id="{99F22BF1-BBC9-AA48-9228-23435321C372}"/>
              </a:ext>
            </a:extLst>
          </p:cNvPr>
          <p:cNvSpPr>
            <a:spLocks noGrp="1"/>
          </p:cNvSpPr>
          <p:nvPr>
            <p:ph idx="4294967295"/>
          </p:nvPr>
        </p:nvSpPr>
        <p:spPr>
          <a:xfrm>
            <a:off x="838200" y="425450"/>
            <a:ext cx="10515600" cy="4351338"/>
          </a:xfrm>
        </p:spPr>
        <p:txBody>
          <a:bodyPr/>
          <a:lstStyle/>
          <a:p>
            <a:pPr marL="0" indent="0">
              <a:buNone/>
            </a:pPr>
            <a:r>
              <a:rPr lang="en-US" b="1" dirty="0"/>
              <a:t>What:</a:t>
            </a:r>
            <a:r>
              <a:rPr lang="en-US" dirty="0"/>
              <a:t>  The Sirius Patrol</a:t>
            </a:r>
            <a:br>
              <a:rPr lang="en-US" dirty="0"/>
            </a:br>
            <a:r>
              <a:rPr lang="en-US" b="1" dirty="0"/>
              <a:t>Why:</a:t>
            </a:r>
            <a:r>
              <a:rPr lang="en-US" dirty="0"/>
              <a:t> To understand how people survive in Extreme Environment (The Greenland National Park)</a:t>
            </a:r>
            <a:br>
              <a:rPr lang="en-US" dirty="0"/>
            </a:br>
            <a:r>
              <a:rPr lang="en-US" b="1" dirty="0"/>
              <a:t>How:</a:t>
            </a:r>
            <a:r>
              <a:rPr lang="en-US" dirty="0"/>
              <a:t> To understand what the environment is like in Greenland and research what the Sirius patrol do and be ready to interview one of their former members. </a:t>
            </a:r>
          </a:p>
        </p:txBody>
      </p:sp>
    </p:spTree>
    <p:extLst>
      <p:ext uri="{BB962C8B-B14F-4D97-AF65-F5344CB8AC3E}">
        <p14:creationId xmlns:p14="http://schemas.microsoft.com/office/powerpoint/2010/main" val="2751619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E69DCD-29D4-2144-9DF6-DEA282396A83}"/>
              </a:ext>
            </a:extLst>
          </p:cNvPr>
          <p:cNvPicPr>
            <a:picLocks noChangeAspect="1"/>
          </p:cNvPicPr>
          <p:nvPr/>
        </p:nvPicPr>
        <p:blipFill>
          <a:blip r:embed="rId2"/>
          <a:stretch>
            <a:fillRect/>
          </a:stretch>
        </p:blipFill>
        <p:spPr>
          <a:xfrm>
            <a:off x="153988" y="0"/>
            <a:ext cx="3706262" cy="3571875"/>
          </a:xfrm>
          <a:prstGeom prst="rect">
            <a:avLst/>
          </a:prstGeom>
        </p:spPr>
      </p:pic>
      <p:pic>
        <p:nvPicPr>
          <p:cNvPr id="3" name="Picture 2">
            <a:extLst>
              <a:ext uri="{FF2B5EF4-FFF2-40B4-BE49-F238E27FC236}">
                <a16:creationId xmlns:a16="http://schemas.microsoft.com/office/drawing/2014/main" id="{53D248A0-69E5-AD48-A694-D58D8EB857F8}"/>
              </a:ext>
            </a:extLst>
          </p:cNvPr>
          <p:cNvPicPr>
            <a:picLocks noChangeAspect="1"/>
          </p:cNvPicPr>
          <p:nvPr/>
        </p:nvPicPr>
        <p:blipFill>
          <a:blip r:embed="rId3"/>
          <a:stretch>
            <a:fillRect/>
          </a:stretch>
        </p:blipFill>
        <p:spPr>
          <a:xfrm>
            <a:off x="7516812" y="171450"/>
            <a:ext cx="4521200" cy="6515100"/>
          </a:xfrm>
          <a:prstGeom prst="rect">
            <a:avLst/>
          </a:prstGeom>
        </p:spPr>
      </p:pic>
      <p:sp>
        <p:nvSpPr>
          <p:cNvPr id="5" name="Rectangle 4">
            <a:extLst>
              <a:ext uri="{FF2B5EF4-FFF2-40B4-BE49-F238E27FC236}">
                <a16:creationId xmlns:a16="http://schemas.microsoft.com/office/drawing/2014/main" id="{103CF40F-E293-2049-88BA-73931C21D048}"/>
              </a:ext>
            </a:extLst>
          </p:cNvPr>
          <p:cNvSpPr/>
          <p:nvPr/>
        </p:nvSpPr>
        <p:spPr>
          <a:xfrm>
            <a:off x="153988" y="4783857"/>
            <a:ext cx="6969124" cy="1754326"/>
          </a:xfrm>
          <a:prstGeom prst="rect">
            <a:avLst/>
          </a:prstGeom>
        </p:spPr>
        <p:txBody>
          <a:bodyPr wrap="square">
            <a:spAutoFit/>
          </a:bodyPr>
          <a:lstStyle/>
          <a:p>
            <a:r>
              <a:rPr lang="en-US" dirty="0"/>
              <a:t>Greenland, the world’s largest island. More than three times the size of the U.S. state of Texas, Greenland extends about 1,660 miles (2,670 km) from north to south and more than 650 miles (1,050 km) from east to west at its widest point. Two-thirds of the island lies within the Arctic Circle, and the island’s northern extremity extends to within less than 500 miles (800 km) of the North Pole. </a:t>
            </a:r>
          </a:p>
        </p:txBody>
      </p:sp>
      <p:sp>
        <p:nvSpPr>
          <p:cNvPr id="6" name="Rectangle 5">
            <a:extLst>
              <a:ext uri="{FF2B5EF4-FFF2-40B4-BE49-F238E27FC236}">
                <a16:creationId xmlns:a16="http://schemas.microsoft.com/office/drawing/2014/main" id="{1122E7D3-DF98-854C-A31A-F60AEAA6F9E8}"/>
              </a:ext>
            </a:extLst>
          </p:cNvPr>
          <p:cNvSpPr/>
          <p:nvPr/>
        </p:nvSpPr>
        <p:spPr>
          <a:xfrm>
            <a:off x="3835400" y="2556212"/>
            <a:ext cx="3706262" cy="2031325"/>
          </a:xfrm>
          <a:prstGeom prst="rect">
            <a:avLst/>
          </a:prstGeom>
        </p:spPr>
        <p:txBody>
          <a:bodyPr wrap="square">
            <a:spAutoFit/>
          </a:bodyPr>
          <a:lstStyle/>
          <a:p>
            <a:r>
              <a:rPr lang="en-US" dirty="0"/>
              <a:t>Although Greenland remains a part of the Kingdom of Denmark, the island’s home-rule government is responsible for most domestic affairs. The Greenlandic people are primarily Inuit (Eskimo). The capital of Greenland is Nuuk (</a:t>
            </a:r>
            <a:r>
              <a:rPr lang="en-US" dirty="0" err="1"/>
              <a:t>Godthåb</a:t>
            </a:r>
            <a:r>
              <a:rPr lang="en-US" dirty="0"/>
              <a:t>).</a:t>
            </a:r>
          </a:p>
        </p:txBody>
      </p:sp>
      <p:sp>
        <p:nvSpPr>
          <p:cNvPr id="7" name="TextBox 6">
            <a:extLst>
              <a:ext uri="{FF2B5EF4-FFF2-40B4-BE49-F238E27FC236}">
                <a16:creationId xmlns:a16="http://schemas.microsoft.com/office/drawing/2014/main" id="{23EE7A79-8805-3F41-81E4-BF42446B11FF}"/>
              </a:ext>
            </a:extLst>
          </p:cNvPr>
          <p:cNvSpPr txBox="1"/>
          <p:nvPr/>
        </p:nvSpPr>
        <p:spPr>
          <a:xfrm>
            <a:off x="3995810" y="171450"/>
            <a:ext cx="3360592" cy="1323439"/>
          </a:xfrm>
          <a:prstGeom prst="rect">
            <a:avLst/>
          </a:prstGeom>
          <a:solidFill>
            <a:srgbClr val="6CF7F4"/>
          </a:solidFill>
        </p:spPr>
        <p:txBody>
          <a:bodyPr wrap="square" rtlCol="0">
            <a:spAutoFit/>
          </a:bodyPr>
          <a:lstStyle/>
          <a:p>
            <a:r>
              <a:rPr lang="en-US" sz="4000" dirty="0">
                <a:latin typeface="dearJoe 5 CASUAL PRO" panose="02000000000000000000" pitchFamily="2" charset="0"/>
              </a:rPr>
              <a:t>Where: </a:t>
            </a:r>
            <a:r>
              <a:rPr lang="en-US" sz="4000" dirty="0"/>
              <a:t>Greenland</a:t>
            </a:r>
          </a:p>
        </p:txBody>
      </p:sp>
    </p:spTree>
    <p:extLst>
      <p:ext uri="{BB962C8B-B14F-4D97-AF65-F5344CB8AC3E}">
        <p14:creationId xmlns:p14="http://schemas.microsoft.com/office/powerpoint/2010/main" val="2545700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B26B26-61F9-3A4D-9E5E-5B78ECC38A09}"/>
              </a:ext>
            </a:extLst>
          </p:cNvPr>
          <p:cNvPicPr>
            <a:picLocks noChangeAspect="1"/>
          </p:cNvPicPr>
          <p:nvPr/>
        </p:nvPicPr>
        <p:blipFill>
          <a:blip r:embed="rId2"/>
          <a:stretch>
            <a:fillRect/>
          </a:stretch>
        </p:blipFill>
        <p:spPr>
          <a:xfrm>
            <a:off x="5016815" y="120730"/>
            <a:ext cx="5638800" cy="4305300"/>
          </a:xfrm>
          <a:prstGeom prst="rect">
            <a:avLst/>
          </a:prstGeom>
        </p:spPr>
      </p:pic>
      <p:pic>
        <p:nvPicPr>
          <p:cNvPr id="6" name="Picture 5">
            <a:extLst>
              <a:ext uri="{FF2B5EF4-FFF2-40B4-BE49-F238E27FC236}">
                <a16:creationId xmlns:a16="http://schemas.microsoft.com/office/drawing/2014/main" id="{E92D1499-A294-B247-AD0C-CDC2DBB9C1C3}"/>
              </a:ext>
            </a:extLst>
          </p:cNvPr>
          <p:cNvPicPr>
            <a:picLocks noChangeAspect="1"/>
          </p:cNvPicPr>
          <p:nvPr/>
        </p:nvPicPr>
        <p:blipFill>
          <a:blip r:embed="rId3"/>
          <a:stretch>
            <a:fillRect/>
          </a:stretch>
        </p:blipFill>
        <p:spPr>
          <a:xfrm>
            <a:off x="375897" y="212805"/>
            <a:ext cx="6542732" cy="5168910"/>
          </a:xfrm>
          <a:prstGeom prst="rect">
            <a:avLst/>
          </a:prstGeom>
        </p:spPr>
      </p:pic>
      <p:sp>
        <p:nvSpPr>
          <p:cNvPr id="7" name="TextBox 6">
            <a:extLst>
              <a:ext uri="{FF2B5EF4-FFF2-40B4-BE49-F238E27FC236}">
                <a16:creationId xmlns:a16="http://schemas.microsoft.com/office/drawing/2014/main" id="{5C6BBF49-09AD-6B48-A645-60B4E01F75ED}"/>
              </a:ext>
            </a:extLst>
          </p:cNvPr>
          <p:cNvSpPr txBox="1"/>
          <p:nvPr/>
        </p:nvSpPr>
        <p:spPr>
          <a:xfrm>
            <a:off x="375897" y="5473790"/>
            <a:ext cx="7896734" cy="1200329"/>
          </a:xfrm>
          <a:prstGeom prst="rect">
            <a:avLst/>
          </a:prstGeom>
          <a:noFill/>
        </p:spPr>
        <p:txBody>
          <a:bodyPr wrap="square" rtlCol="0">
            <a:spAutoFit/>
          </a:bodyPr>
          <a:lstStyle/>
          <a:p>
            <a:r>
              <a:rPr lang="en-US" dirty="0"/>
              <a:t>Covering an area of 972,000 square </a:t>
            </a:r>
            <a:r>
              <a:rPr lang="en-US" dirty="0" err="1"/>
              <a:t>kilometres</a:t>
            </a:r>
            <a:r>
              <a:rPr lang="en-US" dirty="0"/>
              <a:t> (approx. size of France and Spain combined), Greenland’s National Park is the world’s largest. The coastline is 18,000 km in total and includes both the highest parts of the Northern Hemisphere’s largest ice cap and the world’s northernmost area of land.  </a:t>
            </a:r>
          </a:p>
        </p:txBody>
      </p:sp>
      <p:pic>
        <p:nvPicPr>
          <p:cNvPr id="8" name="Picture 7">
            <a:extLst>
              <a:ext uri="{FF2B5EF4-FFF2-40B4-BE49-F238E27FC236}">
                <a16:creationId xmlns:a16="http://schemas.microsoft.com/office/drawing/2014/main" id="{6786A1AE-2F9A-334B-846B-11E136560C8A}"/>
              </a:ext>
            </a:extLst>
          </p:cNvPr>
          <p:cNvPicPr>
            <a:picLocks noChangeAspect="1"/>
          </p:cNvPicPr>
          <p:nvPr/>
        </p:nvPicPr>
        <p:blipFill>
          <a:blip r:embed="rId4"/>
          <a:stretch>
            <a:fillRect/>
          </a:stretch>
        </p:blipFill>
        <p:spPr>
          <a:xfrm>
            <a:off x="9517593" y="357691"/>
            <a:ext cx="2498459" cy="2700169"/>
          </a:xfrm>
          <a:prstGeom prst="rect">
            <a:avLst/>
          </a:prstGeom>
        </p:spPr>
      </p:pic>
      <p:sp>
        <p:nvSpPr>
          <p:cNvPr id="9" name="TextBox 8">
            <a:extLst>
              <a:ext uri="{FF2B5EF4-FFF2-40B4-BE49-F238E27FC236}">
                <a16:creationId xmlns:a16="http://schemas.microsoft.com/office/drawing/2014/main" id="{5AB4FB6A-5AAF-D648-B403-FDB1EA4E5A74}"/>
              </a:ext>
            </a:extLst>
          </p:cNvPr>
          <p:cNvSpPr txBox="1"/>
          <p:nvPr/>
        </p:nvSpPr>
        <p:spPr>
          <a:xfrm>
            <a:off x="8455511" y="4098664"/>
            <a:ext cx="3360592" cy="1938992"/>
          </a:xfrm>
          <a:prstGeom prst="rect">
            <a:avLst/>
          </a:prstGeom>
          <a:solidFill>
            <a:srgbClr val="6CF7F4"/>
          </a:solidFill>
        </p:spPr>
        <p:txBody>
          <a:bodyPr wrap="square" rtlCol="0">
            <a:spAutoFit/>
          </a:bodyPr>
          <a:lstStyle/>
          <a:p>
            <a:r>
              <a:rPr lang="en-US" sz="4000" dirty="0">
                <a:latin typeface="dearJoe 5 CASUAL PRO" panose="02000000000000000000" pitchFamily="2" charset="0"/>
              </a:rPr>
              <a:t>Where:  </a:t>
            </a:r>
            <a:r>
              <a:rPr lang="en-US" sz="4000" dirty="0"/>
              <a:t>The Greenland National Park</a:t>
            </a:r>
          </a:p>
        </p:txBody>
      </p:sp>
    </p:spTree>
    <p:extLst>
      <p:ext uri="{BB962C8B-B14F-4D97-AF65-F5344CB8AC3E}">
        <p14:creationId xmlns:p14="http://schemas.microsoft.com/office/powerpoint/2010/main" val="951821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34F083-61C5-F84D-B5F6-BECE15A65D97}"/>
              </a:ext>
            </a:extLst>
          </p:cNvPr>
          <p:cNvSpPr/>
          <p:nvPr/>
        </p:nvSpPr>
        <p:spPr>
          <a:xfrm>
            <a:off x="1076325" y="1009948"/>
            <a:ext cx="4667250" cy="3108543"/>
          </a:xfrm>
          <a:prstGeom prst="rect">
            <a:avLst/>
          </a:prstGeom>
        </p:spPr>
        <p:txBody>
          <a:bodyPr wrap="square">
            <a:spAutoFit/>
          </a:bodyPr>
          <a:lstStyle/>
          <a:p>
            <a:pPr fontAlgn="base"/>
            <a:r>
              <a:rPr lang="en-US" sz="2800" dirty="0"/>
              <a:t>The only people who live permanently in the vast area are a small group of people </a:t>
            </a:r>
            <a:r>
              <a:rPr lang="en-US" sz="2800" dirty="0" err="1"/>
              <a:t>totalling</a:t>
            </a:r>
            <a:r>
              <a:rPr lang="en-US" sz="2800" dirty="0"/>
              <a:t> approx. 40 people over five settlements – the staff at weather and monitoring stations.</a:t>
            </a:r>
          </a:p>
        </p:txBody>
      </p:sp>
      <p:pic>
        <p:nvPicPr>
          <p:cNvPr id="4" name="Picture 3">
            <a:extLst>
              <a:ext uri="{FF2B5EF4-FFF2-40B4-BE49-F238E27FC236}">
                <a16:creationId xmlns:a16="http://schemas.microsoft.com/office/drawing/2014/main" id="{ED9520E7-161B-6440-891F-4C7418EFC2ED}"/>
              </a:ext>
            </a:extLst>
          </p:cNvPr>
          <p:cNvPicPr>
            <a:picLocks noChangeAspect="1"/>
          </p:cNvPicPr>
          <p:nvPr/>
        </p:nvPicPr>
        <p:blipFill>
          <a:blip r:embed="rId2"/>
          <a:stretch>
            <a:fillRect/>
          </a:stretch>
        </p:blipFill>
        <p:spPr>
          <a:xfrm>
            <a:off x="5638799" y="1437089"/>
            <a:ext cx="6289675" cy="3983822"/>
          </a:xfrm>
          <a:prstGeom prst="rect">
            <a:avLst/>
          </a:prstGeom>
        </p:spPr>
      </p:pic>
    </p:spTree>
    <p:extLst>
      <p:ext uri="{BB962C8B-B14F-4D97-AF65-F5344CB8AC3E}">
        <p14:creationId xmlns:p14="http://schemas.microsoft.com/office/powerpoint/2010/main" val="678473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F2710A-1B78-4347-A5B8-8ADA3BF847C5}"/>
              </a:ext>
            </a:extLst>
          </p:cNvPr>
          <p:cNvPicPr>
            <a:picLocks noChangeAspect="1"/>
          </p:cNvPicPr>
          <p:nvPr/>
        </p:nvPicPr>
        <p:blipFill>
          <a:blip r:embed="rId2"/>
          <a:stretch>
            <a:fillRect/>
          </a:stretch>
        </p:blipFill>
        <p:spPr>
          <a:xfrm>
            <a:off x="610616" y="0"/>
            <a:ext cx="6998844" cy="6858000"/>
          </a:xfrm>
          <a:prstGeom prst="rect">
            <a:avLst/>
          </a:prstGeom>
        </p:spPr>
      </p:pic>
      <p:sp>
        <p:nvSpPr>
          <p:cNvPr id="3" name="TextBox 2">
            <a:extLst>
              <a:ext uri="{FF2B5EF4-FFF2-40B4-BE49-F238E27FC236}">
                <a16:creationId xmlns:a16="http://schemas.microsoft.com/office/drawing/2014/main" id="{9EB11237-A6FE-D349-ACA8-F982496B277D}"/>
              </a:ext>
            </a:extLst>
          </p:cNvPr>
          <p:cNvSpPr txBox="1"/>
          <p:nvPr/>
        </p:nvSpPr>
        <p:spPr>
          <a:xfrm>
            <a:off x="8455511" y="4098664"/>
            <a:ext cx="3360592" cy="1938992"/>
          </a:xfrm>
          <a:prstGeom prst="rect">
            <a:avLst/>
          </a:prstGeom>
          <a:solidFill>
            <a:srgbClr val="6CF7F4"/>
          </a:solidFill>
        </p:spPr>
        <p:txBody>
          <a:bodyPr wrap="square" rtlCol="0">
            <a:spAutoFit/>
          </a:bodyPr>
          <a:lstStyle/>
          <a:p>
            <a:r>
              <a:rPr lang="en-US" sz="4000" dirty="0">
                <a:latin typeface="+mj-lt"/>
              </a:rPr>
              <a:t>The climate in Greenland National Park</a:t>
            </a:r>
          </a:p>
        </p:txBody>
      </p:sp>
    </p:spTree>
    <p:extLst>
      <p:ext uri="{BB962C8B-B14F-4D97-AF65-F5344CB8AC3E}">
        <p14:creationId xmlns:p14="http://schemas.microsoft.com/office/powerpoint/2010/main" val="4185512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DEB1BF-8F88-934D-AFB0-04503C3C8547}"/>
              </a:ext>
            </a:extLst>
          </p:cNvPr>
          <p:cNvSpPr/>
          <p:nvPr/>
        </p:nvSpPr>
        <p:spPr>
          <a:xfrm>
            <a:off x="444650" y="1019813"/>
            <a:ext cx="6096000" cy="2585323"/>
          </a:xfrm>
          <a:prstGeom prst="rect">
            <a:avLst/>
          </a:prstGeom>
        </p:spPr>
        <p:txBody>
          <a:bodyPr>
            <a:spAutoFit/>
          </a:bodyPr>
          <a:lstStyle/>
          <a:p>
            <a:r>
              <a:rPr lang="en-US" b="1" dirty="0"/>
              <a:t>There’s more animals than people</a:t>
            </a:r>
            <a:endParaRPr lang="en-US" b="0" i="0" u="none" strike="noStrike" dirty="0">
              <a:solidFill>
                <a:srgbClr val="1A1A1A"/>
              </a:solidFill>
              <a:effectLst/>
              <a:latin typeface="Proxima Nova"/>
            </a:endParaRPr>
          </a:p>
          <a:p>
            <a:r>
              <a:rPr lang="en-US" b="0" i="0" u="none" strike="noStrike" dirty="0">
                <a:solidFill>
                  <a:srgbClr val="1A1A1A"/>
                </a:solidFill>
                <a:effectLst/>
                <a:latin typeface="Proxima Nova"/>
              </a:rPr>
              <a:t>The park’s huge interior is home to a wide range of wildlife: polar bear, reindeer, arctic fox, walrus, musk oxen, and a staggering number of birds including barnacle geese, common eiders, snowy owls, ptarmigans, ravens, and the white-tailed eagle. And the bordering ocean contains an abundance of humpback, </a:t>
            </a:r>
            <a:r>
              <a:rPr lang="en-US" b="0" i="0" u="none" strike="noStrike" dirty="0" err="1">
                <a:solidFill>
                  <a:srgbClr val="1A1A1A"/>
                </a:solidFill>
                <a:effectLst/>
                <a:latin typeface="Proxima Nova"/>
              </a:rPr>
              <a:t>minke</a:t>
            </a:r>
            <a:r>
              <a:rPr lang="en-US" b="0" i="0" u="none" strike="noStrike" dirty="0">
                <a:solidFill>
                  <a:srgbClr val="1A1A1A"/>
                </a:solidFill>
                <a:effectLst/>
                <a:latin typeface="Proxima Nova"/>
              </a:rPr>
              <a:t>, beluga, and fin whales, plus ringed seals, bearded seals, harp seals, and hooded seals.</a:t>
            </a:r>
            <a:endParaRPr lang="en-US" dirty="0"/>
          </a:p>
        </p:txBody>
      </p:sp>
      <p:sp>
        <p:nvSpPr>
          <p:cNvPr id="3" name="Rectangle 2">
            <a:extLst>
              <a:ext uri="{FF2B5EF4-FFF2-40B4-BE49-F238E27FC236}">
                <a16:creationId xmlns:a16="http://schemas.microsoft.com/office/drawing/2014/main" id="{54F18357-B158-7442-8421-6BB7E983633E}"/>
              </a:ext>
            </a:extLst>
          </p:cNvPr>
          <p:cNvSpPr/>
          <p:nvPr/>
        </p:nvSpPr>
        <p:spPr>
          <a:xfrm>
            <a:off x="5931049" y="4221972"/>
            <a:ext cx="6096000" cy="2308324"/>
          </a:xfrm>
          <a:prstGeom prst="rect">
            <a:avLst/>
          </a:prstGeom>
        </p:spPr>
        <p:txBody>
          <a:bodyPr>
            <a:spAutoFit/>
          </a:bodyPr>
          <a:lstStyle/>
          <a:p>
            <a:r>
              <a:rPr lang="en-US" b="1" i="0" u="none" strike="noStrike" dirty="0">
                <a:solidFill>
                  <a:srgbClr val="000000"/>
                </a:solidFill>
                <a:effectLst/>
                <a:latin typeface="Proxima Nova"/>
              </a:rPr>
              <a:t>The two northernmost flowers in the world flourish here</a:t>
            </a:r>
          </a:p>
          <a:p>
            <a:r>
              <a:rPr lang="en-US" b="0" i="0" u="none" strike="noStrike" dirty="0">
                <a:solidFill>
                  <a:srgbClr val="1A1A1A"/>
                </a:solidFill>
                <a:effectLst/>
                <a:latin typeface="Proxima Nova"/>
              </a:rPr>
              <a:t>Life finds a way—even in Arctic temps and rocky terrain! A mere 434 miles from the North Pole, on Peary Land, an entirely ice-free peninsula located at the most northern tip of the park, you’ll find two tiny flowering plants making a cozy home: </a:t>
            </a:r>
            <a:r>
              <a:rPr lang="en-US" b="0" i="1" u="none" strike="noStrike" dirty="0" err="1">
                <a:solidFill>
                  <a:srgbClr val="1A1A1A"/>
                </a:solidFill>
                <a:effectLst/>
                <a:latin typeface="Proxima Nova"/>
              </a:rPr>
              <a:t>Saxifraga</a:t>
            </a:r>
            <a:r>
              <a:rPr lang="en-US" b="0" i="1" u="none" strike="noStrike" dirty="0">
                <a:solidFill>
                  <a:srgbClr val="1A1A1A"/>
                </a:solidFill>
                <a:effectLst/>
                <a:latin typeface="Proxima Nova"/>
              </a:rPr>
              <a:t> </a:t>
            </a:r>
            <a:r>
              <a:rPr lang="en-US" b="0" i="1" u="none" strike="noStrike" dirty="0" err="1">
                <a:solidFill>
                  <a:srgbClr val="1A1A1A"/>
                </a:solidFill>
                <a:effectLst/>
                <a:latin typeface="Proxima Nova"/>
              </a:rPr>
              <a:t>oppositifolia</a:t>
            </a:r>
            <a:r>
              <a:rPr lang="en-US" b="0" i="0" u="none" strike="noStrike" dirty="0">
                <a:solidFill>
                  <a:srgbClr val="1A1A1A"/>
                </a:solidFill>
                <a:effectLst/>
                <a:latin typeface="Proxima Nova"/>
              </a:rPr>
              <a:t> (purple saxifrage) and </a:t>
            </a:r>
            <a:r>
              <a:rPr lang="en-US" b="0" i="1" u="none" strike="noStrike" dirty="0">
                <a:solidFill>
                  <a:srgbClr val="1A1A1A"/>
                </a:solidFill>
                <a:effectLst/>
                <a:latin typeface="Proxima Nova"/>
              </a:rPr>
              <a:t>Papaver </a:t>
            </a:r>
            <a:r>
              <a:rPr lang="en-US" b="0" i="1" u="none" strike="noStrike" dirty="0" err="1">
                <a:solidFill>
                  <a:srgbClr val="1A1A1A"/>
                </a:solidFill>
                <a:effectLst/>
                <a:latin typeface="Proxima Nova"/>
              </a:rPr>
              <a:t>radicatum</a:t>
            </a:r>
            <a:r>
              <a:rPr lang="en-US" b="0" i="1" u="none" strike="noStrike" dirty="0">
                <a:solidFill>
                  <a:srgbClr val="1A1A1A"/>
                </a:solidFill>
                <a:effectLst/>
                <a:latin typeface="Proxima Nova"/>
              </a:rPr>
              <a:t>.</a:t>
            </a:r>
            <a:endParaRPr lang="en-US" b="0" i="0" u="none" strike="noStrike" dirty="0">
              <a:solidFill>
                <a:srgbClr val="1A1A1A"/>
              </a:solidFill>
              <a:effectLst/>
              <a:latin typeface="Proxima Nova"/>
            </a:endParaRPr>
          </a:p>
        </p:txBody>
      </p:sp>
      <p:pic>
        <p:nvPicPr>
          <p:cNvPr id="4" name="Picture 3">
            <a:extLst>
              <a:ext uri="{FF2B5EF4-FFF2-40B4-BE49-F238E27FC236}">
                <a16:creationId xmlns:a16="http://schemas.microsoft.com/office/drawing/2014/main" id="{5BC3C99D-1F2C-6E43-9DEE-A435A9DC3020}"/>
              </a:ext>
            </a:extLst>
          </p:cNvPr>
          <p:cNvPicPr>
            <a:picLocks noChangeAspect="1"/>
          </p:cNvPicPr>
          <p:nvPr/>
        </p:nvPicPr>
        <p:blipFill>
          <a:blip r:embed="rId2"/>
          <a:stretch>
            <a:fillRect/>
          </a:stretch>
        </p:blipFill>
        <p:spPr>
          <a:xfrm>
            <a:off x="6655472" y="190814"/>
            <a:ext cx="2236117" cy="2422743"/>
          </a:xfrm>
          <a:prstGeom prst="rect">
            <a:avLst/>
          </a:prstGeom>
        </p:spPr>
      </p:pic>
      <p:pic>
        <p:nvPicPr>
          <p:cNvPr id="7" name="Picture 6">
            <a:extLst>
              <a:ext uri="{FF2B5EF4-FFF2-40B4-BE49-F238E27FC236}">
                <a16:creationId xmlns:a16="http://schemas.microsoft.com/office/drawing/2014/main" id="{EB67D066-38EF-3242-AE93-4A853EA9B776}"/>
              </a:ext>
            </a:extLst>
          </p:cNvPr>
          <p:cNvPicPr>
            <a:picLocks noChangeAspect="1"/>
          </p:cNvPicPr>
          <p:nvPr/>
        </p:nvPicPr>
        <p:blipFill>
          <a:blip r:embed="rId3"/>
          <a:stretch>
            <a:fillRect/>
          </a:stretch>
        </p:blipFill>
        <p:spPr>
          <a:xfrm>
            <a:off x="9249037" y="117807"/>
            <a:ext cx="2498313" cy="1643186"/>
          </a:xfrm>
          <a:prstGeom prst="rect">
            <a:avLst/>
          </a:prstGeom>
        </p:spPr>
      </p:pic>
      <p:sp>
        <p:nvSpPr>
          <p:cNvPr id="5" name="TextBox 4">
            <a:extLst>
              <a:ext uri="{FF2B5EF4-FFF2-40B4-BE49-F238E27FC236}">
                <a16:creationId xmlns:a16="http://schemas.microsoft.com/office/drawing/2014/main" id="{944C566B-09E9-8E4F-84CE-0C232A3F4AC3}"/>
              </a:ext>
            </a:extLst>
          </p:cNvPr>
          <p:cNvSpPr txBox="1"/>
          <p:nvPr/>
        </p:nvSpPr>
        <p:spPr>
          <a:xfrm>
            <a:off x="355002" y="5981252"/>
            <a:ext cx="4572000" cy="645459"/>
          </a:xfrm>
          <a:prstGeom prst="rect">
            <a:avLst/>
          </a:prstGeom>
          <a:noFill/>
        </p:spPr>
        <p:txBody>
          <a:bodyPr wrap="square" rtlCol="0">
            <a:spAutoFit/>
          </a:bodyPr>
          <a:lstStyle/>
          <a:p>
            <a:r>
              <a:rPr lang="en-US" dirty="0">
                <a:hlinkClick r:id="rId4"/>
              </a:rPr>
              <a:t>https://</a:t>
            </a:r>
            <a:r>
              <a:rPr lang="en-US" dirty="0" err="1">
                <a:hlinkClick r:id="rId4"/>
              </a:rPr>
              <a:t>www.expeditions.com</a:t>
            </a:r>
            <a:r>
              <a:rPr lang="en-US" dirty="0">
                <a:hlinkClick r:id="rId4"/>
              </a:rPr>
              <a:t>/blog/</a:t>
            </a:r>
            <a:r>
              <a:rPr lang="en-US" dirty="0" err="1">
                <a:hlinkClick r:id="rId4"/>
              </a:rPr>
              <a:t>greenland</a:t>
            </a:r>
            <a:r>
              <a:rPr lang="en-US" dirty="0">
                <a:hlinkClick r:id="rId4"/>
              </a:rPr>
              <a:t>-national-park-by-the-numbers/</a:t>
            </a:r>
            <a:endParaRPr lang="en-US" dirty="0"/>
          </a:p>
        </p:txBody>
      </p:sp>
      <p:pic>
        <p:nvPicPr>
          <p:cNvPr id="8" name="Picture 7">
            <a:extLst>
              <a:ext uri="{FF2B5EF4-FFF2-40B4-BE49-F238E27FC236}">
                <a16:creationId xmlns:a16="http://schemas.microsoft.com/office/drawing/2014/main" id="{49102637-DC2A-B14D-BE31-1FFFE566EAFB}"/>
              </a:ext>
            </a:extLst>
          </p:cNvPr>
          <p:cNvPicPr>
            <a:picLocks noChangeAspect="1"/>
          </p:cNvPicPr>
          <p:nvPr/>
        </p:nvPicPr>
        <p:blipFill>
          <a:blip r:embed="rId5"/>
          <a:stretch>
            <a:fillRect/>
          </a:stretch>
        </p:blipFill>
        <p:spPr>
          <a:xfrm>
            <a:off x="1085850" y="3793901"/>
            <a:ext cx="2763837" cy="2044286"/>
          </a:xfrm>
          <a:prstGeom prst="rect">
            <a:avLst/>
          </a:prstGeom>
        </p:spPr>
      </p:pic>
      <p:sp>
        <p:nvSpPr>
          <p:cNvPr id="9" name="TextBox 8">
            <a:extLst>
              <a:ext uri="{FF2B5EF4-FFF2-40B4-BE49-F238E27FC236}">
                <a16:creationId xmlns:a16="http://schemas.microsoft.com/office/drawing/2014/main" id="{DBF27A71-DAD1-6A4A-806E-B5C1A8CD275C}"/>
              </a:ext>
            </a:extLst>
          </p:cNvPr>
          <p:cNvSpPr txBox="1"/>
          <p:nvPr/>
        </p:nvSpPr>
        <p:spPr>
          <a:xfrm>
            <a:off x="503382" y="7152"/>
            <a:ext cx="2797031" cy="707886"/>
          </a:xfrm>
          <a:prstGeom prst="rect">
            <a:avLst/>
          </a:prstGeom>
          <a:solidFill>
            <a:srgbClr val="6CF7F4"/>
          </a:solidFill>
        </p:spPr>
        <p:txBody>
          <a:bodyPr wrap="square" rtlCol="0">
            <a:spAutoFit/>
          </a:bodyPr>
          <a:lstStyle/>
          <a:p>
            <a:r>
              <a:rPr lang="en-US" sz="4000" dirty="0">
                <a:latin typeface="+mj-lt"/>
              </a:rPr>
              <a:t>The wildlife</a:t>
            </a:r>
          </a:p>
        </p:txBody>
      </p:sp>
      <p:pic>
        <p:nvPicPr>
          <p:cNvPr id="11" name="Picture 10">
            <a:extLst>
              <a:ext uri="{FF2B5EF4-FFF2-40B4-BE49-F238E27FC236}">
                <a16:creationId xmlns:a16="http://schemas.microsoft.com/office/drawing/2014/main" id="{B75566E0-C73D-024B-BAE3-670C9E0E8A16}"/>
              </a:ext>
            </a:extLst>
          </p:cNvPr>
          <p:cNvPicPr>
            <a:picLocks noChangeAspect="1"/>
          </p:cNvPicPr>
          <p:nvPr/>
        </p:nvPicPr>
        <p:blipFill>
          <a:blip r:embed="rId6"/>
          <a:stretch>
            <a:fillRect/>
          </a:stretch>
        </p:blipFill>
        <p:spPr>
          <a:xfrm>
            <a:off x="8979049" y="1873617"/>
            <a:ext cx="2497882" cy="2039937"/>
          </a:xfrm>
          <a:prstGeom prst="rect">
            <a:avLst/>
          </a:prstGeom>
        </p:spPr>
      </p:pic>
    </p:spTree>
    <p:extLst>
      <p:ext uri="{BB962C8B-B14F-4D97-AF65-F5344CB8AC3E}">
        <p14:creationId xmlns:p14="http://schemas.microsoft.com/office/powerpoint/2010/main" val="112986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073E49-72AA-9B45-A71B-DBCC0B459E6A}"/>
              </a:ext>
            </a:extLst>
          </p:cNvPr>
          <p:cNvSpPr txBox="1"/>
          <p:nvPr/>
        </p:nvSpPr>
        <p:spPr>
          <a:xfrm>
            <a:off x="871538" y="1100138"/>
            <a:ext cx="7672387" cy="4431983"/>
          </a:xfrm>
          <a:prstGeom prst="rect">
            <a:avLst/>
          </a:prstGeom>
          <a:noFill/>
        </p:spPr>
        <p:txBody>
          <a:bodyPr wrap="square" rtlCol="0">
            <a:spAutoFit/>
          </a:bodyPr>
          <a:lstStyle/>
          <a:p>
            <a:r>
              <a:rPr lang="en-GB" sz="2400" b="1" dirty="0"/>
              <a:t>Area Total:</a:t>
            </a:r>
            <a:endParaRPr lang="en-US" sz="2400" dirty="0"/>
          </a:p>
          <a:p>
            <a:r>
              <a:rPr lang="en-GB" sz="2400" b="1" dirty="0"/>
              <a:t> </a:t>
            </a:r>
            <a:endParaRPr lang="en-US" sz="2400" dirty="0"/>
          </a:p>
          <a:p>
            <a:r>
              <a:rPr lang="en-GB" sz="2400" b="1" dirty="0"/>
              <a:t> Population:</a:t>
            </a:r>
            <a:endParaRPr lang="en-US" sz="2400" dirty="0"/>
          </a:p>
          <a:p>
            <a:r>
              <a:rPr lang="en-GB" sz="2400" b="1" dirty="0"/>
              <a:t> </a:t>
            </a:r>
            <a:endParaRPr lang="en-US" sz="2400" dirty="0"/>
          </a:p>
          <a:p>
            <a:r>
              <a:rPr lang="en-US" sz="2400" b="1" dirty="0"/>
              <a:t>Average summer temperature:</a:t>
            </a:r>
            <a:endParaRPr lang="en-US" sz="2400" dirty="0"/>
          </a:p>
          <a:p>
            <a:r>
              <a:rPr lang="en-GB" sz="2400" b="1" dirty="0"/>
              <a:t> </a:t>
            </a:r>
            <a:endParaRPr lang="en-US" sz="2400" dirty="0"/>
          </a:p>
          <a:p>
            <a:r>
              <a:rPr lang="en-US" sz="2400" b="1" dirty="0"/>
              <a:t>Average winter temperature:</a:t>
            </a:r>
          </a:p>
          <a:p>
            <a:endParaRPr lang="en-US" sz="2400" b="1" dirty="0"/>
          </a:p>
          <a:p>
            <a:r>
              <a:rPr lang="en-US" sz="2400" b="1" dirty="0"/>
              <a:t>What is the environment like:</a:t>
            </a:r>
          </a:p>
          <a:p>
            <a:endParaRPr lang="en-US" sz="2400" b="1" dirty="0"/>
          </a:p>
          <a:p>
            <a:r>
              <a:rPr lang="en-US" sz="2400" b="1" dirty="0"/>
              <a:t>Describe how this  is an Extreme Environment:  </a:t>
            </a:r>
            <a:endParaRPr lang="en-US" sz="2400" dirty="0"/>
          </a:p>
          <a:p>
            <a:endParaRPr lang="en-US" dirty="0"/>
          </a:p>
        </p:txBody>
      </p:sp>
      <p:sp>
        <p:nvSpPr>
          <p:cNvPr id="3" name="TextBox 2">
            <a:extLst>
              <a:ext uri="{FF2B5EF4-FFF2-40B4-BE49-F238E27FC236}">
                <a16:creationId xmlns:a16="http://schemas.microsoft.com/office/drawing/2014/main" id="{293520C7-C900-F945-B89C-E1A6ABD26F84}"/>
              </a:ext>
            </a:extLst>
          </p:cNvPr>
          <p:cNvSpPr txBox="1"/>
          <p:nvPr/>
        </p:nvSpPr>
        <p:spPr>
          <a:xfrm>
            <a:off x="600075" y="314325"/>
            <a:ext cx="10158413" cy="523220"/>
          </a:xfrm>
          <a:prstGeom prst="rect">
            <a:avLst/>
          </a:prstGeom>
          <a:solidFill>
            <a:srgbClr val="6CF7F4"/>
          </a:solidFill>
        </p:spPr>
        <p:txBody>
          <a:bodyPr wrap="square" rtlCol="0">
            <a:spAutoFit/>
          </a:bodyPr>
          <a:lstStyle/>
          <a:p>
            <a:r>
              <a:rPr lang="en-US" sz="2800" dirty="0">
                <a:latin typeface="dearJoe 5 CASUAL PRO" panose="02000000000000000000" pitchFamily="2" charset="0"/>
              </a:rPr>
              <a:t>Task 1: </a:t>
            </a:r>
            <a:r>
              <a:rPr lang="en-US" sz="2800" dirty="0"/>
              <a:t>Create a Fact-file about the Greenland National Park </a:t>
            </a:r>
          </a:p>
        </p:txBody>
      </p:sp>
      <p:pic>
        <p:nvPicPr>
          <p:cNvPr id="4" name="Picture 3">
            <a:extLst>
              <a:ext uri="{FF2B5EF4-FFF2-40B4-BE49-F238E27FC236}">
                <a16:creationId xmlns:a16="http://schemas.microsoft.com/office/drawing/2014/main" id="{3BF7C699-F5B5-994C-A83E-0D0EFF3BC4AD}"/>
              </a:ext>
            </a:extLst>
          </p:cNvPr>
          <p:cNvPicPr>
            <a:picLocks noChangeAspect="1"/>
          </p:cNvPicPr>
          <p:nvPr/>
        </p:nvPicPr>
        <p:blipFill>
          <a:blip r:embed="rId2"/>
          <a:stretch>
            <a:fillRect/>
          </a:stretch>
        </p:blipFill>
        <p:spPr>
          <a:xfrm>
            <a:off x="7882439" y="3368457"/>
            <a:ext cx="4109536" cy="3128963"/>
          </a:xfrm>
          <a:prstGeom prst="rect">
            <a:avLst/>
          </a:prstGeom>
        </p:spPr>
      </p:pic>
    </p:spTree>
    <p:extLst>
      <p:ext uri="{BB962C8B-B14F-4D97-AF65-F5344CB8AC3E}">
        <p14:creationId xmlns:p14="http://schemas.microsoft.com/office/powerpoint/2010/main" val="313071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2F6487-3229-3449-BB24-41780F142917}"/>
              </a:ext>
            </a:extLst>
          </p:cNvPr>
          <p:cNvPicPr>
            <a:picLocks noChangeAspect="1"/>
          </p:cNvPicPr>
          <p:nvPr/>
        </p:nvPicPr>
        <p:blipFill>
          <a:blip r:embed="rId2"/>
          <a:stretch>
            <a:fillRect/>
          </a:stretch>
        </p:blipFill>
        <p:spPr>
          <a:xfrm>
            <a:off x="2714740" y="0"/>
            <a:ext cx="9477260" cy="6858000"/>
          </a:xfrm>
          <a:prstGeom prst="rect">
            <a:avLst/>
          </a:prstGeom>
        </p:spPr>
      </p:pic>
      <p:sp>
        <p:nvSpPr>
          <p:cNvPr id="4" name="TextBox 3">
            <a:extLst>
              <a:ext uri="{FF2B5EF4-FFF2-40B4-BE49-F238E27FC236}">
                <a16:creationId xmlns:a16="http://schemas.microsoft.com/office/drawing/2014/main" id="{3500C423-9062-9040-9FEA-B06B0AD5DCEF}"/>
              </a:ext>
            </a:extLst>
          </p:cNvPr>
          <p:cNvSpPr txBox="1"/>
          <p:nvPr/>
        </p:nvSpPr>
        <p:spPr>
          <a:xfrm>
            <a:off x="317228" y="646770"/>
            <a:ext cx="2397512" cy="3785652"/>
          </a:xfrm>
          <a:prstGeom prst="rect">
            <a:avLst/>
          </a:prstGeom>
          <a:noFill/>
        </p:spPr>
        <p:txBody>
          <a:bodyPr wrap="square" rtlCol="0">
            <a:spAutoFit/>
          </a:bodyPr>
          <a:lstStyle/>
          <a:p>
            <a:r>
              <a:rPr lang="en-US" sz="4000" dirty="0">
                <a:latin typeface="dearJoe 5 CASUAL PRO" panose="02000000000000000000" pitchFamily="2" charset="0"/>
              </a:rPr>
              <a:t>Evidence that Greenland is an extreme environment </a:t>
            </a:r>
          </a:p>
        </p:txBody>
      </p:sp>
    </p:spTree>
    <p:extLst>
      <p:ext uri="{BB962C8B-B14F-4D97-AF65-F5344CB8AC3E}">
        <p14:creationId xmlns:p14="http://schemas.microsoft.com/office/powerpoint/2010/main" val="3589537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924</Words>
  <Application>Microsoft Macintosh PowerPoint</Application>
  <PresentationFormat>Widescreen</PresentationFormat>
  <Paragraphs>67</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dearJoe 5 CASUAL PRO</vt:lpstr>
      <vt:lpstr>Proxima Nova</vt:lpstr>
      <vt:lpstr>Roboto</vt:lpstr>
      <vt:lpstr>Symbol</vt:lpstr>
      <vt:lpstr>Office Theme</vt:lpstr>
      <vt:lpstr>Surviving in an Extreme Environment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Bennett</dc:creator>
  <cp:lastModifiedBy>Anna Bennett</cp:lastModifiedBy>
  <cp:revision>22</cp:revision>
  <dcterms:created xsi:type="dcterms:W3CDTF">2020-04-13T19:31:16Z</dcterms:created>
  <dcterms:modified xsi:type="dcterms:W3CDTF">2021-05-20T20:10:20Z</dcterms:modified>
</cp:coreProperties>
</file>