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Calibri" panose="020F0502020204030204" pitchFamily="34" charset="0"/>
      <p:regular r:id="rId12"/>
      <p:bold r:id="rId13"/>
      <p:italic r:id="rId14"/>
      <p:boldItalic r:id="rId15"/>
    </p:embeddedFont>
    <p:embeddedFont>
      <p:font typeface="Cambria" panose="02040503050406030204" pitchFamily="18" charset="0"/>
      <p:regular r:id="rId16"/>
      <p:bold r:id="rId17"/>
      <p:italic r:id="rId18"/>
      <p:boldItalic r:id="rId19"/>
    </p:embeddedFont>
    <p:embeddedFont>
      <p:font typeface="Maven Pro" pitchFamily="2" charset="77"/>
      <p:regular r:id="rId20"/>
      <p:bold r:id="rId21"/>
    </p:embeddedFont>
    <p:embeddedFont>
      <p:font typeface="Nunito" pitchFamily="2" charset="77"/>
      <p:regular r:id="rId22"/>
      <p:bold r:id="rId23"/>
      <p:italic r:id="rId24"/>
      <p:boldItalic r:id="rId25"/>
    </p:embeddedFont>
    <p:embeddedFont>
      <p:font typeface="Playfair Display" pitchFamily="2" charset="77"/>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11"/>
  </p:normalViewPr>
  <p:slideViewPr>
    <p:cSldViewPr snapToGrid="0">
      <p:cViewPr varScale="1">
        <p:scale>
          <a:sx n="146" d="100"/>
          <a:sy n="146" d="100"/>
        </p:scale>
        <p:origin x="640"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4727dd4aad_0_4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4727dd4aad_0_4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4875109606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4875109606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487510960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487510960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4843cdb92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4843cdb92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4727dd4aad_0_4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4727dd4aad_0_4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4875109606_3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4875109606_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4875109606_3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4875109606_3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4875109606_3_3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4875109606_3_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343003"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801210"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801210"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259418"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259418"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259418"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717625"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717625"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717625" y="3409675"/>
                <a:ext cx="316800" cy="1732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717625"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5400000">
                <a:off x="6725724" y="2701260"/>
                <a:ext cx="1208100" cy="1208100"/>
              </a:xfrm>
              <a:prstGeom prst="pie">
                <a:avLst>
                  <a:gd name="adj1" fmla="val 8244818"/>
                  <a:gd name="adj2" fmla="val 16246175"/>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2"/>
            <p:cNvSpPr/>
            <p:nvPr/>
          </p:nvSpPr>
          <p:spPr>
            <a:xfrm>
              <a:off x="8460975" y="1817775"/>
              <a:ext cx="396600" cy="396600"/>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8647347">
                <a:off x="7831319" y="285616"/>
                <a:ext cx="388018" cy="388018"/>
              </a:xfrm>
              <a:prstGeom prst="pie">
                <a:avLst>
                  <a:gd name="adj1" fmla="val 19376841"/>
                  <a:gd name="adj2" fmla="val 12313574"/>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399795" y="360281"/>
              <a:ext cx="2577000" cy="2577000"/>
            </a:xfrm>
            <a:prstGeom prst="pie">
              <a:avLst>
                <a:gd name="adj1" fmla="val 8801158"/>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399795" y="356358"/>
              <a:ext cx="2577000" cy="2577000"/>
            </a:xfrm>
            <a:prstGeom prst="pie">
              <a:avLst>
                <a:gd name="adj1" fmla="val 1255410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9830444">
              <a:off x="6469759" y="3480727"/>
              <a:ext cx="320148" cy="320148"/>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2"/>
          <p:cNvSpPr txBox="1">
            <a:spLocks noGrp="1"/>
          </p:cNvSpPr>
          <p:nvPr>
            <p:ph type="ctrTitle"/>
          </p:nvPr>
        </p:nvSpPr>
        <p:spPr>
          <a:xfrm>
            <a:off x="824000" y="1613813"/>
            <a:ext cx="4255500" cy="18729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47" name="Google Shape;47;p2"/>
          <p:cNvSpPr txBox="1">
            <a:spLocks noGrp="1"/>
          </p:cNvSpPr>
          <p:nvPr>
            <p:ph type="subTitle" idx="1"/>
          </p:nvPr>
        </p:nvSpPr>
        <p:spPr>
          <a:xfrm>
            <a:off x="824000" y="3596300"/>
            <a:ext cx="4255500" cy="6954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48" name="Google Shape;48;p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1"/>
              <p:cNvSpPr/>
              <p:nvPr/>
            </p:nvSpPr>
            <p:spPr>
              <a:xfrm flipH="1">
                <a:off x="2688737" y="4091380"/>
                <a:ext cx="2319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1"/>
              <p:cNvSpPr/>
              <p:nvPr/>
            </p:nvSpPr>
            <p:spPr>
              <a:xfrm flipH="1">
                <a:off x="185675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1"/>
              <p:cNvSpPr/>
              <p:nvPr/>
            </p:nvSpPr>
            <p:spPr>
              <a:xfrm flipH="1">
                <a:off x="185675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1"/>
              <p:cNvSpPr/>
              <p:nvPr/>
            </p:nvSpPr>
            <p:spPr>
              <a:xfrm flipH="1">
                <a:off x="1856753"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1"/>
              <p:cNvSpPr/>
              <p:nvPr/>
            </p:nvSpPr>
            <p:spPr>
              <a:xfrm flipH="1">
                <a:off x="185675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1"/>
              <p:cNvSpPr/>
              <p:nvPr/>
            </p:nvSpPr>
            <p:spPr>
              <a:xfrm flipH="1">
                <a:off x="2228107"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1"/>
              <p:cNvSpPr/>
              <p:nvPr/>
            </p:nvSpPr>
            <p:spPr>
              <a:xfrm flipH="1">
                <a:off x="222810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1"/>
              <p:cNvSpPr/>
              <p:nvPr/>
            </p:nvSpPr>
            <p:spPr>
              <a:xfrm flipH="1">
                <a:off x="222810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p:nvPr/>
            </p:nvSpPr>
            <p:spPr>
              <a:xfrm flipH="1">
                <a:off x="259946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1"/>
              <p:cNvSpPr/>
              <p:nvPr/>
            </p:nvSpPr>
            <p:spPr>
              <a:xfrm flipH="1">
                <a:off x="259946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flipH="1">
                <a:off x="334217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flipH="1">
                <a:off x="334217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flipH="1">
                <a:off x="3342171"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flipH="1">
                <a:off x="334217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flipH="1">
                <a:off x="3713525"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p:nvPr/>
            </p:nvSpPr>
            <p:spPr>
              <a:xfrm flipH="1">
                <a:off x="371352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1"/>
              <p:cNvSpPr/>
              <p:nvPr/>
            </p:nvSpPr>
            <p:spPr>
              <a:xfrm flipH="1">
                <a:off x="371352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1"/>
              <p:cNvSpPr/>
              <p:nvPr/>
            </p:nvSpPr>
            <p:spPr>
              <a:xfrm flipH="1">
                <a:off x="148539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1"/>
              <p:cNvSpPr/>
              <p:nvPr/>
            </p:nvSpPr>
            <p:spPr>
              <a:xfrm flipH="1">
                <a:off x="148539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1"/>
              <p:cNvSpPr/>
              <p:nvPr/>
            </p:nvSpPr>
            <p:spPr>
              <a:xfrm flipH="1">
                <a:off x="148539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1"/>
              <p:cNvSpPr/>
              <p:nvPr/>
            </p:nvSpPr>
            <p:spPr>
              <a:xfrm flipH="1">
                <a:off x="40848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1"/>
              <p:cNvSpPr/>
              <p:nvPr/>
            </p:nvSpPr>
            <p:spPr>
              <a:xfrm flipH="1">
                <a:off x="40848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1"/>
              <p:cNvSpPr/>
              <p:nvPr/>
            </p:nvSpPr>
            <p:spPr>
              <a:xfrm flipH="1">
                <a:off x="297081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1"/>
              <p:cNvSpPr/>
              <p:nvPr/>
            </p:nvSpPr>
            <p:spPr>
              <a:xfrm flipH="1">
                <a:off x="297081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1"/>
              <p:cNvSpPr/>
              <p:nvPr/>
            </p:nvSpPr>
            <p:spPr>
              <a:xfrm flipH="1">
                <a:off x="297081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1"/>
              <p:cNvSpPr/>
              <p:nvPr/>
            </p:nvSpPr>
            <p:spPr>
              <a:xfrm flipH="1">
                <a:off x="445623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1"/>
              <p:cNvSpPr/>
              <p:nvPr/>
            </p:nvSpPr>
            <p:spPr>
              <a:xfrm flipH="1">
                <a:off x="445623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1"/>
              <p:cNvSpPr/>
              <p:nvPr/>
            </p:nvSpPr>
            <p:spPr>
              <a:xfrm flipH="1">
                <a:off x="445623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1"/>
              <p:cNvSpPr/>
              <p:nvPr/>
            </p:nvSpPr>
            <p:spPr>
              <a:xfrm flipH="1">
                <a:off x="48275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1"/>
              <p:cNvSpPr/>
              <p:nvPr/>
            </p:nvSpPr>
            <p:spPr>
              <a:xfrm flipH="1">
                <a:off x="48275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1"/>
              <p:cNvSpPr/>
              <p:nvPr/>
            </p:nvSpPr>
            <p:spPr>
              <a:xfrm flipH="1">
                <a:off x="4827588"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1"/>
              <p:cNvSpPr/>
              <p:nvPr/>
            </p:nvSpPr>
            <p:spPr>
              <a:xfrm flipH="1">
                <a:off x="48275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1"/>
              <p:cNvSpPr/>
              <p:nvPr/>
            </p:nvSpPr>
            <p:spPr>
              <a:xfrm flipH="1">
                <a:off x="519894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1"/>
              <p:cNvSpPr/>
              <p:nvPr/>
            </p:nvSpPr>
            <p:spPr>
              <a:xfrm flipH="1">
                <a:off x="519894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1"/>
              <p:cNvSpPr/>
              <p:nvPr/>
            </p:nvSpPr>
            <p:spPr>
              <a:xfrm flipH="1">
                <a:off x="519894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1"/>
              <p:cNvSpPr/>
              <p:nvPr/>
            </p:nvSpPr>
            <p:spPr>
              <a:xfrm flipH="1">
                <a:off x="557029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1"/>
              <p:cNvSpPr/>
              <p:nvPr/>
            </p:nvSpPr>
            <p:spPr>
              <a:xfrm flipH="1">
                <a:off x="557029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1"/>
              <p:cNvSpPr/>
              <p:nvPr/>
            </p:nvSpPr>
            <p:spPr>
              <a:xfrm flipH="1">
                <a:off x="5941652"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1"/>
              <p:cNvSpPr/>
              <p:nvPr/>
            </p:nvSpPr>
            <p:spPr>
              <a:xfrm flipH="1">
                <a:off x="594165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1"/>
              <p:cNvSpPr/>
              <p:nvPr/>
            </p:nvSpPr>
            <p:spPr>
              <a:xfrm flipH="1">
                <a:off x="594165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1"/>
              <p:cNvSpPr/>
              <p:nvPr/>
            </p:nvSpPr>
            <p:spPr>
              <a:xfrm flipH="1">
                <a:off x="631300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1"/>
              <p:cNvSpPr/>
              <p:nvPr/>
            </p:nvSpPr>
            <p:spPr>
              <a:xfrm flipH="1">
                <a:off x="631300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1"/>
              <p:cNvSpPr/>
              <p:nvPr/>
            </p:nvSpPr>
            <p:spPr>
              <a:xfrm flipH="1">
                <a:off x="6313006"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1"/>
              <p:cNvSpPr/>
              <p:nvPr/>
            </p:nvSpPr>
            <p:spPr>
              <a:xfrm flipH="1">
                <a:off x="631300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1"/>
              <p:cNvSpPr/>
              <p:nvPr/>
            </p:nvSpPr>
            <p:spPr>
              <a:xfrm flipH="1">
                <a:off x="668436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1"/>
              <p:cNvSpPr/>
              <p:nvPr/>
            </p:nvSpPr>
            <p:spPr>
              <a:xfrm flipH="1">
                <a:off x="668436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1"/>
              <p:cNvSpPr/>
              <p:nvPr/>
            </p:nvSpPr>
            <p:spPr>
              <a:xfrm flipH="1">
                <a:off x="668436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1"/>
              <p:cNvSpPr/>
              <p:nvPr/>
            </p:nvSpPr>
            <p:spPr>
              <a:xfrm flipH="1">
                <a:off x="705571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1"/>
              <p:cNvSpPr/>
              <p:nvPr/>
            </p:nvSpPr>
            <p:spPr>
              <a:xfrm flipH="1">
                <a:off x="705571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1"/>
              <p:cNvSpPr/>
              <p:nvPr/>
            </p:nvSpPr>
            <p:spPr>
              <a:xfrm flipH="1">
                <a:off x="779842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1"/>
              <p:cNvSpPr/>
              <p:nvPr/>
            </p:nvSpPr>
            <p:spPr>
              <a:xfrm flipH="1">
                <a:off x="779842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1"/>
              <p:cNvSpPr/>
              <p:nvPr/>
            </p:nvSpPr>
            <p:spPr>
              <a:xfrm flipH="1">
                <a:off x="7798424"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1"/>
              <p:cNvSpPr/>
              <p:nvPr/>
            </p:nvSpPr>
            <p:spPr>
              <a:xfrm flipH="1">
                <a:off x="779842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1"/>
              <p:cNvSpPr/>
              <p:nvPr/>
            </p:nvSpPr>
            <p:spPr>
              <a:xfrm flipH="1">
                <a:off x="8169779"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1"/>
              <p:cNvSpPr/>
              <p:nvPr/>
            </p:nvSpPr>
            <p:spPr>
              <a:xfrm flipH="1">
                <a:off x="81697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1"/>
              <p:cNvSpPr/>
              <p:nvPr/>
            </p:nvSpPr>
            <p:spPr>
              <a:xfrm flipH="1">
                <a:off x="81697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1"/>
              <p:cNvSpPr/>
              <p:nvPr/>
            </p:nvSpPr>
            <p:spPr>
              <a:xfrm flipH="1">
                <a:off x="7427070"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1"/>
              <p:cNvSpPr/>
              <p:nvPr/>
            </p:nvSpPr>
            <p:spPr>
              <a:xfrm flipH="1">
                <a:off x="7427070"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1"/>
              <p:cNvSpPr/>
              <p:nvPr/>
            </p:nvSpPr>
            <p:spPr>
              <a:xfrm flipH="1">
                <a:off x="7427070"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1"/>
              <p:cNvSpPr/>
              <p:nvPr/>
            </p:nvSpPr>
            <p:spPr>
              <a:xfrm flipH="1">
                <a:off x="854113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1"/>
              <p:cNvSpPr/>
              <p:nvPr/>
            </p:nvSpPr>
            <p:spPr>
              <a:xfrm flipH="1">
                <a:off x="854113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1"/>
              <p:cNvSpPr/>
              <p:nvPr/>
            </p:nvSpPr>
            <p:spPr>
              <a:xfrm flipH="1">
                <a:off x="89124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1"/>
              <p:cNvSpPr/>
              <p:nvPr/>
            </p:nvSpPr>
            <p:spPr>
              <a:xfrm flipH="1">
                <a:off x="89124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1"/>
              <p:cNvSpPr/>
              <p:nvPr/>
            </p:nvSpPr>
            <p:spPr>
              <a:xfrm flipH="1">
                <a:off x="89124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8" name="Google Shape;268;p11"/>
          <p:cNvSpPr txBox="1">
            <a:spLocks noGrp="1"/>
          </p:cNvSpPr>
          <p:nvPr>
            <p:ph type="title" hasCustomPrompt="1"/>
          </p:nvPr>
        </p:nvSpPr>
        <p:spPr>
          <a:xfrm>
            <a:off x="1388625" y="772725"/>
            <a:ext cx="6366900" cy="1863300"/>
          </a:xfrm>
          <a:prstGeom prst="rect">
            <a:avLst/>
          </a:prstGeom>
        </p:spPr>
        <p:txBody>
          <a:bodyPr spcFirstLastPara="1" wrap="square" lIns="91425" tIns="91425" rIns="91425" bIns="91425" anchor="ctr" anchorCtr="0"/>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a:spLocks noGrp="1"/>
          </p:cNvSpPr>
          <p:nvPr>
            <p:ph type="body" idx="1"/>
          </p:nvPr>
        </p:nvSpPr>
        <p:spPr>
          <a:xfrm>
            <a:off x="1388625" y="2712300"/>
            <a:ext cx="6366900" cy="1111200"/>
          </a:xfrm>
          <a:prstGeom prst="rect">
            <a:avLst/>
          </a:prstGeom>
        </p:spPr>
        <p:txBody>
          <a:bodyPr spcFirstLastPara="1" wrap="square" lIns="91425" tIns="91425" rIns="91425" bIns="91425" anchor="t" anchorCtr="0"/>
          <a:lstStyle>
            <a:lvl1pPr marL="457200" lvl="0" indent="-311150" algn="ctr">
              <a:spcBef>
                <a:spcPts val="0"/>
              </a:spcBef>
              <a:spcAft>
                <a:spcPts val="0"/>
              </a:spcAft>
              <a:buClr>
                <a:schemeClr val="lt1"/>
              </a:buClr>
              <a:buSzPts val="1300"/>
              <a:buChar char="●"/>
              <a:defRPr>
                <a:solidFill>
                  <a:schemeClr val="lt1"/>
                </a:solidFill>
              </a:defRPr>
            </a:lvl1pPr>
            <a:lvl2pPr marL="914400" lvl="1" indent="-298450" algn="ctr">
              <a:spcBef>
                <a:spcPts val="1600"/>
              </a:spcBef>
              <a:spcAft>
                <a:spcPts val="0"/>
              </a:spcAft>
              <a:buClr>
                <a:schemeClr val="lt1"/>
              </a:buClr>
              <a:buSzPts val="1100"/>
              <a:buChar char="○"/>
              <a:defRPr>
                <a:solidFill>
                  <a:schemeClr val="lt1"/>
                </a:solidFill>
              </a:defRPr>
            </a:lvl2pPr>
            <a:lvl3pPr marL="1371600" lvl="2" indent="-298450" algn="ctr">
              <a:spcBef>
                <a:spcPts val="1600"/>
              </a:spcBef>
              <a:spcAft>
                <a:spcPts val="0"/>
              </a:spcAft>
              <a:buClr>
                <a:schemeClr val="lt1"/>
              </a:buClr>
              <a:buSzPts val="1100"/>
              <a:buChar char="■"/>
              <a:defRPr>
                <a:solidFill>
                  <a:schemeClr val="lt1"/>
                </a:solidFill>
              </a:defRPr>
            </a:lvl3pPr>
            <a:lvl4pPr marL="1828800" lvl="3" indent="-298450" algn="ctr">
              <a:spcBef>
                <a:spcPts val="1600"/>
              </a:spcBef>
              <a:spcAft>
                <a:spcPts val="0"/>
              </a:spcAft>
              <a:buClr>
                <a:schemeClr val="lt1"/>
              </a:buClr>
              <a:buSzPts val="1100"/>
              <a:buChar char="●"/>
              <a:defRPr>
                <a:solidFill>
                  <a:schemeClr val="lt1"/>
                </a:solidFill>
              </a:defRPr>
            </a:lvl4pPr>
            <a:lvl5pPr marL="2286000" lvl="4" indent="-298450" algn="ctr">
              <a:spcBef>
                <a:spcPts val="1600"/>
              </a:spcBef>
              <a:spcAft>
                <a:spcPts val="0"/>
              </a:spcAft>
              <a:buClr>
                <a:schemeClr val="lt1"/>
              </a:buClr>
              <a:buSzPts val="1100"/>
              <a:buChar char="○"/>
              <a:defRPr>
                <a:solidFill>
                  <a:schemeClr val="lt1"/>
                </a:solidFill>
              </a:defRPr>
            </a:lvl5pPr>
            <a:lvl6pPr marL="2743200" lvl="5" indent="-298450" algn="ctr">
              <a:spcBef>
                <a:spcPts val="1600"/>
              </a:spcBef>
              <a:spcAft>
                <a:spcPts val="0"/>
              </a:spcAft>
              <a:buClr>
                <a:schemeClr val="lt1"/>
              </a:buClr>
              <a:buSzPts val="1100"/>
              <a:buChar char="■"/>
              <a:defRPr>
                <a:solidFill>
                  <a:schemeClr val="lt1"/>
                </a:solidFill>
              </a:defRPr>
            </a:lvl6pPr>
            <a:lvl7pPr marL="3200400" lvl="6" indent="-298450" algn="ctr">
              <a:spcBef>
                <a:spcPts val="1600"/>
              </a:spcBef>
              <a:spcAft>
                <a:spcPts val="0"/>
              </a:spcAft>
              <a:buClr>
                <a:schemeClr val="lt1"/>
              </a:buClr>
              <a:buSzPts val="1100"/>
              <a:buChar char="●"/>
              <a:defRPr>
                <a:solidFill>
                  <a:schemeClr val="lt1"/>
                </a:solidFill>
              </a:defRPr>
            </a:lvl7pPr>
            <a:lvl8pPr marL="3657600" lvl="7" indent="-298450" algn="ctr">
              <a:spcBef>
                <a:spcPts val="1600"/>
              </a:spcBef>
              <a:spcAft>
                <a:spcPts val="0"/>
              </a:spcAft>
              <a:buClr>
                <a:schemeClr val="lt1"/>
              </a:buClr>
              <a:buSzPts val="1100"/>
              <a:buChar char="○"/>
              <a:defRPr>
                <a:solidFill>
                  <a:schemeClr val="lt1"/>
                </a:solidFill>
              </a:defRPr>
            </a:lvl8pPr>
            <a:lvl9pPr marL="4114800" lvl="8" indent="-298450" algn="ctr">
              <a:spcBef>
                <a:spcPts val="1600"/>
              </a:spcBef>
              <a:spcAft>
                <a:spcPts val="1600"/>
              </a:spcAft>
              <a:buClr>
                <a:schemeClr val="lt1"/>
              </a:buClr>
              <a:buSzPts val="1100"/>
              <a:buChar char="■"/>
              <a:defRPr>
                <a:solidFill>
                  <a:schemeClr val="lt1"/>
                </a:solidFill>
              </a:defRPr>
            </a:lvl9pPr>
          </a:lstStyle>
          <a:p>
            <a:endParaRPr/>
          </a:p>
        </p:txBody>
      </p:sp>
      <p:sp>
        <p:nvSpPr>
          <p:cNvPr id="270" name="Google Shape;270;p11"/>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1"/>
        <p:cNvGrpSpPr/>
        <p:nvPr/>
      </p:nvGrpSpPr>
      <p:grpSpPr>
        <a:xfrm>
          <a:off x="0" y="0"/>
          <a:ext cx="0" cy="0"/>
          <a:chOff x="0" y="0"/>
          <a:chExt cx="0" cy="0"/>
        </a:xfrm>
      </p:grpSpPr>
      <p:sp>
        <p:nvSpPr>
          <p:cNvPr id="272" name="Google Shape;272;p1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rot="10800000">
                <a:off x="1063183"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10800000">
                <a:off x="604976"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rot="10800000">
                <a:off x="604976"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rot="10800000">
                <a:off x="146769" y="3441"/>
                <a:ext cx="316800" cy="1384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rot="10800000">
                <a:off x="146769"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rot="10800000">
                <a:off x="146769"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6775084"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7367299"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7367299"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7959516"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7959516"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7959516"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8551731"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8551731"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8551731" y="2904008"/>
                <a:ext cx="409500" cy="22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8551731"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2" name="Google Shape;82;p3"/>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83" name="Google Shape;83;p3"/>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88;p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9" name="Google Shape;89;p4"/>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0" name="Google Shape;90;p4"/>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6" name="Google Shape;96;p5"/>
          <p:cNvSpPr txBox="1">
            <a:spLocks noGrp="1"/>
          </p:cNvSpPr>
          <p:nvPr>
            <p:ph type="body" idx="1"/>
          </p:nvPr>
        </p:nvSpPr>
        <p:spPr>
          <a:xfrm>
            <a:off x="1303800" y="1990050"/>
            <a:ext cx="3430500" cy="25416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7" name="Google Shape;97;p5"/>
          <p:cNvSpPr txBox="1">
            <a:spLocks noGrp="1"/>
          </p:cNvSpPr>
          <p:nvPr>
            <p:ph type="body" idx="2"/>
          </p:nvPr>
        </p:nvSpPr>
        <p:spPr>
          <a:xfrm>
            <a:off x="4903650" y="1990050"/>
            <a:ext cx="3430500" cy="25416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8" name="Google Shape;98;p5"/>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4" name="Google Shape;104;p6"/>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109;p7"/>
          <p:cNvSpPr txBox="1">
            <a:spLocks noGrp="1"/>
          </p:cNvSpPr>
          <p:nvPr>
            <p:ph type="title"/>
          </p:nvPr>
        </p:nvSpPr>
        <p:spPr>
          <a:xfrm>
            <a:off x="1303800" y="598575"/>
            <a:ext cx="3312000" cy="15900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0" name="Google Shape;110;p7"/>
          <p:cNvSpPr txBox="1">
            <a:spLocks noGrp="1"/>
          </p:cNvSpPr>
          <p:nvPr>
            <p:ph type="body" idx="1"/>
          </p:nvPr>
        </p:nvSpPr>
        <p:spPr>
          <a:xfrm>
            <a:off x="1303800" y="2309675"/>
            <a:ext cx="3312000" cy="22218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11" name="Google Shape;111;p7"/>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
              <p:cNvSpPr/>
              <p:nvPr/>
            </p:nvSpPr>
            <p:spPr>
              <a:xfrm rot="-8648551">
                <a:off x="7594313" y="527721"/>
                <a:ext cx="937226" cy="937226"/>
              </a:xfrm>
              <a:prstGeom prst="pie">
                <a:avLst>
                  <a:gd name="adj1" fmla="val 19376841"/>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8"/>
              <p:cNvSpPr/>
              <p:nvPr/>
            </p:nvSpPr>
            <p:spPr>
              <a:xfrm rot="2150259">
                <a:off x="8408218" y="2008610"/>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8"/>
              <p:cNvSpPr/>
              <p:nvPr/>
            </p:nvSpPr>
            <p:spPr>
              <a:xfrm rot="2150259">
                <a:off x="6868362" y="196705"/>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5" name="Google Shape;125;p8"/>
          <p:cNvSpPr txBox="1">
            <a:spLocks noGrp="1"/>
          </p:cNvSpPr>
          <p:nvPr>
            <p:ph type="title"/>
          </p:nvPr>
        </p:nvSpPr>
        <p:spPr>
          <a:xfrm>
            <a:off x="824000" y="763600"/>
            <a:ext cx="5857800" cy="35733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26" name="Google Shape;126;p8"/>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9"/>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9"/>
          <p:cNvSpPr txBox="1">
            <a:spLocks noGrp="1"/>
          </p:cNvSpPr>
          <p:nvPr>
            <p:ph type="title"/>
          </p:nvPr>
        </p:nvSpPr>
        <p:spPr>
          <a:xfrm>
            <a:off x="1303800" y="598575"/>
            <a:ext cx="3430500" cy="19902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2" name="Google Shape;132;p9"/>
          <p:cNvSpPr txBox="1">
            <a:spLocks noGrp="1"/>
          </p:cNvSpPr>
          <p:nvPr>
            <p:ph type="subTitle" idx="1"/>
          </p:nvPr>
        </p:nvSpPr>
        <p:spPr>
          <a:xfrm>
            <a:off x="1303800" y="2743203"/>
            <a:ext cx="3430500" cy="7260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33" name="Google Shape;133;p9"/>
          <p:cNvSpPr txBox="1">
            <a:spLocks noGrp="1"/>
          </p:cNvSpPr>
          <p:nvPr>
            <p:ph type="body" idx="2"/>
          </p:nvPr>
        </p:nvSpPr>
        <p:spPr>
          <a:xfrm>
            <a:off x="4903700" y="661000"/>
            <a:ext cx="3430500" cy="38706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34" name="Google Shape;134;p9"/>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0"/>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10"/>
          <p:cNvSpPr txBox="1">
            <a:spLocks noGrp="1"/>
          </p:cNvSpPr>
          <p:nvPr>
            <p:ph type="body" idx="1"/>
          </p:nvPr>
        </p:nvSpPr>
        <p:spPr>
          <a:xfrm>
            <a:off x="1303800" y="4138975"/>
            <a:ext cx="5843100" cy="534900"/>
          </a:xfrm>
          <a:prstGeom prst="rect">
            <a:avLst/>
          </a:prstGeom>
        </p:spPr>
        <p:txBody>
          <a:bodyPr spcFirstLastPara="1" wrap="square" lIns="91425" tIns="91425" rIns="91425" bIns="91425" anchor="t" anchorCtr="0"/>
          <a:lstStyle>
            <a:lvl1pPr marL="457200" lvl="0" indent="-228600">
              <a:lnSpc>
                <a:spcPct val="100000"/>
              </a:lnSpc>
              <a:spcBef>
                <a:spcPts val="0"/>
              </a:spcBef>
              <a:spcAft>
                <a:spcPts val="0"/>
              </a:spcAft>
              <a:buSzPts val="1300"/>
              <a:buNone/>
              <a:defRPr/>
            </a:lvl1pPr>
          </a:lstStyle>
          <a:p>
            <a:endParaRPr/>
          </a:p>
        </p:txBody>
      </p:sp>
      <p:sp>
        <p:nvSpPr>
          <p:cNvPr id="140" name="Google Shape;140;p10"/>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mentum">
    <p:bg>
      <p:bgPr>
        <a:solidFill>
          <a:srgbClr val="66A7A7"/>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marL="914400" lvl="1"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marL="1371600" lvl="2"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marL="1828800" lvl="3"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marL="2286000" lvl="4"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marL="2743200" lvl="5"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marL="3200400" lvl="6"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marL="3657600" lvl="7"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marL="4114800" lvl="8" indent="-298450">
              <a:lnSpc>
                <a:spcPct val="115000"/>
              </a:lnSpc>
              <a:spcBef>
                <a:spcPts val="1600"/>
              </a:spcBef>
              <a:spcAft>
                <a:spcPts val="1600"/>
              </a:spcAft>
              <a:buClr>
                <a:schemeClr val="dk2"/>
              </a:buClr>
              <a:buSzPts val="1100"/>
              <a:buFont typeface="Nunito"/>
              <a:buChar char="■"/>
              <a:defRPr sz="1100">
                <a:solidFill>
                  <a:schemeClr val="dk2"/>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3"/>
          <p:cNvSpPr txBox="1">
            <a:spLocks noGrp="1"/>
          </p:cNvSpPr>
          <p:nvPr>
            <p:ph type="ctrTitle"/>
          </p:nvPr>
        </p:nvSpPr>
        <p:spPr>
          <a:xfrm>
            <a:off x="824000" y="1613825"/>
            <a:ext cx="7534200" cy="1872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Playfair Display"/>
                <a:ea typeface="Playfair Display"/>
                <a:cs typeface="Playfair Display"/>
                <a:sym typeface="Playfair Display"/>
              </a:rPr>
              <a:t>Singapore population policies</a:t>
            </a:r>
            <a:endParaRPr>
              <a:latin typeface="Playfair Display"/>
              <a:ea typeface="Playfair Display"/>
              <a:cs typeface="Playfair Display"/>
              <a:sym typeface="Playfair Display"/>
            </a:endParaRPr>
          </a:p>
        </p:txBody>
      </p:sp>
      <p:sp>
        <p:nvSpPr>
          <p:cNvPr id="278" name="Google Shape;278;p13"/>
          <p:cNvSpPr txBox="1">
            <a:spLocks noGrp="1"/>
          </p:cNvSpPr>
          <p:nvPr>
            <p:ph type="subTitle" idx="1"/>
          </p:nvPr>
        </p:nvSpPr>
        <p:spPr>
          <a:xfrm>
            <a:off x="824000" y="3596300"/>
            <a:ext cx="4255500" cy="69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Mary, Abril, Janire, Max, and Caelan.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4CCCC"/>
                </a:solidFill>
                <a:latin typeface="Playfair Display"/>
                <a:ea typeface="Playfair Display"/>
                <a:cs typeface="Playfair Display"/>
                <a:sym typeface="Playfair Display"/>
              </a:rPr>
              <a:t>Pronatalist policy.</a:t>
            </a:r>
            <a:endParaRPr>
              <a:solidFill>
                <a:srgbClr val="F4CCCC"/>
              </a:solidFill>
              <a:latin typeface="Playfair Display"/>
              <a:ea typeface="Playfair Display"/>
              <a:cs typeface="Playfair Display"/>
              <a:sym typeface="Playfair Display"/>
            </a:endParaRPr>
          </a:p>
        </p:txBody>
      </p:sp>
      <p:sp>
        <p:nvSpPr>
          <p:cNvPr id="284" name="Google Shape;284;p14"/>
          <p:cNvSpPr txBox="1">
            <a:spLocks noGrp="1"/>
          </p:cNvSpPr>
          <p:nvPr>
            <p:ph type="body" idx="1"/>
          </p:nvPr>
        </p:nvSpPr>
        <p:spPr>
          <a:xfrm>
            <a:off x="1155725" y="1664275"/>
            <a:ext cx="7030500" cy="254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FCE5CD"/>
                </a:solidFill>
                <a:latin typeface="Playfair Display"/>
                <a:ea typeface="Playfair Display"/>
                <a:cs typeface="Playfair Display"/>
                <a:sym typeface="Playfair Display"/>
              </a:rPr>
              <a:t>Tring to increase birth rate. You cannot force people to have children, so you have to offer incentives.</a:t>
            </a:r>
            <a:endParaRPr sz="1800">
              <a:solidFill>
                <a:srgbClr val="FCE5CD"/>
              </a:solidFill>
              <a:latin typeface="Playfair Display"/>
              <a:ea typeface="Playfair Display"/>
              <a:cs typeface="Playfair Display"/>
              <a:sym typeface="Playfair Display"/>
            </a:endParaRPr>
          </a:p>
          <a:p>
            <a:pPr marL="0" lvl="0" indent="0" algn="l" rtl="0">
              <a:spcBef>
                <a:spcPts val="1600"/>
              </a:spcBef>
              <a:spcAft>
                <a:spcPts val="1600"/>
              </a:spcAft>
              <a:buNone/>
            </a:pPr>
            <a:r>
              <a:rPr lang="en" sz="1800">
                <a:solidFill>
                  <a:srgbClr val="FCE5CD"/>
                </a:solidFill>
                <a:latin typeface="Playfair Display"/>
                <a:ea typeface="Playfair Display"/>
                <a:cs typeface="Playfair Display"/>
                <a:sym typeface="Playfair Display"/>
              </a:rPr>
              <a:t>-</a:t>
            </a:r>
            <a:r>
              <a:rPr lang="en" sz="1800">
                <a:solidFill>
                  <a:srgbClr val="D9EAD3"/>
                </a:solidFill>
                <a:latin typeface="Playfair Display"/>
                <a:ea typeface="Playfair Display"/>
                <a:cs typeface="Playfair Display"/>
                <a:sym typeface="Playfair Display"/>
              </a:rPr>
              <a:t>Such as money, extended maternity leave and paternity leave and pay, free or subsidized child care, healthcare and education.</a:t>
            </a:r>
            <a:endParaRPr sz="1800">
              <a:solidFill>
                <a:srgbClr val="FCE5CD"/>
              </a:solidFill>
              <a:latin typeface="Playfair Display"/>
              <a:ea typeface="Playfair Display"/>
              <a:cs typeface="Playfair Display"/>
              <a:sym typeface="Playfair Display"/>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15"/>
          <p:cNvSpPr txBox="1">
            <a:spLocks noGrp="1"/>
          </p:cNvSpPr>
          <p:nvPr>
            <p:ph type="title"/>
          </p:nvPr>
        </p:nvSpPr>
        <p:spPr>
          <a:xfrm>
            <a:off x="1303800" y="391250"/>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Where this started </a:t>
            </a:r>
            <a:endParaRPr/>
          </a:p>
        </p:txBody>
      </p:sp>
      <p:sp>
        <p:nvSpPr>
          <p:cNvPr id="290" name="Google Shape;290;p15"/>
          <p:cNvSpPr txBox="1">
            <a:spLocks noGrp="1"/>
          </p:cNvSpPr>
          <p:nvPr>
            <p:ph type="body" idx="1"/>
          </p:nvPr>
        </p:nvSpPr>
        <p:spPr>
          <a:xfrm>
            <a:off x="1303800" y="1030925"/>
            <a:ext cx="7030500" cy="2541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400" b="1">
                <a:solidFill>
                  <a:srgbClr val="8D2424"/>
                </a:solidFill>
                <a:highlight>
                  <a:srgbClr val="FFFFFF"/>
                </a:highlight>
                <a:latin typeface="Arial"/>
                <a:ea typeface="Arial"/>
                <a:cs typeface="Arial"/>
                <a:sym typeface="Arial"/>
              </a:rPr>
              <a:t>Anti-natalist policies 1972-1987: "Stop at Two"</a:t>
            </a:r>
            <a:endParaRPr/>
          </a:p>
        </p:txBody>
      </p:sp>
      <p:pic>
        <p:nvPicPr>
          <p:cNvPr id="291" name="Google Shape;291;p15"/>
          <p:cNvPicPr preferRelativeResize="0"/>
          <p:nvPr/>
        </p:nvPicPr>
        <p:blipFill>
          <a:blip r:embed="rId3">
            <a:alphaModFix/>
          </a:blip>
          <a:stretch>
            <a:fillRect/>
          </a:stretch>
        </p:blipFill>
        <p:spPr>
          <a:xfrm>
            <a:off x="2954525" y="1390550"/>
            <a:ext cx="3729050" cy="36026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1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problem at hand</a:t>
            </a:r>
            <a:endParaRPr/>
          </a:p>
        </p:txBody>
      </p:sp>
      <p:pic>
        <p:nvPicPr>
          <p:cNvPr id="297" name="Google Shape;297;p16"/>
          <p:cNvPicPr preferRelativeResize="0"/>
          <p:nvPr/>
        </p:nvPicPr>
        <p:blipFill>
          <a:blip r:embed="rId3">
            <a:alphaModFix/>
          </a:blip>
          <a:stretch>
            <a:fillRect/>
          </a:stretch>
        </p:blipFill>
        <p:spPr>
          <a:xfrm>
            <a:off x="884025" y="1597875"/>
            <a:ext cx="3102950" cy="3088525"/>
          </a:xfrm>
          <a:prstGeom prst="rect">
            <a:avLst/>
          </a:prstGeom>
          <a:noFill/>
          <a:ln>
            <a:noFill/>
          </a:ln>
        </p:spPr>
      </p:pic>
      <p:pic>
        <p:nvPicPr>
          <p:cNvPr id="298" name="Google Shape;298;p16"/>
          <p:cNvPicPr preferRelativeResize="0"/>
          <p:nvPr/>
        </p:nvPicPr>
        <p:blipFill>
          <a:blip r:embed="rId4">
            <a:alphaModFix/>
          </a:blip>
          <a:stretch>
            <a:fillRect/>
          </a:stretch>
        </p:blipFill>
        <p:spPr>
          <a:xfrm>
            <a:off x="4808950" y="1521725"/>
            <a:ext cx="3362832" cy="32408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17"/>
          <p:cNvSpPr txBox="1">
            <a:spLocks noGrp="1"/>
          </p:cNvSpPr>
          <p:nvPr>
            <p:ph type="title"/>
          </p:nvPr>
        </p:nvSpPr>
        <p:spPr>
          <a:xfrm>
            <a:off x="3199200" y="21386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CFE2F3"/>
                </a:solidFill>
              </a:rPr>
              <a:t>Case study</a:t>
            </a:r>
            <a:endParaRPr>
              <a:solidFill>
                <a:srgbClr val="CFE2F3"/>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8"/>
          <p:cNvSpPr txBox="1">
            <a:spLocks noGrp="1"/>
          </p:cNvSpPr>
          <p:nvPr>
            <p:ph type="title"/>
          </p:nvPr>
        </p:nvSpPr>
        <p:spPr>
          <a:xfrm>
            <a:off x="1240075" y="204850"/>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C9DAF8"/>
                </a:solidFill>
                <a:latin typeface="Playfair Display"/>
                <a:ea typeface="Playfair Display"/>
                <a:cs typeface="Playfair Display"/>
                <a:sym typeface="Playfair Display"/>
              </a:rPr>
              <a:t>Marriage and parenthood packages.</a:t>
            </a:r>
            <a:endParaRPr>
              <a:solidFill>
                <a:srgbClr val="C9DAF8"/>
              </a:solidFill>
              <a:latin typeface="Playfair Display"/>
              <a:ea typeface="Playfair Display"/>
              <a:cs typeface="Playfair Display"/>
              <a:sym typeface="Playfair Display"/>
            </a:endParaRPr>
          </a:p>
        </p:txBody>
      </p:sp>
      <p:sp>
        <p:nvSpPr>
          <p:cNvPr id="309" name="Google Shape;309;p18"/>
          <p:cNvSpPr txBox="1">
            <a:spLocks noGrp="1"/>
          </p:cNvSpPr>
          <p:nvPr>
            <p:ph type="body" idx="1"/>
          </p:nvPr>
        </p:nvSpPr>
        <p:spPr>
          <a:xfrm>
            <a:off x="0" y="799100"/>
            <a:ext cx="9144000" cy="37521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sz="1800">
                <a:solidFill>
                  <a:srgbClr val="C9DAF8"/>
                </a:solidFill>
                <a:latin typeface="Playfair Display"/>
                <a:ea typeface="Playfair Display"/>
                <a:cs typeface="Playfair Display"/>
                <a:sym typeface="Playfair Display"/>
              </a:rPr>
              <a:t>Making it faster and easier to get housing to support early marriage or birth, providing support for contraception and delivery costs, further defraying child raising costs including healthcare costs. Middle-income Singaporean households enjoy $24,000 in Baby bonus cash. And all of these offers are worth $198,000 until both the children turn 13.</a:t>
            </a:r>
            <a:endParaRPr sz="1800">
              <a:solidFill>
                <a:srgbClr val="C9DAF8"/>
              </a:solidFill>
              <a:latin typeface="Playfair Display"/>
              <a:ea typeface="Playfair Display"/>
              <a:cs typeface="Playfair Display"/>
              <a:sym typeface="Playfair Display"/>
            </a:endParaRPr>
          </a:p>
          <a:p>
            <a:pPr marL="1371600" lvl="0" indent="0" algn="l" rtl="0">
              <a:spcBef>
                <a:spcPts val="0"/>
              </a:spcBef>
              <a:spcAft>
                <a:spcPts val="0"/>
              </a:spcAft>
              <a:buNone/>
            </a:pPr>
            <a:r>
              <a:rPr lang="en" sz="1400">
                <a:solidFill>
                  <a:srgbClr val="C9DAF8"/>
                </a:solidFill>
                <a:latin typeface="Playfair Display"/>
                <a:ea typeface="Playfair Display"/>
                <a:cs typeface="Playfair Display"/>
                <a:sym typeface="Playfair Display"/>
              </a:rPr>
              <a:t>   </a:t>
            </a:r>
            <a:endParaRPr sz="1400">
              <a:solidFill>
                <a:srgbClr val="C9DAF8"/>
              </a:solidFill>
              <a:latin typeface="Playfair Display"/>
              <a:ea typeface="Playfair Display"/>
              <a:cs typeface="Playfair Display"/>
              <a:sym typeface="Playfair Display"/>
            </a:endParaRPr>
          </a:p>
          <a:p>
            <a:pPr marL="457200" lvl="0" indent="-317500" algn="l" rtl="0">
              <a:spcBef>
                <a:spcPts val="0"/>
              </a:spcBef>
              <a:spcAft>
                <a:spcPts val="0"/>
              </a:spcAft>
              <a:buClr>
                <a:srgbClr val="C9DAF8"/>
              </a:buClr>
              <a:buSzPts val="1400"/>
              <a:buFont typeface="Playfair Display"/>
              <a:buChar char="●"/>
            </a:pPr>
            <a:r>
              <a:rPr lang="en" sz="1400">
                <a:solidFill>
                  <a:srgbClr val="C9DAF8"/>
                </a:solidFill>
                <a:latin typeface="Playfair Display"/>
                <a:ea typeface="Playfair Display"/>
                <a:cs typeface="Playfair Display"/>
                <a:sym typeface="Playfair Display"/>
              </a:rPr>
              <a:t>The size of Singapore is 710.2 km</a:t>
            </a:r>
            <a:r>
              <a:rPr lang="en" sz="1400" baseline="30000">
                <a:solidFill>
                  <a:srgbClr val="C9DAF8"/>
                </a:solidFill>
                <a:latin typeface="Playfair Display"/>
                <a:ea typeface="Playfair Display"/>
                <a:cs typeface="Playfair Display"/>
                <a:sym typeface="Playfair Display"/>
              </a:rPr>
              <a:t>2</a:t>
            </a:r>
            <a:r>
              <a:rPr lang="en" sz="1400">
                <a:solidFill>
                  <a:srgbClr val="C9DAF8"/>
                </a:solidFill>
                <a:latin typeface="Playfair Display"/>
                <a:ea typeface="Playfair Display"/>
                <a:cs typeface="Playfair Display"/>
                <a:sym typeface="Playfair Display"/>
              </a:rPr>
              <a:t>, so less area means that space is at a premium and housing is expensive. Bigger houses offered as a result of having more children are truly valued as a result.</a:t>
            </a:r>
            <a:endParaRPr sz="1400">
              <a:solidFill>
                <a:srgbClr val="C9DAF8"/>
              </a:solidFill>
              <a:latin typeface="Playfair Display"/>
              <a:ea typeface="Playfair Display"/>
              <a:cs typeface="Playfair Display"/>
              <a:sym typeface="Playfair Display"/>
            </a:endParaRPr>
          </a:p>
          <a:p>
            <a:pPr marL="457200" lvl="0" indent="-317500" algn="l" rtl="0">
              <a:spcBef>
                <a:spcPts val="0"/>
              </a:spcBef>
              <a:spcAft>
                <a:spcPts val="0"/>
              </a:spcAft>
              <a:buClr>
                <a:srgbClr val="C9DAF8"/>
              </a:buClr>
              <a:buSzPts val="1400"/>
              <a:buFont typeface="Playfair Display"/>
              <a:buChar char="●"/>
            </a:pPr>
            <a:r>
              <a:rPr lang="en" sz="1400">
                <a:solidFill>
                  <a:srgbClr val="C9DAF8"/>
                </a:solidFill>
                <a:latin typeface="Playfair Display"/>
                <a:ea typeface="Playfair Display"/>
                <a:cs typeface="Playfair Display"/>
                <a:sym typeface="Playfair Display"/>
              </a:rPr>
              <a:t>Slogan changed from ‘stop at two’ to ‘have 3 if you can afford it’. This policy was only aimed at the more affluent educated people as they want to maintain their status in the world economy (5</a:t>
            </a:r>
            <a:r>
              <a:rPr lang="en" sz="1400" baseline="30000">
                <a:solidFill>
                  <a:srgbClr val="C9DAF8"/>
                </a:solidFill>
                <a:latin typeface="Playfair Display"/>
                <a:ea typeface="Playfair Display"/>
                <a:cs typeface="Playfair Display"/>
                <a:sym typeface="Playfair Display"/>
              </a:rPr>
              <a:t>th</a:t>
            </a:r>
            <a:r>
              <a:rPr lang="en" sz="1400">
                <a:solidFill>
                  <a:srgbClr val="C9DAF8"/>
                </a:solidFill>
                <a:latin typeface="Playfair Display"/>
                <a:ea typeface="Playfair Display"/>
                <a:cs typeface="Playfair Display"/>
                <a:sym typeface="Playfair Display"/>
              </a:rPr>
              <a:t> highest GDP in the world)</a:t>
            </a:r>
            <a:endParaRPr sz="1400">
              <a:solidFill>
                <a:srgbClr val="C9DAF8"/>
              </a:solidFill>
              <a:latin typeface="Playfair Display"/>
              <a:ea typeface="Playfair Display"/>
              <a:cs typeface="Playfair Display"/>
              <a:sym typeface="Playfair Display"/>
            </a:endParaRPr>
          </a:p>
          <a:p>
            <a:pPr marL="457200" lvl="0" indent="-317500" algn="l" rtl="0">
              <a:spcBef>
                <a:spcPts val="0"/>
              </a:spcBef>
              <a:spcAft>
                <a:spcPts val="0"/>
              </a:spcAft>
              <a:buClr>
                <a:srgbClr val="C9DAF8"/>
              </a:buClr>
              <a:buSzPts val="1400"/>
              <a:buFont typeface="Playfair Display"/>
              <a:buChar char="●"/>
            </a:pPr>
            <a:r>
              <a:rPr lang="en" sz="1400">
                <a:solidFill>
                  <a:srgbClr val="C9DAF8"/>
                </a:solidFill>
                <a:latin typeface="Playfair Display"/>
                <a:ea typeface="Playfair Display"/>
                <a:cs typeface="Playfair Display"/>
                <a:sym typeface="Playfair Display"/>
              </a:rPr>
              <a:t>1966-1982, Singapore had an anti-natalist policy, but the policy worked too well therefore a Pronatalist policy had to be introduced in 2001.</a:t>
            </a:r>
            <a:endParaRPr sz="1400">
              <a:solidFill>
                <a:srgbClr val="C9DAF8"/>
              </a:solidFill>
              <a:latin typeface="Playfair Display"/>
              <a:ea typeface="Playfair Display"/>
              <a:cs typeface="Playfair Display"/>
              <a:sym typeface="Playfair Display"/>
            </a:endParaRPr>
          </a:p>
          <a:p>
            <a:pPr marL="0" lvl="0" indent="0" algn="l" rtl="0">
              <a:spcBef>
                <a:spcPts val="0"/>
              </a:spcBef>
              <a:spcAft>
                <a:spcPts val="1600"/>
              </a:spcAft>
              <a:buNone/>
            </a:pPr>
            <a:endParaRPr sz="1400">
              <a:solidFill>
                <a:srgbClr val="C9DAF8"/>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19"/>
          <p:cNvSpPr txBox="1">
            <a:spLocks noGrp="1"/>
          </p:cNvSpPr>
          <p:nvPr>
            <p:ph type="title"/>
          </p:nvPr>
        </p:nvSpPr>
        <p:spPr>
          <a:xfrm>
            <a:off x="1240075" y="204850"/>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C9DAF8"/>
                </a:solidFill>
                <a:latin typeface="Playfair Display"/>
                <a:ea typeface="Playfair Display"/>
                <a:cs typeface="Playfair Display"/>
                <a:sym typeface="Playfair Display"/>
              </a:rPr>
              <a:t>Problems for the protagonist policy</a:t>
            </a:r>
            <a:endParaRPr>
              <a:solidFill>
                <a:srgbClr val="C9DAF8"/>
              </a:solidFill>
              <a:latin typeface="Playfair Display"/>
              <a:ea typeface="Playfair Display"/>
              <a:cs typeface="Playfair Display"/>
              <a:sym typeface="Playfair Display"/>
            </a:endParaRPr>
          </a:p>
        </p:txBody>
      </p:sp>
      <p:sp>
        <p:nvSpPr>
          <p:cNvPr id="315" name="Google Shape;315;p19"/>
          <p:cNvSpPr txBox="1">
            <a:spLocks noGrp="1"/>
          </p:cNvSpPr>
          <p:nvPr>
            <p:ph type="body" idx="1"/>
          </p:nvPr>
        </p:nvSpPr>
        <p:spPr>
          <a:xfrm>
            <a:off x="0" y="562150"/>
            <a:ext cx="9144000" cy="42753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None/>
            </a:pPr>
            <a:br>
              <a:rPr lang="en" sz="1100">
                <a:solidFill>
                  <a:srgbClr val="000000"/>
                </a:solidFill>
                <a:latin typeface="Calibri"/>
                <a:ea typeface="Calibri"/>
                <a:cs typeface="Calibri"/>
                <a:sym typeface="Calibri"/>
              </a:rPr>
            </a:br>
            <a:endParaRPr sz="1100">
              <a:solidFill>
                <a:srgbClr val="000000"/>
              </a:solidFill>
              <a:latin typeface="Calibri"/>
              <a:ea typeface="Calibri"/>
              <a:cs typeface="Calibri"/>
              <a:sym typeface="Calibri"/>
            </a:endParaRPr>
          </a:p>
          <a:p>
            <a:pPr marL="457200" lvl="0" indent="-317500" algn="l" rtl="0">
              <a:lnSpc>
                <a:spcPct val="120000"/>
              </a:lnSpc>
              <a:spcBef>
                <a:spcPts val="0"/>
              </a:spcBef>
              <a:spcAft>
                <a:spcPts val="0"/>
              </a:spcAft>
              <a:buClr>
                <a:srgbClr val="CFE2F3"/>
              </a:buClr>
              <a:buSzPts val="1400"/>
              <a:buFont typeface="Calibri"/>
              <a:buChar char="●"/>
            </a:pPr>
            <a:r>
              <a:rPr lang="en" sz="1400" b="1">
                <a:solidFill>
                  <a:srgbClr val="CFE2F3"/>
                </a:solidFill>
                <a:latin typeface="Playfair Display"/>
                <a:ea typeface="Playfair Display"/>
                <a:cs typeface="Playfair Display"/>
                <a:sym typeface="Playfair Display"/>
              </a:rPr>
              <a:t>Lifestyle choice – </a:t>
            </a:r>
            <a:r>
              <a:rPr lang="en" sz="1400">
                <a:solidFill>
                  <a:srgbClr val="CFE2F3"/>
                </a:solidFill>
                <a:latin typeface="Playfair Display"/>
                <a:ea typeface="Playfair Display"/>
                <a:cs typeface="Playfair Display"/>
                <a:sym typeface="Playfair Display"/>
              </a:rPr>
              <a:t>Some people choose to remain single, get married older or have fewer children. Average age of marriage increases over 2008 to 2012: males from 29.8 to 30.1 and for females, from 27.3 to 28. Fertility rates (per female) have increased from 1.15 to 1.29, however this is nowhere near the replacement rate they would like.</a:t>
            </a:r>
            <a:endParaRPr sz="1400">
              <a:solidFill>
                <a:srgbClr val="CFE2F3"/>
              </a:solidFill>
              <a:latin typeface="Playfair Display"/>
              <a:ea typeface="Playfair Display"/>
              <a:cs typeface="Playfair Display"/>
              <a:sym typeface="Playfair Display"/>
            </a:endParaRPr>
          </a:p>
          <a:p>
            <a:pPr marL="0" lvl="0" indent="0" algn="l" rtl="0">
              <a:spcBef>
                <a:spcPts val="0"/>
              </a:spcBef>
              <a:spcAft>
                <a:spcPts val="0"/>
              </a:spcAft>
              <a:buNone/>
            </a:pPr>
            <a:endParaRPr sz="1400">
              <a:solidFill>
                <a:srgbClr val="CFE2F3"/>
              </a:solidFill>
              <a:latin typeface="Playfair Display"/>
              <a:ea typeface="Playfair Display"/>
              <a:cs typeface="Playfair Display"/>
              <a:sym typeface="Playfair Display"/>
            </a:endParaRPr>
          </a:p>
          <a:p>
            <a:pPr marL="457200" lvl="0" indent="-317500" algn="l" rtl="0">
              <a:lnSpc>
                <a:spcPct val="120000"/>
              </a:lnSpc>
              <a:spcBef>
                <a:spcPts val="0"/>
              </a:spcBef>
              <a:spcAft>
                <a:spcPts val="0"/>
              </a:spcAft>
              <a:buClr>
                <a:srgbClr val="CFE2F3"/>
              </a:buClr>
              <a:buSzPts val="1400"/>
              <a:buFont typeface="Calibri"/>
              <a:buChar char="●"/>
            </a:pPr>
            <a:r>
              <a:rPr lang="en" sz="1400" b="1">
                <a:solidFill>
                  <a:srgbClr val="CFE2F3"/>
                </a:solidFill>
                <a:latin typeface="Playfair Display"/>
                <a:ea typeface="Playfair Display"/>
                <a:cs typeface="Playfair Display"/>
                <a:sym typeface="Playfair Display"/>
              </a:rPr>
              <a:t>Financial consideration</a:t>
            </a:r>
            <a:r>
              <a:rPr lang="en" sz="1400">
                <a:solidFill>
                  <a:srgbClr val="CFE2F3"/>
                </a:solidFill>
                <a:latin typeface="Playfair Display"/>
                <a:ea typeface="Playfair Display"/>
                <a:cs typeface="Playfair Display"/>
                <a:sym typeface="Playfair Display"/>
              </a:rPr>
              <a:t> – there is a high cost of living in Singapore. Parents want higher standards for children therefore work longer and have fewer children.</a:t>
            </a:r>
            <a:endParaRPr sz="1400">
              <a:solidFill>
                <a:srgbClr val="CFE2F3"/>
              </a:solidFill>
              <a:latin typeface="Playfair Display"/>
              <a:ea typeface="Playfair Display"/>
              <a:cs typeface="Playfair Display"/>
              <a:sym typeface="Playfair Display"/>
            </a:endParaRPr>
          </a:p>
          <a:p>
            <a:pPr marL="457200" lvl="0" indent="0" algn="l" rtl="0">
              <a:spcBef>
                <a:spcPts val="0"/>
              </a:spcBef>
              <a:spcAft>
                <a:spcPts val="0"/>
              </a:spcAft>
              <a:buNone/>
            </a:pPr>
            <a:endParaRPr sz="1400">
              <a:solidFill>
                <a:srgbClr val="CFE2F3"/>
              </a:solidFill>
              <a:latin typeface="Playfair Display"/>
              <a:ea typeface="Playfair Display"/>
              <a:cs typeface="Playfair Display"/>
              <a:sym typeface="Playfair Display"/>
            </a:endParaRPr>
          </a:p>
          <a:p>
            <a:pPr marL="457200" lvl="0" indent="-317500" algn="l" rtl="0">
              <a:lnSpc>
                <a:spcPct val="120000"/>
              </a:lnSpc>
              <a:spcBef>
                <a:spcPts val="0"/>
              </a:spcBef>
              <a:spcAft>
                <a:spcPts val="0"/>
              </a:spcAft>
              <a:buClr>
                <a:srgbClr val="CFE2F3"/>
              </a:buClr>
              <a:buSzPts val="1400"/>
              <a:buFont typeface="Playfair Display"/>
              <a:buChar char="●"/>
            </a:pPr>
            <a:r>
              <a:rPr lang="en" sz="1400" b="1">
                <a:solidFill>
                  <a:srgbClr val="CFE2F3"/>
                </a:solidFill>
                <a:latin typeface="Playfair Display"/>
                <a:ea typeface="Playfair Display"/>
                <a:cs typeface="Playfair Display"/>
                <a:sym typeface="Playfair Display"/>
              </a:rPr>
              <a:t>Abortion is common</a:t>
            </a:r>
            <a:r>
              <a:rPr lang="en" sz="1400">
                <a:solidFill>
                  <a:srgbClr val="CFE2F3"/>
                </a:solidFill>
                <a:latin typeface="Playfair Display"/>
                <a:ea typeface="Playfair Display"/>
                <a:cs typeface="Playfair Display"/>
                <a:sym typeface="Playfair Display"/>
              </a:rPr>
              <a:t> – 1 in 4 pregnancies are terminated, divorces are rising and number of childless couples is 6% and rising.</a:t>
            </a:r>
            <a:endParaRPr sz="1400">
              <a:solidFill>
                <a:srgbClr val="CFE2F3"/>
              </a:solidFill>
              <a:latin typeface="Playfair Display"/>
              <a:ea typeface="Playfair Display"/>
              <a:cs typeface="Playfair Display"/>
              <a:sym typeface="Playfair Display"/>
            </a:endParaRPr>
          </a:p>
          <a:p>
            <a:pPr marL="457200" lvl="0" indent="0" algn="l" rtl="0">
              <a:lnSpc>
                <a:spcPct val="120000"/>
              </a:lnSpc>
              <a:spcBef>
                <a:spcPts val="0"/>
              </a:spcBef>
              <a:spcAft>
                <a:spcPts val="0"/>
              </a:spcAft>
              <a:buNone/>
            </a:pPr>
            <a:endParaRPr sz="1400">
              <a:solidFill>
                <a:srgbClr val="CFE2F3"/>
              </a:solidFill>
              <a:latin typeface="Playfair Display"/>
              <a:ea typeface="Playfair Display"/>
              <a:cs typeface="Playfair Display"/>
              <a:sym typeface="Playfair Display"/>
            </a:endParaRPr>
          </a:p>
          <a:p>
            <a:pPr marL="457200" lvl="0" indent="-317500" algn="l" rtl="0">
              <a:lnSpc>
                <a:spcPct val="120000"/>
              </a:lnSpc>
              <a:spcBef>
                <a:spcPts val="0"/>
              </a:spcBef>
              <a:spcAft>
                <a:spcPts val="0"/>
              </a:spcAft>
              <a:buClr>
                <a:srgbClr val="CFE2F3"/>
              </a:buClr>
              <a:buSzPts val="1400"/>
              <a:buFont typeface="Calibri"/>
              <a:buChar char="●"/>
            </a:pPr>
            <a:r>
              <a:rPr lang="en" sz="1400" b="1">
                <a:solidFill>
                  <a:srgbClr val="CFE2F3"/>
                </a:solidFill>
                <a:latin typeface="Playfair Display"/>
                <a:ea typeface="Playfair Display"/>
                <a:cs typeface="Playfair Display"/>
                <a:sym typeface="Playfair Display"/>
              </a:rPr>
              <a:t>Social barrier</a:t>
            </a:r>
            <a:r>
              <a:rPr lang="en" sz="1400">
                <a:solidFill>
                  <a:srgbClr val="CFE2F3"/>
                </a:solidFill>
                <a:latin typeface="Playfair Display"/>
                <a:ea typeface="Playfair Display"/>
                <a:cs typeface="Playfair Display"/>
                <a:sym typeface="Playfair Display"/>
              </a:rPr>
              <a:t> – Highly educated women tend to have more difficulty with finding suitable spouses. A solution for this would be the Romanticizing Singapore scheme</a:t>
            </a:r>
            <a:endParaRPr sz="1400">
              <a:solidFill>
                <a:srgbClr val="CFE2F3"/>
              </a:solidFill>
              <a:latin typeface="Playfair Display"/>
              <a:ea typeface="Playfair Display"/>
              <a:cs typeface="Playfair Display"/>
              <a:sym typeface="Playfair Display"/>
            </a:endParaRPr>
          </a:p>
          <a:p>
            <a:pPr marL="0" lvl="0" indent="0" algn="l" rtl="0">
              <a:spcBef>
                <a:spcPts val="0"/>
              </a:spcBef>
              <a:spcAft>
                <a:spcPts val="1600"/>
              </a:spcAft>
              <a:buNone/>
            </a:pPr>
            <a:endParaRPr sz="1400">
              <a:solidFill>
                <a:srgbClr val="C9DAF8"/>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0"/>
          <p:cNvSpPr txBox="1">
            <a:spLocks noGrp="1"/>
          </p:cNvSpPr>
          <p:nvPr>
            <p:ph type="title"/>
          </p:nvPr>
        </p:nvSpPr>
        <p:spPr>
          <a:xfrm>
            <a:off x="1240075" y="204850"/>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C9DAF8"/>
                </a:solidFill>
                <a:latin typeface="Playfair Display"/>
                <a:ea typeface="Playfair Display"/>
                <a:cs typeface="Playfair Display"/>
                <a:sym typeface="Playfair Display"/>
              </a:rPr>
              <a:t>Romanticizing singapore scheme: </a:t>
            </a:r>
            <a:endParaRPr>
              <a:solidFill>
                <a:srgbClr val="C9DAF8"/>
              </a:solidFill>
              <a:latin typeface="Playfair Display"/>
              <a:ea typeface="Playfair Display"/>
              <a:cs typeface="Playfair Display"/>
              <a:sym typeface="Playfair Display"/>
            </a:endParaRPr>
          </a:p>
        </p:txBody>
      </p:sp>
      <p:sp>
        <p:nvSpPr>
          <p:cNvPr id="321" name="Google Shape;321;p20"/>
          <p:cNvSpPr txBox="1">
            <a:spLocks noGrp="1"/>
          </p:cNvSpPr>
          <p:nvPr>
            <p:ph type="body" idx="1"/>
          </p:nvPr>
        </p:nvSpPr>
        <p:spPr>
          <a:xfrm>
            <a:off x="-49375" y="868200"/>
            <a:ext cx="9144000" cy="4275300"/>
          </a:xfrm>
          <a:prstGeom prst="rect">
            <a:avLst/>
          </a:prstGeom>
        </p:spPr>
        <p:txBody>
          <a:bodyPr spcFirstLastPara="1" wrap="square" lIns="91425" tIns="91425" rIns="91425" bIns="91425" anchor="t" anchorCtr="0">
            <a:noAutofit/>
          </a:bodyPr>
          <a:lstStyle/>
          <a:p>
            <a:pPr marL="457200" lvl="0" indent="-342900" algn="l" rtl="0">
              <a:lnSpc>
                <a:spcPct val="120000"/>
              </a:lnSpc>
              <a:spcBef>
                <a:spcPts val="0"/>
              </a:spcBef>
              <a:spcAft>
                <a:spcPts val="0"/>
              </a:spcAft>
              <a:buClr>
                <a:srgbClr val="CFE2F3"/>
              </a:buClr>
              <a:buSzPts val="1800"/>
              <a:buFont typeface="Calibri"/>
              <a:buChar char="●"/>
            </a:pPr>
            <a:r>
              <a:rPr lang="en" sz="1800" b="1">
                <a:solidFill>
                  <a:srgbClr val="CFE2F3"/>
                </a:solidFill>
                <a:latin typeface="Playfair Display"/>
                <a:ea typeface="Playfair Display"/>
                <a:cs typeface="Playfair Display"/>
                <a:sym typeface="Playfair Display"/>
              </a:rPr>
              <a:t>Social barrier</a:t>
            </a:r>
            <a:r>
              <a:rPr lang="en" sz="1800">
                <a:solidFill>
                  <a:srgbClr val="CFE2F3"/>
                </a:solidFill>
                <a:latin typeface="Playfair Display"/>
                <a:ea typeface="Playfair Display"/>
                <a:cs typeface="Playfair Display"/>
                <a:sym typeface="Playfair Display"/>
              </a:rPr>
              <a:t> – Highly educated women tend to have more difficulty with finding suitable spouses.</a:t>
            </a:r>
            <a:endParaRPr sz="1800">
              <a:solidFill>
                <a:srgbClr val="CFE2F3"/>
              </a:solidFill>
              <a:latin typeface="Playfair Display"/>
              <a:ea typeface="Playfair Display"/>
              <a:cs typeface="Playfair Display"/>
              <a:sym typeface="Playfair Display"/>
            </a:endParaRPr>
          </a:p>
          <a:p>
            <a:pPr marL="457200" lvl="0" indent="0" algn="l" rtl="0">
              <a:spcBef>
                <a:spcPts val="0"/>
              </a:spcBef>
              <a:spcAft>
                <a:spcPts val="0"/>
              </a:spcAft>
              <a:buNone/>
            </a:pPr>
            <a:endParaRPr sz="1100">
              <a:solidFill>
                <a:srgbClr val="CFE2F3"/>
              </a:solidFill>
              <a:latin typeface="Playfair Display"/>
              <a:ea typeface="Playfair Display"/>
              <a:cs typeface="Playfair Display"/>
              <a:sym typeface="Playfair Display"/>
            </a:endParaRPr>
          </a:p>
          <a:p>
            <a:pPr marL="457200" lvl="0" indent="-342900" algn="l" rtl="0">
              <a:spcBef>
                <a:spcPts val="0"/>
              </a:spcBef>
              <a:spcAft>
                <a:spcPts val="0"/>
              </a:spcAft>
              <a:buClr>
                <a:srgbClr val="CFE2F3"/>
              </a:buClr>
              <a:buSzPts val="1800"/>
              <a:buFont typeface="Playfair Display"/>
              <a:buChar char="-"/>
            </a:pPr>
            <a:r>
              <a:rPr lang="en" sz="1800">
                <a:solidFill>
                  <a:srgbClr val="CFE2F3"/>
                </a:solidFill>
                <a:latin typeface="Playfair Display"/>
                <a:ea typeface="Playfair Display"/>
                <a:cs typeface="Playfair Display"/>
                <a:sym typeface="Playfair Display"/>
              </a:rPr>
              <a:t>State sponsored matchmaking events</a:t>
            </a:r>
            <a:endParaRPr sz="1800">
              <a:solidFill>
                <a:srgbClr val="CFE2F3"/>
              </a:solidFill>
              <a:latin typeface="Playfair Display"/>
              <a:ea typeface="Playfair Display"/>
              <a:cs typeface="Playfair Display"/>
              <a:sym typeface="Playfair Display"/>
            </a:endParaRPr>
          </a:p>
          <a:p>
            <a:pPr marL="457200" lvl="0" indent="-342900" algn="l" rtl="0">
              <a:spcBef>
                <a:spcPts val="0"/>
              </a:spcBef>
              <a:spcAft>
                <a:spcPts val="0"/>
              </a:spcAft>
              <a:buClr>
                <a:srgbClr val="CFE2F3"/>
              </a:buClr>
              <a:buSzPts val="1800"/>
              <a:buFont typeface="Playfair Display"/>
              <a:buChar char="-"/>
            </a:pPr>
            <a:r>
              <a:rPr lang="en" sz="1800">
                <a:solidFill>
                  <a:srgbClr val="CFE2F3"/>
                </a:solidFill>
                <a:latin typeface="Playfair Display"/>
                <a:ea typeface="Playfair Display"/>
                <a:cs typeface="Playfair Display"/>
                <a:sym typeface="Playfair Display"/>
              </a:rPr>
              <a:t>Rock climbing for couples</a:t>
            </a:r>
            <a:endParaRPr sz="1800">
              <a:solidFill>
                <a:srgbClr val="CFE2F3"/>
              </a:solidFill>
              <a:latin typeface="Playfair Display"/>
              <a:ea typeface="Playfair Display"/>
              <a:cs typeface="Playfair Display"/>
              <a:sym typeface="Playfair Display"/>
            </a:endParaRPr>
          </a:p>
          <a:p>
            <a:pPr marL="457200" lvl="0" indent="-342900" algn="l" rtl="0">
              <a:spcBef>
                <a:spcPts val="0"/>
              </a:spcBef>
              <a:spcAft>
                <a:spcPts val="0"/>
              </a:spcAft>
              <a:buClr>
                <a:srgbClr val="CFE2F3"/>
              </a:buClr>
              <a:buSzPts val="1800"/>
              <a:buFont typeface="Playfair Display"/>
              <a:buChar char="-"/>
            </a:pPr>
            <a:r>
              <a:rPr lang="en" sz="1800">
                <a:solidFill>
                  <a:srgbClr val="CFE2F3"/>
                </a:solidFill>
                <a:latin typeface="Playfair Display"/>
                <a:ea typeface="Playfair Display"/>
                <a:cs typeface="Playfair Display"/>
                <a:sym typeface="Playfair Display"/>
              </a:rPr>
              <a:t>Love boat river race</a:t>
            </a:r>
            <a:endParaRPr sz="1800">
              <a:solidFill>
                <a:srgbClr val="CFE2F3"/>
              </a:solidFill>
              <a:latin typeface="Playfair Display"/>
              <a:ea typeface="Playfair Display"/>
              <a:cs typeface="Playfair Display"/>
              <a:sym typeface="Playfair Display"/>
            </a:endParaRPr>
          </a:p>
          <a:p>
            <a:pPr marL="457200" lvl="0" indent="-342900" algn="l" rtl="0">
              <a:spcBef>
                <a:spcPts val="0"/>
              </a:spcBef>
              <a:spcAft>
                <a:spcPts val="0"/>
              </a:spcAft>
              <a:buClr>
                <a:srgbClr val="CFE2F3"/>
              </a:buClr>
              <a:buSzPts val="1800"/>
              <a:buFont typeface="Playfair Display"/>
              <a:buChar char="-"/>
            </a:pPr>
            <a:r>
              <a:rPr lang="en" sz="1800">
                <a:solidFill>
                  <a:srgbClr val="CFE2F3"/>
                </a:solidFill>
                <a:latin typeface="Playfair Display"/>
                <a:ea typeface="Playfair Display"/>
                <a:cs typeface="Playfair Display"/>
                <a:sym typeface="Playfair Display"/>
              </a:rPr>
              <a:t>Private sponsors have made their own contributions including spa packages and tango parties</a:t>
            </a:r>
            <a:endParaRPr sz="1800">
              <a:solidFill>
                <a:srgbClr val="CFE2F3"/>
              </a:solidFill>
              <a:latin typeface="Playfair Display"/>
              <a:ea typeface="Playfair Display"/>
              <a:cs typeface="Playfair Display"/>
              <a:sym typeface="Playfair Display"/>
            </a:endParaRPr>
          </a:p>
          <a:p>
            <a:pPr marL="457200" lvl="0" indent="-342900" algn="l" rtl="0">
              <a:spcBef>
                <a:spcPts val="0"/>
              </a:spcBef>
              <a:spcAft>
                <a:spcPts val="0"/>
              </a:spcAft>
              <a:buClr>
                <a:srgbClr val="CFE2F3"/>
              </a:buClr>
              <a:buSzPts val="1800"/>
              <a:buFont typeface="Playfair Display"/>
              <a:buChar char="-"/>
            </a:pPr>
            <a:r>
              <a:rPr lang="en" sz="1800">
                <a:solidFill>
                  <a:srgbClr val="CFE2F3"/>
                </a:solidFill>
                <a:latin typeface="Playfair Display"/>
                <a:ea typeface="Playfair Display"/>
                <a:cs typeface="Playfair Display"/>
                <a:sym typeface="Playfair Display"/>
              </a:rPr>
              <a:t>Weekend getaways like a love boat cruise</a:t>
            </a:r>
            <a:endParaRPr sz="1800">
              <a:solidFill>
                <a:srgbClr val="CFE2F3"/>
              </a:solidFill>
              <a:latin typeface="Playfair Display"/>
              <a:ea typeface="Playfair Display"/>
              <a:cs typeface="Playfair Display"/>
              <a:sym typeface="Playfair Display"/>
            </a:endParaRPr>
          </a:p>
          <a:p>
            <a:pPr marL="457200" lvl="0" indent="-342900" algn="l" rtl="0">
              <a:spcBef>
                <a:spcPts val="0"/>
              </a:spcBef>
              <a:spcAft>
                <a:spcPts val="0"/>
              </a:spcAft>
              <a:buClr>
                <a:srgbClr val="CFE2F3"/>
              </a:buClr>
              <a:buSzPts val="1800"/>
              <a:buFont typeface="Playfair Display"/>
              <a:buChar char="-"/>
            </a:pPr>
            <a:r>
              <a:rPr lang="en" sz="1800">
                <a:solidFill>
                  <a:srgbClr val="CFE2F3"/>
                </a:solidFill>
                <a:latin typeface="Playfair Display"/>
                <a:ea typeface="Playfair Display"/>
                <a:cs typeface="Playfair Display"/>
                <a:sym typeface="Playfair Display"/>
              </a:rPr>
              <a:t>Pizza hut offering a 3-course ‘love meal’ including a heart shaped pizza.</a:t>
            </a:r>
            <a:endParaRPr sz="1800">
              <a:solidFill>
                <a:srgbClr val="CFE2F3"/>
              </a:solidFill>
              <a:latin typeface="Playfair Display"/>
              <a:ea typeface="Playfair Display"/>
              <a:cs typeface="Playfair Display"/>
              <a:sym typeface="Playfair Display"/>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21"/>
          <p:cNvSpPr txBox="1">
            <a:spLocks noGrp="1"/>
          </p:cNvSpPr>
          <p:nvPr>
            <p:ph type="title"/>
          </p:nvPr>
        </p:nvSpPr>
        <p:spPr>
          <a:xfrm>
            <a:off x="1427650" y="204850"/>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C9DAF8"/>
                </a:solidFill>
                <a:latin typeface="Playfair Display"/>
                <a:ea typeface="Playfair Display"/>
                <a:cs typeface="Playfair Display"/>
                <a:sym typeface="Playfair Display"/>
              </a:rPr>
              <a:t>Other ways to boost population:</a:t>
            </a:r>
            <a:endParaRPr>
              <a:solidFill>
                <a:srgbClr val="C9DAF8"/>
              </a:solidFill>
              <a:latin typeface="Playfair Display"/>
              <a:ea typeface="Playfair Display"/>
              <a:cs typeface="Playfair Display"/>
              <a:sym typeface="Playfair Display"/>
            </a:endParaRPr>
          </a:p>
        </p:txBody>
      </p:sp>
      <p:sp>
        <p:nvSpPr>
          <p:cNvPr id="327" name="Google Shape;327;p21"/>
          <p:cNvSpPr txBox="1">
            <a:spLocks noGrp="1"/>
          </p:cNvSpPr>
          <p:nvPr>
            <p:ph type="body" idx="1"/>
          </p:nvPr>
        </p:nvSpPr>
        <p:spPr>
          <a:xfrm>
            <a:off x="-49375" y="868200"/>
            <a:ext cx="9144000" cy="42753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Clr>
                <a:srgbClr val="000000"/>
              </a:buClr>
              <a:buSzPts val="1100"/>
              <a:buFont typeface="Arial"/>
              <a:buNone/>
            </a:pPr>
            <a:endParaRPr sz="1100" b="1">
              <a:solidFill>
                <a:srgbClr val="000000"/>
              </a:solidFill>
              <a:latin typeface="Cambria"/>
              <a:ea typeface="Cambria"/>
              <a:cs typeface="Cambria"/>
              <a:sym typeface="Cambria"/>
            </a:endParaRPr>
          </a:p>
          <a:p>
            <a:pPr marL="0" lvl="0" indent="0" algn="l" rtl="0">
              <a:spcBef>
                <a:spcPts val="0"/>
              </a:spcBef>
              <a:spcAft>
                <a:spcPts val="0"/>
              </a:spcAft>
              <a:buNone/>
            </a:pPr>
            <a:br>
              <a:rPr lang="en" sz="1100">
                <a:solidFill>
                  <a:srgbClr val="000000"/>
                </a:solidFill>
                <a:latin typeface="Calibri"/>
                <a:ea typeface="Calibri"/>
                <a:cs typeface="Calibri"/>
                <a:sym typeface="Calibri"/>
              </a:rPr>
            </a:br>
            <a:endParaRPr sz="1800">
              <a:solidFill>
                <a:srgbClr val="CFE2F3"/>
              </a:solidFill>
              <a:latin typeface="Playfair Display"/>
              <a:ea typeface="Playfair Display"/>
              <a:cs typeface="Playfair Display"/>
              <a:sym typeface="Playfair Display"/>
            </a:endParaRPr>
          </a:p>
          <a:p>
            <a:pPr marL="457200" lvl="0" indent="-342900" algn="l" rtl="0">
              <a:lnSpc>
                <a:spcPct val="120000"/>
              </a:lnSpc>
              <a:spcBef>
                <a:spcPts val="0"/>
              </a:spcBef>
              <a:spcAft>
                <a:spcPts val="0"/>
              </a:spcAft>
              <a:buClr>
                <a:srgbClr val="CFE2F3"/>
              </a:buClr>
              <a:buSzPts val="1800"/>
              <a:buFont typeface="Playfair Display"/>
              <a:buChar char="●"/>
            </a:pPr>
            <a:r>
              <a:rPr lang="en" sz="1800">
                <a:solidFill>
                  <a:srgbClr val="CFE2F3"/>
                </a:solidFill>
                <a:latin typeface="Playfair Display"/>
                <a:ea typeface="Playfair Display"/>
                <a:cs typeface="Playfair Display"/>
                <a:sym typeface="Playfair Display"/>
              </a:rPr>
              <a:t>Importing foreigners can boost population size and sustain economic growth</a:t>
            </a:r>
            <a:endParaRPr sz="1800">
              <a:solidFill>
                <a:srgbClr val="CFE2F3"/>
              </a:solidFill>
              <a:latin typeface="Playfair Display"/>
              <a:ea typeface="Playfair Display"/>
              <a:cs typeface="Playfair Display"/>
              <a:sym typeface="Playfair Display"/>
            </a:endParaRPr>
          </a:p>
          <a:p>
            <a:pPr marL="457200" lvl="0" indent="0" algn="l" rtl="0">
              <a:spcBef>
                <a:spcPts val="0"/>
              </a:spcBef>
              <a:spcAft>
                <a:spcPts val="0"/>
              </a:spcAft>
              <a:buNone/>
            </a:pPr>
            <a:br>
              <a:rPr lang="en" sz="1800">
                <a:solidFill>
                  <a:srgbClr val="CFE2F3"/>
                </a:solidFill>
                <a:latin typeface="Playfair Display"/>
                <a:ea typeface="Playfair Display"/>
                <a:cs typeface="Playfair Display"/>
                <a:sym typeface="Playfair Display"/>
              </a:rPr>
            </a:br>
            <a:r>
              <a:rPr lang="en" sz="1800">
                <a:solidFill>
                  <a:srgbClr val="CFE2F3"/>
                </a:solidFill>
                <a:latin typeface="Playfair Display"/>
                <a:ea typeface="Playfair Display"/>
                <a:cs typeface="Playfair Display"/>
                <a:sym typeface="Playfair Display"/>
              </a:rPr>
              <a:t>However Large number of foreigners. Only 74% of singapore is Singaporeans and the government wants the cultural mix to stay the same, so foreigners are subject to ‘stop at two’ policy. This could create a wide culture or conflict.</a:t>
            </a:r>
            <a:endParaRPr sz="1800">
              <a:solidFill>
                <a:srgbClr val="CFE2F3"/>
              </a:solidFill>
              <a:latin typeface="Playfair Display"/>
              <a:ea typeface="Playfair Display"/>
              <a:cs typeface="Playfair Display"/>
              <a:sym typeface="Playfair Display"/>
            </a:endParaRPr>
          </a:p>
          <a:p>
            <a:pPr marL="914400" lvl="0" indent="0" algn="l" rtl="0">
              <a:spcBef>
                <a:spcPts val="0"/>
              </a:spcBef>
              <a:spcAft>
                <a:spcPts val="0"/>
              </a:spcAft>
              <a:buNone/>
            </a:pPr>
            <a:endParaRPr sz="1800" b="1">
              <a:solidFill>
                <a:srgbClr val="CFE2F3"/>
              </a:solidFill>
              <a:latin typeface="Playfair Display"/>
              <a:ea typeface="Playfair Display"/>
              <a:cs typeface="Playfair Display"/>
              <a:sym typeface="Playfair Display"/>
            </a:endParaRPr>
          </a:p>
        </p:txBody>
      </p:sp>
    </p:spTree>
  </p:cSld>
  <p:clrMapOvr>
    <a:masterClrMapping/>
  </p:clrMapOvr>
</p:sld>
</file>

<file path=ppt/theme/theme1.xml><?xml version="1.0" encoding="utf-8"?>
<a:theme xmlns:a="http://schemas.openxmlformats.org/drawingml/2006/main"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336</Words>
  <Application>Microsoft Macintosh PowerPoint</Application>
  <PresentationFormat>On-screen Show (16:9)</PresentationFormat>
  <Paragraphs>38</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Cambria</vt:lpstr>
      <vt:lpstr>Nunito</vt:lpstr>
      <vt:lpstr>Calibri</vt:lpstr>
      <vt:lpstr>Maven Pro</vt:lpstr>
      <vt:lpstr>Arial</vt:lpstr>
      <vt:lpstr>Playfair Display</vt:lpstr>
      <vt:lpstr>Momentum</vt:lpstr>
      <vt:lpstr>Singapore population policies</vt:lpstr>
      <vt:lpstr>Pronatalist policy.</vt:lpstr>
      <vt:lpstr>Where this started </vt:lpstr>
      <vt:lpstr>The problem at hand</vt:lpstr>
      <vt:lpstr>Case study</vt:lpstr>
      <vt:lpstr>Marriage and parenthood packages.</vt:lpstr>
      <vt:lpstr>Problems for the protagonist policy</vt:lpstr>
      <vt:lpstr>Romanticizing singapore scheme: </vt:lpstr>
      <vt:lpstr>Other ways to boost population: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Singapore population policies</dc:title>
  <cp:lastModifiedBy>Anna Bennett</cp:lastModifiedBy>
  <cp:revision>1</cp:revision>
  <dcterms:modified xsi:type="dcterms:W3CDTF">2018-12-03T20:20:43Z</dcterms:modified>
</cp:coreProperties>
</file>