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32"/>
  </p:notesMasterIdLst>
  <p:sldIdLst>
    <p:sldId id="256" r:id="rId2"/>
    <p:sldId id="284" r:id="rId3"/>
    <p:sldId id="285" r:id="rId4"/>
    <p:sldId id="275" r:id="rId5"/>
    <p:sldId id="278" r:id="rId6"/>
    <p:sldId id="265" r:id="rId7"/>
    <p:sldId id="264" r:id="rId8"/>
    <p:sldId id="281" r:id="rId9"/>
    <p:sldId id="257" r:id="rId10"/>
    <p:sldId id="258" r:id="rId11"/>
    <p:sldId id="288" r:id="rId12"/>
    <p:sldId id="272" r:id="rId13"/>
    <p:sldId id="295" r:id="rId14"/>
    <p:sldId id="296" r:id="rId15"/>
    <p:sldId id="268" r:id="rId16"/>
    <p:sldId id="292" r:id="rId17"/>
    <p:sldId id="293" r:id="rId18"/>
    <p:sldId id="269" r:id="rId19"/>
    <p:sldId id="286" r:id="rId20"/>
    <p:sldId id="287" r:id="rId21"/>
    <p:sldId id="277" r:id="rId22"/>
    <p:sldId id="283" r:id="rId23"/>
    <p:sldId id="270" r:id="rId24"/>
    <p:sldId id="291" r:id="rId25"/>
    <p:sldId id="273" r:id="rId26"/>
    <p:sldId id="266" r:id="rId27"/>
    <p:sldId id="280" r:id="rId28"/>
    <p:sldId id="274" r:id="rId29"/>
    <p:sldId id="259" r:id="rId30"/>
    <p:sldId id="282"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3" autoAdjust="0"/>
    <p:restoredTop sz="94611"/>
  </p:normalViewPr>
  <p:slideViewPr>
    <p:cSldViewPr>
      <p:cViewPr varScale="1">
        <p:scale>
          <a:sx n="109" d="100"/>
          <a:sy n="109" d="100"/>
        </p:scale>
        <p:origin x="150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2E856FA-7B53-49D2-B430-11C95805DE9B}" type="datetimeFigureOut">
              <a:rPr lang="en-US"/>
              <a:pPr>
                <a:defRPr/>
              </a:pPr>
              <a:t>2/16/18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4EE29D9-FEF1-4AF9-8D92-D2C8385ECB04}" type="slidenum">
              <a:rPr lang="en-US"/>
              <a:pPr>
                <a:defRPr/>
              </a:pPr>
              <a:t>‹#›</a:t>
            </a:fld>
            <a:endParaRPr lang="en-US"/>
          </a:p>
        </p:txBody>
      </p:sp>
    </p:spTree>
    <p:extLst>
      <p:ext uri="{BB962C8B-B14F-4D97-AF65-F5344CB8AC3E}">
        <p14:creationId xmlns:p14="http://schemas.microsoft.com/office/powerpoint/2010/main" val="15646449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40E60-3912-F142-ACF4-C66B4D6FFCF3}" type="slidenum">
              <a:rPr lang="en-US" smtClean="0"/>
              <a:pPr/>
              <a:t>3</a:t>
            </a:fld>
            <a:endParaRPr lang="en-US"/>
          </a:p>
        </p:txBody>
      </p:sp>
    </p:spTree>
    <p:extLst>
      <p:ext uri="{BB962C8B-B14F-4D97-AF65-F5344CB8AC3E}">
        <p14:creationId xmlns:p14="http://schemas.microsoft.com/office/powerpoint/2010/main" val="70955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47F177-875D-43AF-8694-26C53211021E}" type="slidenum">
              <a:rPr lang="en-US"/>
              <a:pPr/>
              <a:t>16</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05556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47F177-875D-43AF-8694-26C53211021E}" type="slidenum">
              <a:rPr lang="en-US"/>
              <a:pPr/>
              <a:t>21</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52913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GB"/>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GB"/>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E3A4E21-2951-4BAF-A3F3-64455BB33F61}" type="slidenum">
              <a:rPr lang="en-GB" smtClean="0"/>
              <a:pPr>
                <a:defRPr/>
              </a:pPr>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80931FD-4D19-45CC-81B4-63D1EB4D3432}"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5D193EC-4734-484C-A7D6-9660D349454E}" type="slidenum">
              <a:rPr lang="en-GB" smtClean="0"/>
              <a:pPr>
                <a:defRPr/>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FC05AE3-DCB3-4C6C-8E82-7861185AB97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E932020-EE52-472B-9A77-B8F3AF468C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4E4AF7A-7A00-4F6F-9A43-A75AD7708A3B}" type="slidenum">
              <a:rPr lang="en-GB" smtClean="0"/>
              <a:pPr>
                <a:defRPr/>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GB"/>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GB"/>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05F99DCD-DEE6-4A61-820B-1CDF184450F7}" type="slidenum">
              <a:rPr lang="en-GB" smtClean="0"/>
              <a:pPr>
                <a:defRPr/>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2EC8B1C-71A7-43AA-AC6F-1F258E506A9D}" type="slidenum">
              <a:rPr lang="en-GB" smtClean="0"/>
              <a:pPr>
                <a:defRPr/>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3DB147E-553D-4E17-AF4A-9DC874C92569}" type="slidenum">
              <a:rPr lang="en-GB" smtClean="0"/>
              <a:pPr>
                <a:defRPr/>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FC202008-6A3B-40D4-90A9-42E626D3E650}" type="slidenum">
              <a:rPr lang="en-GB" smtClean="0"/>
              <a:pPr>
                <a:defRPr/>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230B077-589B-4B57-B284-ED11FD2544A1}" type="slidenum">
              <a:rPr lang="en-GB" smtClean="0"/>
              <a:pPr>
                <a:defRPr/>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80A17DD-98D9-48A7-BF53-ADE0625F35E2}" type="slidenum">
              <a:rPr lang="en-GB" smtClean="0"/>
              <a:pPr>
                <a:defRPr/>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C6DD443-9591-4F55-A4D7-0EC2487F3220}" type="slidenum">
              <a:rPr lang="en-GB" smtClean="0"/>
              <a:pPr>
                <a:defRPr/>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6EDF51AE-D019-4388-8C88-0DF12EB0D1A8}" type="slidenum">
              <a:rPr lang="en-GB" smtClean="0"/>
              <a:pPr>
                <a:defRPr/>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1700" y="822325"/>
            <a:ext cx="7335838" cy="1801813"/>
          </a:xfrm>
        </p:spPr>
        <p:txBody>
          <a:bodyPr/>
          <a:lstStyle/>
          <a:p>
            <a:pPr eaLnBrk="1" hangingPunct="1"/>
            <a:r>
              <a:rPr lang="en-GB" dirty="0" smtClean="0"/>
              <a:t>Singapore </a:t>
            </a:r>
          </a:p>
        </p:txBody>
      </p:sp>
      <p:sp>
        <p:nvSpPr>
          <p:cNvPr id="3075" name="Rectangle 3"/>
          <p:cNvSpPr>
            <a:spLocks noGrp="1" noChangeArrowheads="1"/>
          </p:cNvSpPr>
          <p:nvPr>
            <p:ph type="subTitle" idx="1"/>
          </p:nvPr>
        </p:nvSpPr>
        <p:spPr/>
        <p:txBody>
          <a:bodyPr>
            <a:normAutofit fontScale="55000" lnSpcReduction="20000"/>
          </a:bodyPr>
          <a:lstStyle/>
          <a:p>
            <a:pPr eaLnBrk="1" hangingPunct="1"/>
            <a:endParaRPr lang="en-GB" dirty="0" smtClean="0"/>
          </a:p>
          <a:p>
            <a:pPr eaLnBrk="1" hangingPunct="1"/>
            <a:r>
              <a:rPr lang="en-GB" dirty="0" smtClean="0"/>
              <a:t>LO: to explain </a:t>
            </a:r>
            <a:r>
              <a:rPr lang="en-GB" b="1" dirty="0" smtClean="0"/>
              <a:t>why</a:t>
            </a:r>
            <a:r>
              <a:rPr lang="en-GB" dirty="0" smtClean="0"/>
              <a:t> Singapore wanted to encourage population growth and </a:t>
            </a:r>
            <a:r>
              <a:rPr lang="en-GB" b="1" dirty="0" smtClean="0"/>
              <a:t>how</a:t>
            </a:r>
            <a:r>
              <a:rPr lang="en-GB" dirty="0" smtClean="0"/>
              <a:t> they did it</a:t>
            </a:r>
          </a:p>
        </p:txBody>
      </p:sp>
      <p:sp>
        <p:nvSpPr>
          <p:cNvPr id="4" name="Rectangle 3"/>
          <p:cNvSpPr/>
          <p:nvPr/>
        </p:nvSpPr>
        <p:spPr>
          <a:xfrm>
            <a:off x="3995936" y="4149080"/>
            <a:ext cx="2339871" cy="369332"/>
          </a:xfrm>
          <a:prstGeom prst="rect">
            <a:avLst/>
          </a:prstGeom>
        </p:spPr>
        <p:txBody>
          <a:bodyPr wrap="none">
            <a:spAutoFit/>
          </a:bodyPr>
          <a:lstStyle/>
          <a:p>
            <a:pPr eaLnBrk="1" hangingPunct="1"/>
            <a:r>
              <a:rPr lang="en-GB" dirty="0" smtClean="0"/>
              <a:t>Pro-</a:t>
            </a:r>
            <a:r>
              <a:rPr lang="en-GB" dirty="0" err="1" smtClean="0"/>
              <a:t>natalist</a:t>
            </a:r>
            <a:r>
              <a:rPr lang="en-GB" dirty="0" smtClean="0"/>
              <a:t> Policy </a:t>
            </a:r>
          </a:p>
        </p:txBody>
      </p:sp>
      <p:pic>
        <p:nvPicPr>
          <p:cNvPr id="5" name="Picture 7"/>
          <p:cNvPicPr>
            <a:picLocks noChangeAspect="1" noChangeArrowheads="1"/>
          </p:cNvPicPr>
          <p:nvPr/>
        </p:nvPicPr>
        <p:blipFill>
          <a:blip r:embed="rId2" cstate="print"/>
          <a:stretch>
            <a:fillRect/>
          </a:stretch>
        </p:blipFill>
        <p:spPr>
          <a:xfrm>
            <a:off x="971600" y="188640"/>
            <a:ext cx="2350699" cy="320249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How did they solve it?</a:t>
            </a:r>
          </a:p>
        </p:txBody>
      </p:sp>
      <p:sp>
        <p:nvSpPr>
          <p:cNvPr id="9219" name="Rectangle 3"/>
          <p:cNvSpPr>
            <a:spLocks noGrp="1" noChangeArrowheads="1"/>
          </p:cNvSpPr>
          <p:nvPr>
            <p:ph sz="quarter" idx="1"/>
          </p:nvPr>
        </p:nvSpPr>
        <p:spPr>
          <a:xfrm>
            <a:off x="457200" y="1600200"/>
            <a:ext cx="4835525" cy="4852988"/>
          </a:xfrm>
        </p:spPr>
        <p:txBody>
          <a:bodyPr/>
          <a:lstStyle/>
          <a:p>
            <a:pPr eaLnBrk="1" hangingPunct="1">
              <a:lnSpc>
                <a:spcPct val="90000"/>
              </a:lnSpc>
              <a:buClr>
                <a:schemeClr val="tx1"/>
              </a:buClr>
            </a:pPr>
            <a:r>
              <a:rPr lang="en-GB" smtClean="0"/>
              <a:t>They introduced a pro-natalist policy to promote having babies. In 2001.</a:t>
            </a:r>
          </a:p>
          <a:p>
            <a:pPr eaLnBrk="1" hangingPunct="1">
              <a:lnSpc>
                <a:spcPct val="90000"/>
              </a:lnSpc>
              <a:buClr>
                <a:schemeClr val="tx1"/>
              </a:buClr>
            </a:pPr>
            <a:r>
              <a:rPr lang="en-GB" smtClean="0"/>
              <a:t>The slogan switched from ‘stop at two’ to ‘have three, if you can afford it’</a:t>
            </a:r>
          </a:p>
          <a:p>
            <a:pPr eaLnBrk="1" hangingPunct="1">
              <a:lnSpc>
                <a:spcPct val="90000"/>
              </a:lnSpc>
              <a:buClr>
                <a:schemeClr val="tx1"/>
              </a:buClr>
            </a:pPr>
            <a:r>
              <a:rPr lang="en-GB" smtClean="0"/>
              <a:t>Their target was to increase the population by 40% over 40 years</a:t>
            </a:r>
          </a:p>
          <a:p>
            <a:pPr eaLnBrk="1" hangingPunct="1">
              <a:lnSpc>
                <a:spcPct val="90000"/>
              </a:lnSpc>
              <a:buClr>
                <a:schemeClr val="tx1"/>
              </a:buClr>
              <a:buFont typeface="Wingdings" pitchFamily="2" charset="2"/>
              <a:buNone/>
            </a:pPr>
            <a:endParaRPr lang="en-GB" smtClean="0"/>
          </a:p>
        </p:txBody>
      </p:sp>
      <p:pic>
        <p:nvPicPr>
          <p:cNvPr id="9220" name="Picture 4"/>
          <p:cNvPicPr>
            <a:picLocks noChangeAspect="1" noChangeArrowheads="1"/>
          </p:cNvPicPr>
          <p:nvPr/>
        </p:nvPicPr>
        <p:blipFill>
          <a:blip r:embed="rId2" cstate="print"/>
          <a:srcRect/>
          <a:stretch>
            <a:fillRect/>
          </a:stretch>
        </p:blipFill>
        <p:spPr bwMode="auto">
          <a:xfrm>
            <a:off x="5864225" y="1628775"/>
            <a:ext cx="3135313" cy="4759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orribleuncle.files.wordpress.com/2011/03/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5" y="89718"/>
            <a:ext cx="8249023" cy="491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84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normAutofit fontScale="90000"/>
          </a:bodyPr>
          <a:lstStyle/>
          <a:p>
            <a:pPr eaLnBrk="1" hangingPunct="1"/>
            <a:r>
              <a:rPr lang="en-GB" sz="4000" smtClean="0"/>
              <a:t>Techniques they used to convince people to have more babies</a:t>
            </a:r>
          </a:p>
        </p:txBody>
      </p:sp>
      <p:sp>
        <p:nvSpPr>
          <p:cNvPr id="10243" name="Rectangle 5"/>
          <p:cNvSpPr>
            <a:spLocks noGrp="1" noChangeArrowheads="1"/>
          </p:cNvSpPr>
          <p:nvPr>
            <p:ph type="body" sz="half" idx="1"/>
          </p:nvPr>
        </p:nvSpPr>
        <p:spPr/>
        <p:txBody>
          <a:bodyPr>
            <a:normAutofit lnSpcReduction="10000"/>
          </a:bodyPr>
          <a:lstStyle/>
          <a:p>
            <a:pPr eaLnBrk="1" hangingPunct="1"/>
            <a:r>
              <a:rPr lang="en-GB" sz="2400" smtClean="0"/>
              <a:t>2 children = $10,000</a:t>
            </a:r>
          </a:p>
          <a:p>
            <a:pPr eaLnBrk="1" hangingPunct="1"/>
            <a:r>
              <a:rPr lang="en-GB" sz="2400" smtClean="0"/>
              <a:t>And then tax relief on third child </a:t>
            </a:r>
          </a:p>
          <a:p>
            <a:pPr eaLnBrk="1" hangingPunct="1"/>
            <a:r>
              <a:rPr lang="en-GB" sz="2400" smtClean="0"/>
              <a:t>Increase maternity leave from 8 weeks to 12. </a:t>
            </a:r>
          </a:p>
          <a:p>
            <a:pPr eaLnBrk="1" hangingPunct="1"/>
            <a:r>
              <a:rPr lang="en-GB" sz="2400" smtClean="0"/>
              <a:t>Shorter work so singles got together.</a:t>
            </a:r>
          </a:p>
          <a:p>
            <a:pPr eaLnBrk="1" hangingPunct="1"/>
            <a:r>
              <a:rPr lang="en-GB" sz="2400" smtClean="0"/>
              <a:t>Cheap nurseries</a:t>
            </a:r>
          </a:p>
          <a:p>
            <a:pPr eaLnBrk="1" hangingPunct="1"/>
            <a:r>
              <a:rPr lang="en-GB" sz="2400" smtClean="0"/>
              <a:t>Preferential access to the best schools</a:t>
            </a:r>
          </a:p>
          <a:p>
            <a:pPr eaLnBrk="1" hangingPunct="1"/>
            <a:r>
              <a:rPr lang="en-GB" sz="2400" smtClean="0"/>
              <a:t>Spacious apartments</a:t>
            </a:r>
          </a:p>
          <a:p>
            <a:pPr eaLnBrk="1" hangingPunct="1"/>
            <a:endParaRPr lang="en-GB" sz="2400" smtClean="0"/>
          </a:p>
          <a:p>
            <a:pPr eaLnBrk="1" hangingPunct="1"/>
            <a:endParaRPr lang="en-GB" sz="2400" smtClean="0"/>
          </a:p>
        </p:txBody>
      </p:sp>
      <p:pic>
        <p:nvPicPr>
          <p:cNvPr id="10244" name="Picture 7"/>
          <p:cNvPicPr>
            <a:picLocks noGrp="1" noChangeAspect="1" noChangeArrowheads="1"/>
          </p:cNvPicPr>
          <p:nvPr>
            <p:ph sz="half" idx="2"/>
          </p:nvPr>
        </p:nvPicPr>
        <p:blipFill>
          <a:blip r:embed="rId2" cstate="print"/>
          <a:stretch>
            <a:fillRect/>
          </a:stretch>
        </p:blipFill>
        <p:spPr>
          <a:xfrm>
            <a:off x="5004677" y="1600200"/>
            <a:ext cx="3325645" cy="45307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44" t="11780" r="1716" b="9030"/>
          <a:stretch/>
        </p:blipFill>
        <p:spPr bwMode="auto">
          <a:xfrm>
            <a:off x="3001818" y="273018"/>
            <a:ext cx="4230255" cy="601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344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7" t="11342" r="9232" b="8894"/>
          <a:stretch/>
        </p:blipFill>
        <p:spPr bwMode="auto">
          <a:xfrm>
            <a:off x="415636" y="272535"/>
            <a:ext cx="8174181" cy="580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261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b="1" u="sng" smtClean="0"/>
              <a:t>Problem 1</a:t>
            </a:r>
          </a:p>
        </p:txBody>
      </p:sp>
      <p:sp>
        <p:nvSpPr>
          <p:cNvPr id="12291" name="Rectangle 3"/>
          <p:cNvSpPr>
            <a:spLocks noGrp="1" noChangeArrowheads="1"/>
          </p:cNvSpPr>
          <p:nvPr>
            <p:ph sz="quarter" idx="1"/>
          </p:nvPr>
        </p:nvSpPr>
        <p:spPr/>
        <p:txBody>
          <a:bodyPr/>
          <a:lstStyle/>
          <a:p>
            <a:pPr eaLnBrk="1" hangingPunct="1">
              <a:buFont typeface="Wingdings" pitchFamily="2" charset="2"/>
              <a:buNone/>
            </a:pPr>
            <a:r>
              <a:rPr lang="en-GB" b="1" dirty="0" smtClean="0"/>
              <a:t>Social Barrier:</a:t>
            </a:r>
          </a:p>
          <a:p>
            <a:pPr eaLnBrk="1" hangingPunct="1"/>
            <a:r>
              <a:rPr lang="en-GB" dirty="0" smtClean="0"/>
              <a:t>The highly educated women tend to have more difficulty with finding more suitable spouses. </a:t>
            </a:r>
          </a:p>
          <a:p>
            <a:pPr eaLnBrk="1" hangingPunct="1">
              <a:buFont typeface="Wingdings" pitchFamily="2" charset="2"/>
              <a:buNone/>
            </a:pPr>
            <a:endParaRPr lang="en-GB"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1219200"/>
            <a:ext cx="8305800" cy="5122863"/>
          </a:xfrm>
          <a:prstGeom prst="rect">
            <a:avLst/>
          </a:prstGeom>
          <a:noFill/>
          <a:ln w="9525">
            <a:noFill/>
            <a:miter lim="800000"/>
            <a:headEnd/>
            <a:tailEnd/>
          </a:ln>
        </p:spPr>
        <p:txBody>
          <a:bodyPr anchor="ctr">
            <a:spAutoFit/>
          </a:bodyPr>
          <a:lstStyle/>
          <a:p>
            <a:pPr>
              <a:buFontTx/>
              <a:buChar char="•"/>
            </a:pPr>
            <a:r>
              <a:rPr lang="en-US" sz="2400">
                <a:latin typeface="Comic Sans MS" pitchFamily="66" charset="0"/>
              </a:rPr>
              <a:t>state-sponsored matchmaking events </a:t>
            </a:r>
          </a:p>
          <a:p>
            <a:pPr lvl="1">
              <a:buFontTx/>
              <a:buChar char="•"/>
            </a:pPr>
            <a:r>
              <a:rPr lang="en-US">
                <a:latin typeface="Comic Sans MS" pitchFamily="66" charset="0"/>
              </a:rPr>
              <a:t>rock climbing for couples,</a:t>
            </a:r>
          </a:p>
          <a:p>
            <a:pPr lvl="1">
              <a:buFontTx/>
              <a:buChar char="•"/>
            </a:pPr>
            <a:r>
              <a:rPr lang="en-US">
                <a:latin typeface="Comic Sans MS" pitchFamily="66" charset="0"/>
              </a:rPr>
              <a:t> a love boat river race, </a:t>
            </a:r>
          </a:p>
          <a:p>
            <a:pPr lvl="1">
              <a:buFontTx/>
              <a:buChar char="•"/>
            </a:pPr>
            <a:r>
              <a:rPr lang="en-US">
                <a:latin typeface="Comic Sans MS" pitchFamily="66" charset="0"/>
              </a:rPr>
              <a:t>vertical marathon called “lovers’ challenge” in which couples run up a 43-storey office tower. </a:t>
            </a:r>
          </a:p>
          <a:p>
            <a:pPr lvl="1">
              <a:buFontTx/>
              <a:buChar char="•"/>
            </a:pPr>
            <a:endParaRPr lang="en-US">
              <a:latin typeface="Comic Sans MS" pitchFamily="66" charset="0"/>
            </a:endParaRPr>
          </a:p>
          <a:p>
            <a:pPr>
              <a:buFontTx/>
              <a:buChar char="•"/>
            </a:pPr>
            <a:r>
              <a:rPr lang="en-US" sz="2400">
                <a:latin typeface="Comic Sans MS" pitchFamily="66" charset="0"/>
              </a:rPr>
              <a:t>Private sponsors have made their own contributions</a:t>
            </a:r>
            <a:r>
              <a:rPr lang="en-US">
                <a:latin typeface="Comic Sans MS" pitchFamily="66" charset="0"/>
              </a:rPr>
              <a:t>: </a:t>
            </a:r>
          </a:p>
          <a:p>
            <a:pPr lvl="1">
              <a:buFontTx/>
              <a:buChar char="•"/>
            </a:pPr>
            <a:r>
              <a:rPr lang="en-US">
                <a:latin typeface="Comic Sans MS" pitchFamily="66" charset="0"/>
              </a:rPr>
              <a:t>tango parties</a:t>
            </a:r>
          </a:p>
          <a:p>
            <a:pPr lvl="1">
              <a:buFontTx/>
              <a:buChar char="•"/>
            </a:pPr>
            <a:r>
              <a:rPr lang="en-US">
                <a:latin typeface="Comic Sans MS" pitchFamily="66" charset="0"/>
              </a:rPr>
              <a:t> spa packages </a:t>
            </a:r>
          </a:p>
          <a:p>
            <a:pPr lvl="1">
              <a:buFontTx/>
              <a:buChar char="•"/>
            </a:pPr>
            <a:r>
              <a:rPr lang="en-US">
                <a:latin typeface="Comic Sans MS" pitchFamily="66" charset="0"/>
              </a:rPr>
              <a:t>Weekend  getaways like a “love boat cruise” to a luxury resort with sex counselors, fertility seminars, therapeutic massages and a host of aphrodisiacs from which to choose. </a:t>
            </a:r>
          </a:p>
          <a:p>
            <a:pPr lvl="1">
              <a:buFontTx/>
              <a:buChar char="•"/>
            </a:pPr>
            <a:endParaRPr lang="en-US">
              <a:latin typeface="Comic Sans MS" pitchFamily="66" charset="0"/>
            </a:endParaRPr>
          </a:p>
          <a:p>
            <a:pPr>
              <a:buFontTx/>
              <a:buChar char="•"/>
            </a:pPr>
            <a:r>
              <a:rPr lang="en-US" sz="2400">
                <a:latin typeface="Comic Sans MS" pitchFamily="66" charset="0"/>
              </a:rPr>
              <a:t>Even Pizza Hut offers a three-course “love meal”</a:t>
            </a:r>
          </a:p>
          <a:p>
            <a:r>
              <a:rPr lang="en-US" sz="2400">
                <a:latin typeface="Comic Sans MS" pitchFamily="66" charset="0"/>
              </a:rPr>
              <a:t> including a heart-shaped pizza.</a:t>
            </a:r>
            <a:r>
              <a:rPr lang="en-US">
                <a:latin typeface="Comic Sans MS" pitchFamily="66" charset="0"/>
              </a:rPr>
              <a:t> </a:t>
            </a:r>
            <a:br>
              <a:rPr lang="en-US">
                <a:latin typeface="Comic Sans MS" pitchFamily="66" charset="0"/>
              </a:rPr>
            </a:br>
            <a:r>
              <a:rPr lang="en-US"/>
              <a:t/>
            </a:r>
            <a:br>
              <a:rPr lang="en-US"/>
            </a:br>
            <a:endParaRPr lang="en-US"/>
          </a:p>
        </p:txBody>
      </p:sp>
      <p:sp>
        <p:nvSpPr>
          <p:cNvPr id="14339" name="Rectangle 3"/>
          <p:cNvSpPr>
            <a:spLocks noGrp="1" noChangeArrowheads="1"/>
          </p:cNvSpPr>
          <p:nvPr>
            <p:ph type="title"/>
          </p:nvPr>
        </p:nvSpPr>
        <p:spPr>
          <a:xfrm>
            <a:off x="457200" y="0"/>
            <a:ext cx="8229600" cy="1143000"/>
          </a:xfrm>
        </p:spPr>
        <p:txBody>
          <a:bodyPr/>
          <a:lstStyle/>
          <a:p>
            <a:pPr eaLnBrk="1" hangingPunct="1"/>
            <a:r>
              <a:rPr lang="en-US" smtClean="0"/>
              <a:t>Romancing Singapore!</a:t>
            </a:r>
          </a:p>
        </p:txBody>
      </p:sp>
      <p:pic>
        <p:nvPicPr>
          <p:cNvPr id="14340" name="Picture 5" descr="heart8"/>
          <p:cNvPicPr>
            <a:picLocks noGrp="1" noChangeAspect="1" noChangeArrowheads="1"/>
          </p:cNvPicPr>
          <p:nvPr>
            <p:ph sz="quarter" idx="1"/>
          </p:nvPr>
        </p:nvPicPr>
        <p:blipFill>
          <a:blip r:embed="rId3" cstate="print"/>
          <a:stretch>
            <a:fillRect/>
          </a:stretch>
        </p:blipFill>
        <p:spPr>
          <a:xfrm>
            <a:off x="6660232" y="188640"/>
            <a:ext cx="1656184" cy="1489374"/>
          </a:xfrm>
          <a:noFill/>
        </p:spPr>
      </p:pic>
    </p:spTree>
    <p:extLst>
      <p:ext uri="{BB962C8B-B14F-4D97-AF65-F5344CB8AC3E}">
        <p14:creationId xmlns:p14="http://schemas.microsoft.com/office/powerpoint/2010/main" val="3037775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img-article-singapore"/>
          <p:cNvPicPr>
            <a:picLocks noChangeAspect="1" noChangeArrowheads="1"/>
          </p:cNvPicPr>
          <p:nvPr/>
        </p:nvPicPr>
        <p:blipFill>
          <a:blip r:embed="rId2" cstate="print"/>
          <a:srcRect/>
          <a:stretch>
            <a:fillRect/>
          </a:stretch>
        </p:blipFill>
        <p:spPr bwMode="auto">
          <a:xfrm>
            <a:off x="0" y="0"/>
            <a:ext cx="9144000" cy="6804025"/>
          </a:xfrm>
          <a:prstGeom prst="rect">
            <a:avLst/>
          </a:prstGeom>
          <a:noFill/>
        </p:spPr>
      </p:pic>
    </p:spTree>
    <p:extLst>
      <p:ext uri="{BB962C8B-B14F-4D97-AF65-F5344CB8AC3E}">
        <p14:creationId xmlns:p14="http://schemas.microsoft.com/office/powerpoint/2010/main" val="24192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b="1" u="sng" smtClean="0"/>
              <a:t>Problem 2</a:t>
            </a:r>
          </a:p>
        </p:txBody>
      </p:sp>
      <p:sp>
        <p:nvSpPr>
          <p:cNvPr id="13315" name="Rectangle 3"/>
          <p:cNvSpPr>
            <a:spLocks noGrp="1" noChangeArrowheads="1"/>
          </p:cNvSpPr>
          <p:nvPr>
            <p:ph sz="quarter" idx="1"/>
          </p:nvPr>
        </p:nvSpPr>
        <p:spPr/>
        <p:txBody>
          <a:bodyPr/>
          <a:lstStyle/>
          <a:p>
            <a:pPr eaLnBrk="1" hangingPunct="1">
              <a:buFont typeface="Wingdings" pitchFamily="2" charset="2"/>
              <a:buNone/>
            </a:pPr>
            <a:r>
              <a:rPr lang="en-GB" b="1" smtClean="0"/>
              <a:t>Life style choice:</a:t>
            </a:r>
          </a:p>
          <a:p>
            <a:pPr eaLnBrk="1" hangingPunct="1"/>
            <a:r>
              <a:rPr lang="en-GB" smtClean="0"/>
              <a:t>Some people choose to remain single, get married older or have fewer children.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22" t="34056" r="18314" b="26670"/>
          <a:stretch/>
        </p:blipFill>
        <p:spPr bwMode="auto">
          <a:xfrm>
            <a:off x="1908024" y="277091"/>
            <a:ext cx="5361862" cy="258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850" t="37352" r="17106" b="19090"/>
          <a:stretch/>
        </p:blipFill>
        <p:spPr bwMode="auto">
          <a:xfrm>
            <a:off x="1791855" y="3029526"/>
            <a:ext cx="5534181" cy="296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40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a:t>
            </a:r>
            <a:r>
              <a:rPr lang="en-US" dirty="0" err="1" smtClean="0"/>
              <a:t>natalist</a:t>
            </a:r>
            <a:r>
              <a:rPr lang="en-US" dirty="0" smtClean="0"/>
              <a:t> policy </a:t>
            </a:r>
            <a:endParaRPr lang="en-US" dirty="0"/>
          </a:p>
        </p:txBody>
      </p:sp>
      <p:sp>
        <p:nvSpPr>
          <p:cNvPr id="3" name="Content Placeholder 2"/>
          <p:cNvSpPr>
            <a:spLocks noGrp="1"/>
          </p:cNvSpPr>
          <p:nvPr>
            <p:ph sz="quarter" idx="1"/>
          </p:nvPr>
        </p:nvSpPr>
        <p:spPr/>
        <p:txBody>
          <a:bodyPr/>
          <a:lstStyle/>
          <a:p>
            <a:r>
              <a:rPr lang="en-US" dirty="0" smtClean="0"/>
              <a:t>A policy that tries to increase birth rates. You can not force people to have children, so you have to offer incentives e.g. free education.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11" t="8818" r="25817" b="4247"/>
          <a:stretch/>
        </p:blipFill>
        <p:spPr bwMode="auto">
          <a:xfrm>
            <a:off x="2022764" y="8705"/>
            <a:ext cx="4682836" cy="653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346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1219200"/>
            <a:ext cx="8305800" cy="5122863"/>
          </a:xfrm>
          <a:prstGeom prst="rect">
            <a:avLst/>
          </a:prstGeom>
          <a:noFill/>
          <a:ln w="9525">
            <a:noFill/>
            <a:miter lim="800000"/>
            <a:headEnd/>
            <a:tailEnd/>
          </a:ln>
        </p:spPr>
        <p:txBody>
          <a:bodyPr anchor="ctr">
            <a:spAutoFit/>
          </a:bodyPr>
          <a:lstStyle/>
          <a:p>
            <a:pPr>
              <a:buFontTx/>
              <a:buChar char="•"/>
            </a:pPr>
            <a:r>
              <a:rPr lang="en-US" sz="2400">
                <a:latin typeface="Comic Sans MS" pitchFamily="66" charset="0"/>
              </a:rPr>
              <a:t>state-sponsored matchmaking events </a:t>
            </a:r>
          </a:p>
          <a:p>
            <a:pPr lvl="1">
              <a:buFontTx/>
              <a:buChar char="•"/>
            </a:pPr>
            <a:r>
              <a:rPr lang="en-US">
                <a:latin typeface="Comic Sans MS" pitchFamily="66" charset="0"/>
              </a:rPr>
              <a:t>rock climbing for couples,</a:t>
            </a:r>
          </a:p>
          <a:p>
            <a:pPr lvl="1">
              <a:buFontTx/>
              <a:buChar char="•"/>
            </a:pPr>
            <a:r>
              <a:rPr lang="en-US">
                <a:latin typeface="Comic Sans MS" pitchFamily="66" charset="0"/>
              </a:rPr>
              <a:t> a love boat river race, </a:t>
            </a:r>
          </a:p>
          <a:p>
            <a:pPr lvl="1">
              <a:buFontTx/>
              <a:buChar char="•"/>
            </a:pPr>
            <a:r>
              <a:rPr lang="en-US">
                <a:latin typeface="Comic Sans MS" pitchFamily="66" charset="0"/>
              </a:rPr>
              <a:t>vertical marathon called “lovers’ challenge” in which couples run up a 43-storey office tower. </a:t>
            </a:r>
          </a:p>
          <a:p>
            <a:pPr lvl="1">
              <a:buFontTx/>
              <a:buChar char="•"/>
            </a:pPr>
            <a:endParaRPr lang="en-US">
              <a:latin typeface="Comic Sans MS" pitchFamily="66" charset="0"/>
            </a:endParaRPr>
          </a:p>
          <a:p>
            <a:pPr>
              <a:buFontTx/>
              <a:buChar char="•"/>
            </a:pPr>
            <a:r>
              <a:rPr lang="en-US" sz="2400">
                <a:latin typeface="Comic Sans MS" pitchFamily="66" charset="0"/>
              </a:rPr>
              <a:t>Private sponsors have made their own contributions</a:t>
            </a:r>
            <a:r>
              <a:rPr lang="en-US">
                <a:latin typeface="Comic Sans MS" pitchFamily="66" charset="0"/>
              </a:rPr>
              <a:t>: </a:t>
            </a:r>
          </a:p>
          <a:p>
            <a:pPr lvl="1">
              <a:buFontTx/>
              <a:buChar char="•"/>
            </a:pPr>
            <a:r>
              <a:rPr lang="en-US">
                <a:latin typeface="Comic Sans MS" pitchFamily="66" charset="0"/>
              </a:rPr>
              <a:t>tango parties</a:t>
            </a:r>
          </a:p>
          <a:p>
            <a:pPr lvl="1">
              <a:buFontTx/>
              <a:buChar char="•"/>
            </a:pPr>
            <a:r>
              <a:rPr lang="en-US">
                <a:latin typeface="Comic Sans MS" pitchFamily="66" charset="0"/>
              </a:rPr>
              <a:t> spa packages </a:t>
            </a:r>
          </a:p>
          <a:p>
            <a:pPr lvl="1">
              <a:buFontTx/>
              <a:buChar char="•"/>
            </a:pPr>
            <a:r>
              <a:rPr lang="en-US">
                <a:latin typeface="Comic Sans MS" pitchFamily="66" charset="0"/>
              </a:rPr>
              <a:t>Weekend  getaways like a “love boat cruise” to a luxury resort with sex counselors, fertility seminars, therapeutic massages and a host of aphrodisiacs from which to choose. </a:t>
            </a:r>
          </a:p>
          <a:p>
            <a:pPr lvl="1">
              <a:buFontTx/>
              <a:buChar char="•"/>
            </a:pPr>
            <a:endParaRPr lang="en-US">
              <a:latin typeface="Comic Sans MS" pitchFamily="66" charset="0"/>
            </a:endParaRPr>
          </a:p>
          <a:p>
            <a:pPr>
              <a:buFontTx/>
              <a:buChar char="•"/>
            </a:pPr>
            <a:r>
              <a:rPr lang="en-US" sz="2400">
                <a:latin typeface="Comic Sans MS" pitchFamily="66" charset="0"/>
              </a:rPr>
              <a:t>Even Pizza Hut offers a three-course “love meal”</a:t>
            </a:r>
          </a:p>
          <a:p>
            <a:r>
              <a:rPr lang="en-US" sz="2400">
                <a:latin typeface="Comic Sans MS" pitchFamily="66" charset="0"/>
              </a:rPr>
              <a:t> including a heart-shaped pizza.</a:t>
            </a:r>
            <a:r>
              <a:rPr lang="en-US">
                <a:latin typeface="Comic Sans MS" pitchFamily="66" charset="0"/>
              </a:rPr>
              <a:t> </a:t>
            </a:r>
            <a:br>
              <a:rPr lang="en-US">
                <a:latin typeface="Comic Sans MS" pitchFamily="66" charset="0"/>
              </a:rPr>
            </a:br>
            <a:r>
              <a:rPr lang="en-US"/>
              <a:t/>
            </a:r>
            <a:br>
              <a:rPr lang="en-US"/>
            </a:br>
            <a:endParaRPr lang="en-US"/>
          </a:p>
        </p:txBody>
      </p:sp>
      <p:sp>
        <p:nvSpPr>
          <p:cNvPr id="14339" name="Rectangle 3"/>
          <p:cNvSpPr>
            <a:spLocks noGrp="1" noChangeArrowheads="1"/>
          </p:cNvSpPr>
          <p:nvPr>
            <p:ph type="title"/>
          </p:nvPr>
        </p:nvSpPr>
        <p:spPr>
          <a:xfrm>
            <a:off x="457200" y="0"/>
            <a:ext cx="8229600" cy="1143000"/>
          </a:xfrm>
        </p:spPr>
        <p:txBody>
          <a:bodyPr/>
          <a:lstStyle/>
          <a:p>
            <a:pPr eaLnBrk="1" hangingPunct="1"/>
            <a:r>
              <a:rPr lang="en-US" smtClean="0"/>
              <a:t>Romancing Singapore!</a:t>
            </a:r>
          </a:p>
        </p:txBody>
      </p:sp>
      <p:pic>
        <p:nvPicPr>
          <p:cNvPr id="14340" name="Picture 5" descr="heart8"/>
          <p:cNvPicPr>
            <a:picLocks noGrp="1" noChangeAspect="1" noChangeArrowheads="1"/>
          </p:cNvPicPr>
          <p:nvPr>
            <p:ph sz="quarter" idx="1"/>
          </p:nvPr>
        </p:nvPicPr>
        <p:blipFill>
          <a:blip r:embed="rId3" cstate="print"/>
          <a:stretch>
            <a:fillRect/>
          </a:stretch>
        </p:blipFill>
        <p:spPr>
          <a:xfrm>
            <a:off x="6660232" y="188640"/>
            <a:ext cx="1656184" cy="1489374"/>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img-article-singapore"/>
          <p:cNvPicPr>
            <a:picLocks noChangeAspect="1" noChangeArrowheads="1"/>
          </p:cNvPicPr>
          <p:nvPr/>
        </p:nvPicPr>
        <p:blipFill>
          <a:blip r:embed="rId2" cstate="print"/>
          <a:srcRect/>
          <a:stretch>
            <a:fillRect/>
          </a:stretch>
        </p:blipFill>
        <p:spPr bwMode="auto">
          <a:xfrm>
            <a:off x="0" y="0"/>
            <a:ext cx="9144000" cy="68040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b="1" u="sng" smtClean="0"/>
              <a:t>Problem 3</a:t>
            </a:r>
          </a:p>
        </p:txBody>
      </p:sp>
      <p:sp>
        <p:nvSpPr>
          <p:cNvPr id="15363" name="Rectangle 3"/>
          <p:cNvSpPr>
            <a:spLocks noGrp="1" noChangeArrowheads="1"/>
          </p:cNvSpPr>
          <p:nvPr>
            <p:ph sz="quarter" idx="1"/>
          </p:nvPr>
        </p:nvSpPr>
        <p:spPr/>
        <p:txBody>
          <a:bodyPr/>
          <a:lstStyle/>
          <a:p>
            <a:pPr eaLnBrk="1" hangingPunct="1">
              <a:buFont typeface="Wingdings" pitchFamily="2" charset="2"/>
              <a:buNone/>
            </a:pPr>
            <a:r>
              <a:rPr lang="en-GB" sz="3200" b="1" smtClean="0"/>
              <a:t>Financial Consideration:</a:t>
            </a:r>
          </a:p>
          <a:p>
            <a:pPr eaLnBrk="1" hangingPunct="1"/>
            <a:r>
              <a:rPr lang="en-GB" smtClean="0"/>
              <a:t>High cost of living</a:t>
            </a:r>
          </a:p>
          <a:p>
            <a:pPr eaLnBrk="1" hangingPunct="1"/>
            <a:r>
              <a:rPr lang="en-GB" smtClean="0"/>
              <a:t>Parents want higher standards for children therefore they work longer and have fewer babies.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686800" cy="1143000"/>
          </a:xfrm>
        </p:spPr>
        <p:txBody>
          <a:bodyPr>
            <a:normAutofit/>
          </a:bodyPr>
          <a:lstStyle/>
          <a:p>
            <a:r>
              <a:rPr lang="en-US" dirty="0" smtClean="0">
                <a:latin typeface="Chalkboard"/>
                <a:cs typeface="Chalkboard"/>
              </a:rPr>
              <a:t>Explaining key features of the policy:</a:t>
            </a:r>
            <a:endParaRPr lang="en-US" dirty="0">
              <a:latin typeface="Chalkboard"/>
              <a:cs typeface="Chalkboard"/>
            </a:endParaRPr>
          </a:p>
        </p:txBody>
      </p:sp>
      <p:sp>
        <p:nvSpPr>
          <p:cNvPr id="3" name="Content Placeholder 2"/>
          <p:cNvSpPr>
            <a:spLocks noGrp="1"/>
          </p:cNvSpPr>
          <p:nvPr>
            <p:ph idx="1"/>
          </p:nvPr>
        </p:nvSpPr>
        <p:spPr>
          <a:xfrm>
            <a:off x="107504" y="836712"/>
            <a:ext cx="8686800" cy="4525963"/>
          </a:xfrm>
        </p:spPr>
        <p:txBody>
          <a:bodyPr>
            <a:noAutofit/>
          </a:bodyPr>
          <a:lstStyle/>
          <a:p>
            <a:pPr marL="0" indent="0">
              <a:buNone/>
            </a:pPr>
            <a:r>
              <a:rPr lang="en-US" sz="2400" dirty="0" smtClean="0">
                <a:latin typeface="Chalkboard"/>
                <a:cs typeface="Chalkboard"/>
              </a:rPr>
              <a:t>To overcome worker shortages, the Singapore government has encouraged immigration, but it is also trying to increase the population through raising birth rates. The government is doing this in a number of ways:</a:t>
            </a:r>
          </a:p>
          <a:p>
            <a:pPr marL="457200" indent="-457200">
              <a:buFont typeface="+mj-lt"/>
              <a:buAutoNum type="arabicPeriod"/>
            </a:pPr>
            <a:r>
              <a:rPr lang="en-US" sz="2000" dirty="0" smtClean="0">
                <a:latin typeface="Chalkboard"/>
                <a:cs typeface="Chalkboard"/>
              </a:rPr>
              <a:t>It has </a:t>
            </a:r>
            <a:r>
              <a:rPr lang="en-US" sz="2000" b="1" dirty="0" smtClean="0">
                <a:latin typeface="Chalkboard"/>
                <a:cs typeface="Chalkboard"/>
              </a:rPr>
              <a:t>increased maternity leave </a:t>
            </a:r>
            <a:r>
              <a:rPr lang="en-US" sz="2000" dirty="0" smtClean="0">
                <a:latin typeface="Chalkboard"/>
                <a:cs typeface="Chalkboard"/>
              </a:rPr>
              <a:t>and it will cover the cost of maternity leave for the first four babies. This incentive means that parents do not have to worry about the security of their work if they decide to have children which is important due to the high status of women in Singapore and their desire for successful careers.</a:t>
            </a:r>
          </a:p>
          <a:p>
            <a:pPr marL="457200" indent="-457200">
              <a:buFont typeface="+mj-lt"/>
              <a:buAutoNum type="arabicPeriod"/>
            </a:pPr>
            <a:r>
              <a:rPr lang="en-US" sz="2000" dirty="0" smtClean="0">
                <a:latin typeface="Chalkboard"/>
                <a:cs typeface="Chalkboard"/>
              </a:rPr>
              <a:t>The government is also </a:t>
            </a:r>
            <a:r>
              <a:rPr lang="en-US" sz="2000" b="1" dirty="0" smtClean="0">
                <a:latin typeface="Chalkboard"/>
                <a:cs typeface="Chalkboard"/>
              </a:rPr>
              <a:t>increasing child benefits </a:t>
            </a:r>
            <a:r>
              <a:rPr lang="en-US" sz="2000" dirty="0" smtClean="0">
                <a:latin typeface="Chalkboard"/>
                <a:cs typeface="Chalkboard"/>
              </a:rPr>
              <a:t>paid to families. For example, the government will pay money into a special bank account. By doing this, families do not need to worry about the costs of having children and can instead focus upon the benefits of family life. As an HIC the cost of living is very expensive.</a:t>
            </a:r>
          </a:p>
          <a:p>
            <a:pPr marL="457200" indent="-457200">
              <a:buFont typeface="+mj-lt"/>
              <a:buAutoNum type="arabicPeriod"/>
            </a:pPr>
            <a:r>
              <a:rPr lang="en-US" sz="2000" dirty="0" smtClean="0">
                <a:latin typeface="Chalkboard"/>
                <a:cs typeface="Chalkboard"/>
              </a:rPr>
              <a:t>The government has also sponsored </a:t>
            </a:r>
            <a:r>
              <a:rPr lang="en-US" sz="2000" b="1" dirty="0" smtClean="0">
                <a:latin typeface="Chalkboard"/>
                <a:cs typeface="Chalkboard"/>
              </a:rPr>
              <a:t>dating organizations</a:t>
            </a:r>
            <a:r>
              <a:rPr lang="en-US" sz="2000" dirty="0" smtClean="0">
                <a:latin typeface="Chalkboard"/>
                <a:cs typeface="Chalkboard"/>
              </a:rPr>
              <a:t> to encourage people to get married earlier and start having children as people are too busy to date due to busy careers.</a:t>
            </a:r>
          </a:p>
        </p:txBody>
      </p:sp>
    </p:spTree>
    <p:extLst>
      <p:ext uri="{BB962C8B-B14F-4D97-AF65-F5344CB8AC3E}">
        <p14:creationId xmlns:p14="http://schemas.microsoft.com/office/powerpoint/2010/main" val="4201020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normAutofit fontScale="90000"/>
          </a:bodyPr>
          <a:lstStyle/>
          <a:p>
            <a:pPr eaLnBrk="1" hangingPunct="1"/>
            <a:r>
              <a:rPr lang="en-GB" sz="4000" smtClean="0"/>
              <a:t>Other problems, slowing population growth</a:t>
            </a:r>
          </a:p>
        </p:txBody>
      </p:sp>
      <p:sp>
        <p:nvSpPr>
          <p:cNvPr id="16387" name="Rectangle 5"/>
          <p:cNvSpPr>
            <a:spLocks noGrp="1" noChangeArrowheads="1"/>
          </p:cNvSpPr>
          <p:nvPr>
            <p:ph type="body" sz="half" idx="1"/>
          </p:nvPr>
        </p:nvSpPr>
        <p:spPr/>
        <p:txBody>
          <a:bodyPr/>
          <a:lstStyle/>
          <a:p>
            <a:pPr eaLnBrk="1" hangingPunct="1"/>
            <a:r>
              <a:rPr lang="en-GB" sz="2400" smtClean="0"/>
              <a:t>Abortion is common – ¼ pregnancies are terminated </a:t>
            </a:r>
          </a:p>
          <a:p>
            <a:pPr eaLnBrk="1" hangingPunct="1"/>
            <a:r>
              <a:rPr lang="en-GB" sz="2400" smtClean="0"/>
              <a:t>Divorce rates are rising </a:t>
            </a:r>
          </a:p>
          <a:p>
            <a:pPr eaLnBrk="1" hangingPunct="1"/>
            <a:r>
              <a:rPr lang="en-GB" sz="2400" smtClean="0"/>
              <a:t>Family values are strained</a:t>
            </a:r>
          </a:p>
          <a:p>
            <a:pPr eaLnBrk="1" hangingPunct="1"/>
            <a:r>
              <a:rPr lang="en-GB" sz="2400" smtClean="0"/>
              <a:t>Number of childless couples is 6% and rising</a:t>
            </a:r>
          </a:p>
          <a:p>
            <a:pPr eaLnBrk="1" hangingPunct="1"/>
            <a:endParaRPr lang="en-GB" sz="2400" smtClean="0"/>
          </a:p>
          <a:p>
            <a:pPr eaLnBrk="1" hangingPunct="1"/>
            <a:endParaRPr lang="en-GB" sz="2400" smtClean="0"/>
          </a:p>
        </p:txBody>
      </p:sp>
      <p:pic>
        <p:nvPicPr>
          <p:cNvPr id="16388" name="Picture 7"/>
          <p:cNvPicPr>
            <a:picLocks noGrp="1" noChangeAspect="1" noChangeArrowheads="1"/>
          </p:cNvPicPr>
          <p:nvPr>
            <p:ph sz="half" idx="2"/>
          </p:nvPr>
        </p:nvPicPr>
        <p:blipFill>
          <a:blip r:embed="rId2" cstate="print"/>
          <a:stretch>
            <a:fillRect/>
          </a:stretch>
        </p:blipFill>
        <p:spPr>
          <a:xfrm>
            <a:off x="5076685" y="1600200"/>
            <a:ext cx="3181630" cy="453072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GB" sz="4000" smtClean="0"/>
              <a:t>Were there other ways to boost Singapore’s population?</a:t>
            </a:r>
          </a:p>
        </p:txBody>
      </p:sp>
      <p:sp>
        <p:nvSpPr>
          <p:cNvPr id="17411" name="Rectangle 3"/>
          <p:cNvSpPr>
            <a:spLocks noGrp="1" noChangeArrowheads="1"/>
          </p:cNvSpPr>
          <p:nvPr>
            <p:ph sz="quarter" idx="1"/>
          </p:nvPr>
        </p:nvSpPr>
        <p:spPr/>
        <p:txBody>
          <a:bodyPr/>
          <a:lstStyle/>
          <a:p>
            <a:pPr eaLnBrk="1" hangingPunct="1">
              <a:buClr>
                <a:schemeClr val="tx1"/>
              </a:buClr>
            </a:pPr>
            <a:r>
              <a:rPr lang="en-GB" smtClean="0"/>
              <a:t>Singapore has experienced that importing foreigners can boost population size and sustain economic growth- but it is only encouraging graduates.</a:t>
            </a:r>
          </a:p>
          <a:p>
            <a:pPr eaLnBrk="1" hangingPunct="1">
              <a:buClr>
                <a:schemeClr val="tx1"/>
              </a:buClr>
            </a:pPr>
            <a:r>
              <a:rPr lang="en-GB" smtClean="0"/>
              <a:t>It already has a large amount of foreigners, only 74% are Singaporeans- the government wants the current cultural mix to stay the same- ‘foreigners’ are still subject to the ‘Stop at two’ policy</a:t>
            </a:r>
          </a:p>
          <a:p>
            <a:pPr eaLnBrk="1" hangingPunct="1">
              <a:buClr>
                <a:schemeClr val="tx1"/>
              </a:buClr>
            </a:pPr>
            <a:r>
              <a:rPr lang="en-GB" smtClean="0"/>
              <a:t>It could create a wide culture or conflict.</a:t>
            </a:r>
          </a:p>
          <a:p>
            <a:pPr eaLnBrk="1" hangingPunct="1">
              <a:buFont typeface="Wingdings" pitchFamily="2" charset="2"/>
              <a:buNone/>
            </a:pPr>
            <a:endParaRPr lang="en-GB"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073" y="1124744"/>
            <a:ext cx="9141927" cy="475252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p:txBody>
          <a:bodyPr/>
          <a:lstStyle/>
          <a:p>
            <a:pPr eaLnBrk="1" hangingPunct="1">
              <a:buFont typeface="Wingdings" pitchFamily="2" charset="2"/>
              <a:buNone/>
            </a:pPr>
            <a:endParaRPr lang="en-US" smtClean="0"/>
          </a:p>
        </p:txBody>
      </p:sp>
      <p:pic>
        <p:nvPicPr>
          <p:cNvPr id="1026" name="Picture 2"/>
          <p:cNvPicPr>
            <a:picLocks noChangeAspect="1" noChangeArrowheads="1"/>
          </p:cNvPicPr>
          <p:nvPr/>
        </p:nvPicPr>
        <p:blipFill>
          <a:blip r:embed="rId2" cstate="print"/>
          <a:srcRect/>
          <a:stretch>
            <a:fillRect/>
          </a:stretch>
        </p:blipFill>
        <p:spPr bwMode="auto">
          <a:xfrm>
            <a:off x="395536" y="188640"/>
            <a:ext cx="8520927" cy="5839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Pro-natalist_poster_in_Singapore"/>
          <p:cNvPicPr>
            <a:picLocks noGrp="1" noChangeAspect="1" noChangeArrowheads="1"/>
          </p:cNvPicPr>
          <p:nvPr>
            <p:ph/>
          </p:nvPr>
        </p:nvPicPr>
        <p:blipFill>
          <a:blip r:embed="rId2" cstate="print"/>
          <a:srcRect/>
          <a:stretch>
            <a:fillRect/>
          </a:stretch>
        </p:blipFill>
        <p:spPr>
          <a:xfrm>
            <a:off x="179388" y="188913"/>
            <a:ext cx="4221162" cy="6335712"/>
          </a:xfrm>
          <a:noFill/>
        </p:spPr>
      </p:pic>
      <p:pic>
        <p:nvPicPr>
          <p:cNvPr id="20483" name="Picture 6" descr="sterilization"/>
          <p:cNvPicPr>
            <a:picLocks noChangeAspect="1" noChangeArrowheads="1"/>
          </p:cNvPicPr>
          <p:nvPr/>
        </p:nvPicPr>
        <p:blipFill>
          <a:blip r:embed="rId3" cstate="print"/>
          <a:srcRect/>
          <a:stretch>
            <a:fillRect/>
          </a:stretch>
        </p:blipFill>
        <p:spPr bwMode="auto">
          <a:xfrm>
            <a:off x="4572000" y="188913"/>
            <a:ext cx="4389438" cy="6335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a:cs typeface="Chalkboard"/>
              </a:rPr>
              <a:t>Pro-</a:t>
            </a:r>
            <a:r>
              <a:rPr lang="en-US" dirty="0" err="1" smtClean="0">
                <a:latin typeface="Chalkboard"/>
                <a:cs typeface="Chalkboard"/>
              </a:rPr>
              <a:t>natalist</a:t>
            </a:r>
            <a:r>
              <a:rPr lang="en-US" dirty="0" smtClean="0">
                <a:latin typeface="Chalkboard"/>
                <a:cs typeface="Chalkboard"/>
              </a:rPr>
              <a:t> Policies</a:t>
            </a:r>
            <a:endParaRPr lang="en-US" dirty="0">
              <a:latin typeface="Chalkboard"/>
              <a:cs typeface="Chalkboard"/>
            </a:endParaRPr>
          </a:p>
        </p:txBody>
      </p:sp>
      <p:sp>
        <p:nvSpPr>
          <p:cNvPr id="3" name="Content Placeholder 2"/>
          <p:cNvSpPr>
            <a:spLocks noGrp="1"/>
          </p:cNvSpPr>
          <p:nvPr>
            <p:ph idx="1"/>
          </p:nvPr>
        </p:nvSpPr>
        <p:spPr>
          <a:xfrm>
            <a:off x="457200" y="1600200"/>
            <a:ext cx="8229600" cy="5060217"/>
          </a:xfrm>
        </p:spPr>
        <p:txBody>
          <a:bodyPr>
            <a:normAutofit/>
          </a:bodyPr>
          <a:lstStyle/>
          <a:p>
            <a:pPr>
              <a:buFont typeface="Courier New"/>
              <a:buChar char="o"/>
            </a:pPr>
            <a:r>
              <a:rPr lang="en-US" sz="1600" dirty="0">
                <a:latin typeface="Chalkboard"/>
                <a:cs typeface="Chalkboard"/>
              </a:rPr>
              <a:t>You can not</a:t>
            </a:r>
            <a:r>
              <a:rPr lang="en-US" sz="1600" dirty="0" smtClean="0">
                <a:latin typeface="Chalkboard"/>
                <a:cs typeface="Chalkboard"/>
              </a:rPr>
              <a:t> physically force </a:t>
            </a:r>
            <a:r>
              <a:rPr lang="en-US" sz="1600" dirty="0">
                <a:latin typeface="Chalkboard"/>
                <a:cs typeface="Chalkboard"/>
              </a:rPr>
              <a:t>people to have children, so </a:t>
            </a:r>
            <a:r>
              <a:rPr lang="en-US" sz="1600" dirty="0" smtClean="0">
                <a:latin typeface="Chalkboard"/>
                <a:cs typeface="Chalkboard"/>
              </a:rPr>
              <a:t>pro-natalist </a:t>
            </a:r>
            <a:r>
              <a:rPr lang="en-US" sz="1600" dirty="0">
                <a:latin typeface="Chalkboard"/>
                <a:cs typeface="Chalkboard"/>
              </a:rPr>
              <a:t>policies normally work by </a:t>
            </a:r>
            <a:r>
              <a:rPr lang="en-US" sz="1600" dirty="0" smtClean="0">
                <a:latin typeface="Chalkboard"/>
                <a:cs typeface="Chalkboard"/>
              </a:rPr>
              <a:t>offering several </a:t>
            </a:r>
            <a:r>
              <a:rPr lang="en-US" sz="1600" dirty="0">
                <a:latin typeface="Chalkboard"/>
                <a:cs typeface="Chalkboard"/>
              </a:rPr>
              <a:t>incentives.</a:t>
            </a:r>
            <a:r>
              <a:rPr lang="en-US" sz="1600" dirty="0" smtClean="0">
                <a:latin typeface="Chalkboard"/>
                <a:cs typeface="Chalkboard"/>
              </a:rPr>
              <a:t> </a:t>
            </a:r>
          </a:p>
          <a:p>
            <a:pPr>
              <a:buNone/>
            </a:pPr>
            <a:r>
              <a:rPr lang="en-US" sz="1600" b="1" dirty="0" smtClean="0">
                <a:latin typeface="Chalkboard"/>
                <a:cs typeface="Chalkboard"/>
              </a:rPr>
              <a:t>Incentives </a:t>
            </a:r>
            <a:r>
              <a:rPr lang="en-US" sz="1600" b="1" dirty="0">
                <a:latin typeface="Chalkboard"/>
                <a:cs typeface="Chalkboard"/>
              </a:rPr>
              <a:t>may include</a:t>
            </a:r>
            <a:r>
              <a:rPr lang="en-US" sz="1600" b="1" dirty="0" smtClean="0">
                <a:latin typeface="Chalkboard"/>
                <a:cs typeface="Chalkboard"/>
              </a:rPr>
              <a:t>:</a:t>
            </a:r>
          </a:p>
          <a:p>
            <a:r>
              <a:rPr lang="en-US" sz="1600" dirty="0" smtClean="0">
                <a:latin typeface="Chalkboard"/>
                <a:cs typeface="Chalkboard"/>
              </a:rPr>
              <a:t>Money</a:t>
            </a:r>
          </a:p>
          <a:p>
            <a:r>
              <a:rPr lang="en-US" sz="1600" dirty="0" smtClean="0">
                <a:latin typeface="Chalkboard"/>
                <a:cs typeface="Chalkboard"/>
              </a:rPr>
              <a:t>Extended </a:t>
            </a:r>
            <a:r>
              <a:rPr lang="en-US" sz="1600" dirty="0">
                <a:latin typeface="Chalkboard"/>
                <a:cs typeface="Chalkboard"/>
              </a:rPr>
              <a:t>maternity and paternity leave and pay (maternity leave is </a:t>
            </a:r>
            <a:r>
              <a:rPr lang="en-US" sz="1600" dirty="0" smtClean="0">
                <a:latin typeface="Chalkboard"/>
                <a:cs typeface="Chalkboard"/>
              </a:rPr>
              <a:t>time </a:t>
            </a:r>
            <a:r>
              <a:rPr lang="en-US" sz="1600" dirty="0">
                <a:latin typeface="Chalkboard"/>
                <a:cs typeface="Chalkboard"/>
              </a:rPr>
              <a:t>off </a:t>
            </a:r>
            <a:r>
              <a:rPr lang="en-US" sz="1600" dirty="0" smtClean="0">
                <a:latin typeface="Chalkboard"/>
                <a:cs typeface="Chalkboard"/>
              </a:rPr>
              <a:t>work given </a:t>
            </a:r>
            <a:r>
              <a:rPr lang="en-US" sz="1600" dirty="0">
                <a:latin typeface="Chalkboard"/>
                <a:cs typeface="Chalkboard"/>
              </a:rPr>
              <a:t>to the mother after she has given birth, paternity leave is </a:t>
            </a:r>
            <a:r>
              <a:rPr lang="en-US" sz="1600" dirty="0" smtClean="0">
                <a:latin typeface="Chalkboard"/>
                <a:cs typeface="Chalkboard"/>
              </a:rPr>
              <a:t>time off given </a:t>
            </a:r>
            <a:r>
              <a:rPr lang="en-US" sz="1600" dirty="0">
                <a:latin typeface="Chalkboard"/>
                <a:cs typeface="Chalkboard"/>
              </a:rPr>
              <a:t>to the </a:t>
            </a:r>
            <a:r>
              <a:rPr lang="en-US" sz="1600" dirty="0" smtClean="0">
                <a:latin typeface="Chalkboard"/>
                <a:cs typeface="Chalkboard"/>
              </a:rPr>
              <a:t>partner after </a:t>
            </a:r>
            <a:r>
              <a:rPr lang="en-US" sz="1600" dirty="0">
                <a:latin typeface="Chalkboard"/>
                <a:cs typeface="Chalkboard"/>
              </a:rPr>
              <a:t>the mother has given birth - in most countries paternity leave is very short (maybe 2 weeks and often unpaid</a:t>
            </a:r>
            <a:r>
              <a:rPr lang="en-US" sz="1600" dirty="0" smtClean="0">
                <a:latin typeface="Chalkboard"/>
                <a:cs typeface="Chalkboard"/>
              </a:rPr>
              <a:t>)</a:t>
            </a:r>
          </a:p>
          <a:p>
            <a:r>
              <a:rPr lang="en-US" sz="1600" dirty="0" smtClean="0">
                <a:latin typeface="Chalkboard"/>
                <a:cs typeface="Chalkboard"/>
              </a:rPr>
              <a:t>Free </a:t>
            </a:r>
            <a:r>
              <a:rPr lang="en-US" sz="1600" dirty="0">
                <a:latin typeface="Chalkboard"/>
                <a:cs typeface="Chalkboard"/>
              </a:rPr>
              <a:t>or </a:t>
            </a:r>
            <a:r>
              <a:rPr lang="en-US" sz="1600" dirty="0" err="1">
                <a:latin typeface="Chalkboard"/>
                <a:cs typeface="Chalkboard"/>
              </a:rPr>
              <a:t>subsidised</a:t>
            </a:r>
            <a:r>
              <a:rPr lang="en-US" sz="1600" dirty="0">
                <a:latin typeface="Chalkboard"/>
                <a:cs typeface="Chalkboard"/>
              </a:rPr>
              <a:t> </a:t>
            </a:r>
            <a:r>
              <a:rPr lang="en-US" sz="1600" dirty="0" smtClean="0">
                <a:latin typeface="Chalkboard"/>
                <a:cs typeface="Chalkboard"/>
              </a:rPr>
              <a:t>childcare</a:t>
            </a:r>
          </a:p>
          <a:p>
            <a:r>
              <a:rPr lang="en-US" sz="1600" dirty="0" smtClean="0">
                <a:latin typeface="Chalkboard"/>
                <a:cs typeface="Chalkboard"/>
              </a:rPr>
              <a:t>Free or </a:t>
            </a:r>
            <a:r>
              <a:rPr lang="en-US" sz="1600" dirty="0" err="1">
                <a:latin typeface="Chalkboard"/>
                <a:cs typeface="Chalkboard"/>
              </a:rPr>
              <a:t>subsidised</a:t>
            </a:r>
            <a:r>
              <a:rPr lang="en-US" sz="1600" dirty="0">
                <a:latin typeface="Chalkboard"/>
                <a:cs typeface="Chalkboard"/>
              </a:rPr>
              <a:t> education and </a:t>
            </a:r>
            <a:r>
              <a:rPr lang="en-US" sz="1600" dirty="0" smtClean="0">
                <a:latin typeface="Chalkboard"/>
                <a:cs typeface="Chalkboard"/>
              </a:rPr>
              <a:t>healthcare</a:t>
            </a:r>
          </a:p>
          <a:p>
            <a:pPr>
              <a:buNone/>
            </a:pPr>
            <a:endParaRPr lang="en-US" dirty="0">
              <a:latin typeface="Chalkboard"/>
              <a:cs typeface="Chalkboard"/>
            </a:endParaRPr>
          </a:p>
          <a:p>
            <a:endParaRPr lang="en-US" dirty="0">
              <a:latin typeface="Chalkboard"/>
              <a:cs typeface="Chalkboard"/>
            </a:endParaRPr>
          </a:p>
        </p:txBody>
      </p:sp>
      <p:pic>
        <p:nvPicPr>
          <p:cNvPr id="5" name="Picture 4"/>
          <p:cNvPicPr>
            <a:picLocks noChangeAspect="1"/>
          </p:cNvPicPr>
          <p:nvPr/>
        </p:nvPicPr>
        <p:blipFill>
          <a:blip r:embed="rId3"/>
          <a:stretch>
            <a:fillRect/>
          </a:stretch>
        </p:blipFill>
        <p:spPr>
          <a:xfrm>
            <a:off x="861240" y="4481202"/>
            <a:ext cx="2933136" cy="2197897"/>
          </a:xfrm>
          <a:prstGeom prst="rect">
            <a:avLst/>
          </a:prstGeom>
        </p:spPr>
      </p:pic>
      <p:pic>
        <p:nvPicPr>
          <p:cNvPr id="7" name="Picture 6"/>
          <p:cNvPicPr>
            <a:picLocks noChangeAspect="1"/>
          </p:cNvPicPr>
          <p:nvPr/>
        </p:nvPicPr>
        <p:blipFill>
          <a:blip r:embed="rId4"/>
          <a:stretch>
            <a:fillRect/>
          </a:stretch>
        </p:blipFill>
        <p:spPr>
          <a:xfrm>
            <a:off x="4394258" y="4481203"/>
            <a:ext cx="3969446" cy="2197897"/>
          </a:xfrm>
          <a:prstGeom prst="rect">
            <a:avLst/>
          </a:prstGeom>
        </p:spPr>
      </p:pic>
    </p:spTree>
    <p:extLst>
      <p:ext uri="{BB962C8B-B14F-4D97-AF65-F5344CB8AC3E}">
        <p14:creationId xmlns:p14="http://schemas.microsoft.com/office/powerpoint/2010/main" val="3925115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policy…..</a:t>
            </a:r>
            <a:endParaRPr lang="en-US" dirty="0"/>
          </a:p>
        </p:txBody>
      </p:sp>
      <p:sp>
        <p:nvSpPr>
          <p:cNvPr id="3" name="Content Placeholder 2"/>
          <p:cNvSpPr>
            <a:spLocks noGrp="1"/>
          </p:cNvSpPr>
          <p:nvPr>
            <p:ph sz="quarter" idx="1"/>
          </p:nvPr>
        </p:nvSpPr>
        <p:spPr/>
        <p:txBody>
          <a:bodyPr/>
          <a:lstStyle/>
          <a:p>
            <a:pPr>
              <a:buNone/>
            </a:pPr>
            <a:r>
              <a:rPr lang="en-US" b="1" dirty="0" smtClean="0"/>
              <a:t>Write a bullet point summary of the main points from the Singapore case study </a:t>
            </a:r>
          </a:p>
          <a:p>
            <a:endParaRPr lang="en-US" b="1" dirty="0" smtClean="0"/>
          </a:p>
          <a:p>
            <a:endParaRPr lang="en-US" b="1" dirty="0" smtClean="0"/>
          </a:p>
          <a:p>
            <a:pPr>
              <a:buNone/>
            </a:pPr>
            <a:r>
              <a:rPr lang="en-US" b="1" dirty="0" smtClean="0"/>
              <a:t>Include:</a:t>
            </a:r>
          </a:p>
          <a:p>
            <a:r>
              <a:rPr lang="en-US" b="1" dirty="0" smtClean="0"/>
              <a:t>Why</a:t>
            </a:r>
            <a:r>
              <a:rPr lang="en-US" dirty="0" smtClean="0"/>
              <a:t> did they decided they needed more babies….?</a:t>
            </a:r>
          </a:p>
          <a:p>
            <a:r>
              <a:rPr lang="en-US" b="1" dirty="0" smtClean="0"/>
              <a:t>What</a:t>
            </a:r>
            <a:r>
              <a:rPr lang="en-US" dirty="0" smtClean="0"/>
              <a:t> did they do (what were the incentives?….? </a:t>
            </a:r>
          </a:p>
          <a:p>
            <a:r>
              <a:rPr lang="en-US" b="1" dirty="0" smtClean="0"/>
              <a:t>Who</a:t>
            </a:r>
            <a:r>
              <a:rPr lang="en-US" dirty="0" smtClean="0"/>
              <a:t> did it involve…..? </a:t>
            </a:r>
          </a:p>
          <a:p>
            <a:r>
              <a:rPr lang="en-US" dirty="0" smtClean="0"/>
              <a:t>Was it successful?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smtClean="0"/>
              <a:t>Population pyramid for Singapore- what does this tell us?</a:t>
            </a:r>
          </a:p>
        </p:txBody>
      </p:sp>
      <p:pic>
        <p:nvPicPr>
          <p:cNvPr id="6147" name="Picture 2"/>
          <p:cNvPicPr>
            <a:picLocks noGrp="1" noChangeAspect="1" noChangeArrowheads="1"/>
          </p:cNvPicPr>
          <p:nvPr>
            <p:ph sz="quarter" idx="1"/>
          </p:nvPr>
        </p:nvPicPr>
        <p:blipFill>
          <a:blip r:embed="rId2" cstate="print"/>
          <a:stretch>
            <a:fillRect/>
          </a:stretch>
        </p:blipFill>
        <p:spPr>
          <a:xfrm>
            <a:off x="2410095" y="2016334"/>
            <a:ext cx="4323810" cy="3342857"/>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policy…..</a:t>
            </a:r>
            <a:endParaRPr lang="en-US" dirty="0"/>
          </a:p>
        </p:txBody>
      </p:sp>
      <p:sp>
        <p:nvSpPr>
          <p:cNvPr id="3" name="Content Placeholder 2"/>
          <p:cNvSpPr>
            <a:spLocks noGrp="1"/>
          </p:cNvSpPr>
          <p:nvPr>
            <p:ph sz="quarter" idx="1"/>
          </p:nvPr>
        </p:nvSpPr>
        <p:spPr/>
        <p:txBody>
          <a:bodyPr/>
          <a:lstStyle/>
          <a:p>
            <a:r>
              <a:rPr lang="en-US" b="1" dirty="0" smtClean="0"/>
              <a:t>Why</a:t>
            </a:r>
            <a:r>
              <a:rPr lang="en-US" dirty="0" smtClean="0"/>
              <a:t> did they decided they needed more babies….?</a:t>
            </a:r>
          </a:p>
          <a:p>
            <a:r>
              <a:rPr lang="en-US" b="1" dirty="0" smtClean="0"/>
              <a:t>What</a:t>
            </a:r>
            <a:r>
              <a:rPr lang="en-US" dirty="0" smtClean="0"/>
              <a:t> did they do (what were the incentives?….? </a:t>
            </a:r>
          </a:p>
          <a:p>
            <a:r>
              <a:rPr lang="en-US" b="1" dirty="0" smtClean="0"/>
              <a:t>Who</a:t>
            </a:r>
            <a:r>
              <a:rPr lang="en-US" dirty="0" smtClean="0"/>
              <a:t> did it involve…..? </a:t>
            </a:r>
          </a:p>
          <a:p>
            <a:r>
              <a:rPr lang="en-US" dirty="0" smtClean="0"/>
              <a:t>Was it successful?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11188" y="1700213"/>
            <a:ext cx="7869237" cy="2809875"/>
          </a:xfrm>
        </p:spPr>
        <p:txBody>
          <a:bodyPr>
            <a:normAutofit fontScale="90000"/>
          </a:bodyPr>
          <a:lstStyle/>
          <a:p>
            <a:pPr algn="ctr" eaLnBrk="1" hangingPunct="1"/>
            <a:r>
              <a:rPr lang="en-GB" sz="4800" smtClean="0"/>
              <a:t>“</a:t>
            </a:r>
            <a:r>
              <a:rPr lang="en-GB" sz="4800" i="1" smtClean="0"/>
              <a:t>To sustain growth and vitality in our economy, we need a growing population in Singapore with talents in every field.”</a:t>
            </a:r>
          </a:p>
        </p:txBody>
      </p:sp>
      <p:sp>
        <p:nvSpPr>
          <p:cNvPr id="4099" name="Rectangle 5"/>
          <p:cNvSpPr>
            <a:spLocks noGrp="1" noChangeArrowheads="1"/>
          </p:cNvSpPr>
          <p:nvPr>
            <p:ph sz="quarter" idx="1"/>
          </p:nvPr>
        </p:nvSpPr>
        <p:spPr>
          <a:xfrm>
            <a:off x="1187450" y="4941888"/>
            <a:ext cx="6769100" cy="1295400"/>
          </a:xfrm>
        </p:spPr>
        <p:txBody>
          <a:bodyPr/>
          <a:lstStyle/>
          <a:p>
            <a:pPr algn="ctr" eaLnBrk="1" hangingPunct="1">
              <a:buFont typeface="Wingdings" pitchFamily="2" charset="2"/>
              <a:buNone/>
            </a:pPr>
            <a:r>
              <a:rPr lang="en-GB" smtClean="0"/>
              <a:t>Said by Senior Minister Mr Goh Chok Tong on August 19th, 2006</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rmAutofit fontScale="90000"/>
          </a:bodyPr>
          <a:lstStyle/>
          <a:p>
            <a:pPr eaLnBrk="1" hangingPunct="1"/>
            <a:r>
              <a:rPr lang="en-GB" sz="4000" smtClean="0"/>
              <a:t>NIC (newly industrialised country)</a:t>
            </a:r>
          </a:p>
        </p:txBody>
      </p:sp>
      <p:sp>
        <p:nvSpPr>
          <p:cNvPr id="5123" name="Rectangle 7"/>
          <p:cNvSpPr>
            <a:spLocks noGrp="1" noChangeArrowheads="1"/>
          </p:cNvSpPr>
          <p:nvPr>
            <p:ph type="body" sz="half" idx="1"/>
          </p:nvPr>
        </p:nvSpPr>
        <p:spPr>
          <a:xfrm>
            <a:off x="395288" y="4724400"/>
            <a:ext cx="8569325" cy="1728788"/>
          </a:xfrm>
        </p:spPr>
        <p:txBody>
          <a:bodyPr/>
          <a:lstStyle/>
          <a:p>
            <a:pPr eaLnBrk="1" hangingPunct="1">
              <a:lnSpc>
                <a:spcPct val="90000"/>
              </a:lnSpc>
              <a:buFont typeface="Wingdings" pitchFamily="2" charset="2"/>
              <a:buNone/>
            </a:pPr>
            <a:r>
              <a:rPr lang="en-GB" sz="1800" smtClean="0"/>
              <a:t>Independence in 1963 and since, the citizens’ standard of living risen dramatically.</a:t>
            </a:r>
          </a:p>
          <a:p>
            <a:pPr eaLnBrk="1" hangingPunct="1">
              <a:lnSpc>
                <a:spcPct val="90000"/>
              </a:lnSpc>
              <a:buFont typeface="Wingdings" pitchFamily="2" charset="2"/>
              <a:buNone/>
            </a:pPr>
            <a:r>
              <a:rPr lang="en-GB" sz="1800" smtClean="0"/>
              <a:t> It is the 5th wealthiest country in the world in terms of GDP per capita.</a:t>
            </a:r>
            <a:r>
              <a:rPr lang="en-GB" sz="2000" smtClean="0"/>
              <a:t> </a:t>
            </a:r>
          </a:p>
          <a:p>
            <a:pPr eaLnBrk="1" hangingPunct="1">
              <a:lnSpc>
                <a:spcPct val="90000"/>
              </a:lnSpc>
              <a:buFont typeface="Wingdings" pitchFamily="2" charset="2"/>
              <a:buNone/>
            </a:pPr>
            <a:r>
              <a:rPr lang="en-GB" sz="2000" smtClean="0"/>
              <a:t>710.2 km2 – London is 2.4 times the size of signapore</a:t>
            </a:r>
          </a:p>
          <a:p>
            <a:pPr eaLnBrk="1" hangingPunct="1">
              <a:lnSpc>
                <a:spcPct val="90000"/>
              </a:lnSpc>
              <a:buFont typeface="Wingdings" pitchFamily="2" charset="2"/>
              <a:buNone/>
            </a:pPr>
            <a:endParaRPr lang="en-GB" sz="2000" smtClean="0"/>
          </a:p>
        </p:txBody>
      </p:sp>
      <p:pic>
        <p:nvPicPr>
          <p:cNvPr id="5124" name="Picture 6" descr="%7B18B7C739-AE17-41CE-A705-8DEC343311EE%7D_Singapore"/>
          <p:cNvPicPr>
            <a:picLocks noGrp="1" noChangeAspect="1" noChangeArrowheads="1"/>
          </p:cNvPicPr>
          <p:nvPr>
            <p:ph sz="half" idx="2"/>
          </p:nvPr>
        </p:nvPicPr>
        <p:blipFill>
          <a:blip r:embed="rId2" cstate="print"/>
          <a:srcRect/>
          <a:stretch>
            <a:fillRect/>
          </a:stretch>
        </p:blipFill>
        <p:spPr>
          <a:xfrm>
            <a:off x="2700338" y="1484313"/>
            <a:ext cx="3781425" cy="3171825"/>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467544" y="764704"/>
            <a:ext cx="8676456" cy="547082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Anti Natal</a:t>
            </a:r>
          </a:p>
        </p:txBody>
      </p:sp>
      <p:sp>
        <p:nvSpPr>
          <p:cNvPr id="8195" name="Rectangle 3"/>
          <p:cNvSpPr>
            <a:spLocks noGrp="1" noChangeArrowheads="1"/>
          </p:cNvSpPr>
          <p:nvPr>
            <p:ph sz="quarter" idx="1"/>
          </p:nvPr>
        </p:nvSpPr>
        <p:spPr>
          <a:xfrm>
            <a:off x="4067175" y="1484313"/>
            <a:ext cx="4897438" cy="5040312"/>
          </a:xfrm>
        </p:spPr>
        <p:txBody>
          <a:bodyPr/>
          <a:lstStyle/>
          <a:p>
            <a:pPr eaLnBrk="1" hangingPunct="1"/>
            <a:r>
              <a:rPr lang="en-GB" smtClean="0"/>
              <a:t>The population doubled from 1947 to 1970.</a:t>
            </a:r>
          </a:p>
          <a:p>
            <a:pPr eaLnBrk="1" hangingPunct="1"/>
            <a:r>
              <a:rPr lang="en-GB" smtClean="0"/>
              <a:t>The Anti-natalist policy 1966-1982</a:t>
            </a:r>
          </a:p>
          <a:p>
            <a:pPr eaLnBrk="1" hangingPunct="1"/>
            <a:r>
              <a:rPr lang="en-GB" smtClean="0"/>
              <a:t>Government only wanted them to have 2 children</a:t>
            </a:r>
          </a:p>
          <a:p>
            <a:pPr eaLnBrk="1" hangingPunct="1"/>
            <a:r>
              <a:rPr lang="en-GB" smtClean="0"/>
              <a:t>Policy worked too well</a:t>
            </a:r>
          </a:p>
          <a:p>
            <a:pPr eaLnBrk="1" hangingPunct="1"/>
            <a:endParaRPr lang="en-GB" smtClean="0"/>
          </a:p>
          <a:p>
            <a:pPr eaLnBrk="1" hangingPunct="1">
              <a:buFont typeface="Wingdings" pitchFamily="2" charset="2"/>
              <a:buNone/>
            </a:pPr>
            <a:endParaRPr lang="en-GB" smtClean="0"/>
          </a:p>
        </p:txBody>
      </p:sp>
      <p:pic>
        <p:nvPicPr>
          <p:cNvPr id="8196" name="Picture 4"/>
          <p:cNvPicPr>
            <a:picLocks noChangeAspect="1" noChangeArrowheads="1"/>
          </p:cNvPicPr>
          <p:nvPr/>
        </p:nvPicPr>
        <p:blipFill>
          <a:blip r:embed="rId2" cstate="print"/>
          <a:srcRect/>
          <a:stretch>
            <a:fillRect/>
          </a:stretch>
        </p:blipFill>
        <p:spPr bwMode="auto">
          <a:xfrm>
            <a:off x="468313" y="1628775"/>
            <a:ext cx="3165475" cy="4868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3305</TotalTime>
  <Words>1014</Words>
  <Application>Microsoft Macintosh PowerPoint</Application>
  <PresentationFormat>On-screen Show (4:3)</PresentationFormat>
  <Paragraphs>104</Paragraphs>
  <Slides>30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Bookman Old Style</vt:lpstr>
      <vt:lpstr>Calibri</vt:lpstr>
      <vt:lpstr>Chalkboard</vt:lpstr>
      <vt:lpstr>Comic Sans MS</vt:lpstr>
      <vt:lpstr>Courier New</vt:lpstr>
      <vt:lpstr>Gill Sans MT</vt:lpstr>
      <vt:lpstr>Verdana</vt:lpstr>
      <vt:lpstr>Wingdings</vt:lpstr>
      <vt:lpstr>Wingdings 3</vt:lpstr>
      <vt:lpstr>Arial</vt:lpstr>
      <vt:lpstr>Origin</vt:lpstr>
      <vt:lpstr>Singapore </vt:lpstr>
      <vt:lpstr>Pro natalist policy </vt:lpstr>
      <vt:lpstr>Pro-natalist Policies</vt:lpstr>
      <vt:lpstr>Population pyramid for Singapore- what does this tell us?</vt:lpstr>
      <vt:lpstr>The policy…..</vt:lpstr>
      <vt:lpstr>“To sustain growth and vitality in our economy, we need a growing population in Singapore with talents in every field.”</vt:lpstr>
      <vt:lpstr>NIC (newly industrialised country)</vt:lpstr>
      <vt:lpstr>PowerPoint Presentation</vt:lpstr>
      <vt:lpstr>Anti Natal</vt:lpstr>
      <vt:lpstr>How did they solve it?</vt:lpstr>
      <vt:lpstr>PowerPoint Presentation</vt:lpstr>
      <vt:lpstr>Techniques they used to convince people to have more babies</vt:lpstr>
      <vt:lpstr>PowerPoint Presentation</vt:lpstr>
      <vt:lpstr>PowerPoint Presentation</vt:lpstr>
      <vt:lpstr>Problem 1</vt:lpstr>
      <vt:lpstr>Romancing Singapore!</vt:lpstr>
      <vt:lpstr>PowerPoint Presentation</vt:lpstr>
      <vt:lpstr>Problem 2</vt:lpstr>
      <vt:lpstr>PowerPoint Presentation</vt:lpstr>
      <vt:lpstr>PowerPoint Presentation</vt:lpstr>
      <vt:lpstr>Romancing Singapore!</vt:lpstr>
      <vt:lpstr>PowerPoint Presentation</vt:lpstr>
      <vt:lpstr>Problem 3</vt:lpstr>
      <vt:lpstr>Explaining key features of the policy:</vt:lpstr>
      <vt:lpstr>Other problems, slowing population growth</vt:lpstr>
      <vt:lpstr>Were there other ways to boost Singapore’s population?</vt:lpstr>
      <vt:lpstr>PowerPoint Presentation</vt:lpstr>
      <vt:lpstr>PowerPoint Presentation</vt:lpstr>
      <vt:lpstr>PowerPoint Presentation</vt:lpstr>
      <vt:lpstr>The policy…..</vt:lpstr>
    </vt:vector>
  </TitlesOfParts>
  <Company>International School of Toulouse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Singapore</dc:title>
  <dc:creator>green_k10</dc:creator>
  <cp:lastModifiedBy>Anna Bennett</cp:lastModifiedBy>
  <cp:revision>29</cp:revision>
  <dcterms:created xsi:type="dcterms:W3CDTF">2009-09-23T07:00:48Z</dcterms:created>
  <dcterms:modified xsi:type="dcterms:W3CDTF">2018-02-16T20:19:30Z</dcterms:modified>
</cp:coreProperties>
</file>