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58" r:id="rId13"/>
    <p:sldId id="271" r:id="rId14"/>
    <p:sldId id="272" r:id="rId15"/>
    <p:sldId id="279" r:id="rId16"/>
    <p:sldId id="280" r:id="rId17"/>
    <p:sldId id="281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2969"/>
  </p:normalViewPr>
  <p:slideViewPr>
    <p:cSldViewPr>
      <p:cViewPr varScale="1">
        <p:scale>
          <a:sx n="58" d="100"/>
          <a:sy n="58" d="100"/>
        </p:scale>
        <p:origin x="26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63A95-29E7-2E46-B15B-8D56C246A66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82E0-8D50-E24E-A911-B02D6624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fld id="{DC063D4E-4BE4-A841-8A07-A89479ECED88}" type="slidenum">
              <a:rPr lang="en-GB" altLang="en-US" sz="1200">
                <a:solidFill>
                  <a:schemeClr val="tx1"/>
                </a:solidFill>
                <a:latin typeface="Times New Roman" charset="0"/>
              </a:rPr>
              <a:pPr/>
              <a:t>10</a:t>
            </a:fld>
            <a:endParaRPr lang="en-GB" alt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b="1">
                <a:latin typeface="Times New Roman" charset="0"/>
              </a:rPr>
              <a:t>Map credit:</a:t>
            </a:r>
            <a:r>
              <a:rPr lang="en-GB" altLang="en-US">
                <a:latin typeface="Times New Roman" charset="0"/>
              </a:rPr>
              <a:t> Reproduced by permission of Ordnance Survey on behalf of HMSO. </a:t>
            </a:r>
          </a:p>
          <a:p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© Crown Copyright 2008. All rights reserved. Ordnance Survey Licence number 1000 46271.</a:t>
            </a:r>
          </a:p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fld id="{5EAAD0B0-7594-1548-9889-779C1A012F0C}" type="slidenum">
              <a:rPr lang="en-GB" altLang="en-US" sz="1200">
                <a:solidFill>
                  <a:schemeClr val="tx1"/>
                </a:solidFill>
                <a:latin typeface="Times New Roman" charset="0"/>
              </a:rPr>
              <a:pPr/>
              <a:t>11</a:t>
            </a:fld>
            <a:endParaRPr lang="en-GB" alt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b="1">
                <a:latin typeface="Times New Roman" charset="0"/>
              </a:rPr>
              <a:t>Map credit:</a:t>
            </a:r>
            <a:r>
              <a:rPr lang="en-GB" altLang="en-US">
                <a:latin typeface="Times New Roman" charset="0"/>
              </a:rPr>
              <a:t> Reproduced by permission of Ordnance Survey on behalf of HMSO. </a:t>
            </a:r>
          </a:p>
          <a:p>
            <a:r>
              <a:rPr lang="en-US" altLang="en-US">
                <a:latin typeface="Times New Roman" charset="0"/>
                <a:ea typeface="Times New Roman" charset="0"/>
                <a:cs typeface="Times New Roman" charset="0"/>
              </a:rPr>
              <a:t>© Crown Copyright 2008. All rights reserved. Ordnance Survey Licence number 1000 46271.</a:t>
            </a:r>
          </a:p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6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1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8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5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4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D5E9-DCD6-47D7-A74A-552C3D2E9369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6BAD-003F-4AFA-A2ED-8A28D5ABF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eanna.thompson@bishouston.or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quizlet.com/106861926/settlement-in-the-tsolike-valley-lesotho-ledc-flash-car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103" y="4542219"/>
            <a:ext cx="8295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2000A"/>
                </a:solidFill>
                <a:latin typeface="Lato-Bold" charset="0"/>
              </a:rPr>
              <a:t>Objective:</a:t>
            </a:r>
            <a:r>
              <a:rPr lang="en-US" u="sng" dirty="0">
                <a:solidFill>
                  <a:srgbClr val="4F4F4F"/>
                </a:solidFill>
                <a:latin typeface="Lato-Regular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4F4F4F"/>
                </a:solidFill>
                <a:latin typeface="Lato-Regular" charset="0"/>
              </a:rPr>
              <a:t>To be able to </a:t>
            </a:r>
            <a:r>
              <a:rPr lang="en-US" dirty="0" err="1">
                <a:solidFill>
                  <a:srgbClr val="4F4F4F"/>
                </a:solidFill>
                <a:latin typeface="Lato-Regular" charset="0"/>
              </a:rPr>
              <a:t>recognise</a:t>
            </a:r>
            <a:r>
              <a:rPr lang="en-US" dirty="0">
                <a:solidFill>
                  <a:srgbClr val="4F4F4F"/>
                </a:solidFill>
                <a:latin typeface="Lato-Regular" charset="0"/>
              </a:rPr>
              <a:t> the physical shape of settlements and to be able to explain why they look like that. 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4F4F4F"/>
                </a:solidFill>
                <a:latin typeface="Lato-Regular" charset="0"/>
              </a:rPr>
              <a:t>To practice using OS maps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88640"/>
            <a:ext cx="72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4F4F4F"/>
                </a:solidFill>
                <a:latin typeface="KBSticktoIt Medium" panose="02000603000000000000" pitchFamily="2" charset="0"/>
                <a:ea typeface="KBSticktoIt Medium" panose="02000603000000000000" pitchFamily="2" charset="0"/>
              </a:rPr>
              <a:t>Settlement Patterns</a:t>
            </a:r>
            <a:endParaRPr lang="en-US" sz="4800" dirty="0">
              <a:latin typeface="KBSticktoIt Medium" panose="02000603000000000000" pitchFamily="2" charset="0"/>
              <a:ea typeface="KBSticktoIt Medium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37309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66" name="AutoShape 26"/>
          <p:cNvSpPr>
            <a:spLocks noChangeArrowheads="1"/>
          </p:cNvSpPr>
          <p:nvPr/>
        </p:nvSpPr>
        <p:spPr bwMode="auto">
          <a:xfrm>
            <a:off x="323850" y="3644900"/>
            <a:ext cx="3457575" cy="1152525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7056" name="AutoShape 16"/>
          <p:cNvSpPr>
            <a:spLocks noChangeArrowheads="1"/>
          </p:cNvSpPr>
          <p:nvPr/>
        </p:nvSpPr>
        <p:spPr bwMode="auto">
          <a:xfrm>
            <a:off x="322263" y="4903788"/>
            <a:ext cx="3457575" cy="1152525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17412" name="Picture 2" descr="cottingham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4638675" cy="4681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370840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GB" altLang="en-US" sz="2800" b="1">
                <a:solidFill>
                  <a:srgbClr val="5B0091"/>
                </a:solidFill>
              </a:rPr>
              <a:t>Ordnance survey</a:t>
            </a:r>
          </a:p>
        </p:txBody>
      </p:sp>
      <p:pic>
        <p:nvPicPr>
          <p:cNvPr id="87046" name="Picture 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7588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8775" y="898525"/>
            <a:ext cx="36369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altLang="en-US" b="1">
                <a:solidFill>
                  <a:srgbClr val="FF6600"/>
                </a:solidFill>
              </a:rPr>
              <a:t>Ordnance Survey</a:t>
            </a:r>
            <a:r>
              <a:rPr lang="en-GB" altLang="en-US"/>
              <a:t> (OS) is Britain’s national mapping agency. </a:t>
            </a:r>
            <a:endParaRPr lang="en-US" altLang="en-US" b="1">
              <a:solidFill>
                <a:srgbClr val="5B0091"/>
              </a:solidFill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58775" y="2133600"/>
            <a:ext cx="3492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altLang="en-US"/>
              <a:t>They produce most of the commonly used maps and map data for the British Isles.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58775" y="3644900"/>
            <a:ext cx="3349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1"/>
              <a:t>What map features tell you what the land is like?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358775" y="4868863"/>
            <a:ext cx="3276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1"/>
              <a:t>What map features would help you navigate?</a:t>
            </a:r>
          </a:p>
        </p:txBody>
      </p:sp>
      <p:sp>
        <p:nvSpPr>
          <p:cNvPr id="17419" name="Line 17"/>
          <p:cNvSpPr>
            <a:spLocks noChangeShapeType="1"/>
          </p:cNvSpPr>
          <p:nvPr/>
        </p:nvSpPr>
        <p:spPr bwMode="auto">
          <a:xfrm>
            <a:off x="4211638" y="59499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20"/>
          <p:cNvSpPr>
            <a:spLocks noChangeShapeType="1"/>
          </p:cNvSpPr>
          <p:nvPr/>
        </p:nvSpPr>
        <p:spPr bwMode="auto">
          <a:xfrm>
            <a:off x="5364163" y="5805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>
            <a:off x="4211638" y="5805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22"/>
          <p:cNvSpPr txBox="1">
            <a:spLocks noChangeArrowheads="1"/>
          </p:cNvSpPr>
          <p:nvPr/>
        </p:nvSpPr>
        <p:spPr bwMode="auto">
          <a:xfrm>
            <a:off x="4427538" y="604043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altLang="en-US" sz="1800">
                <a:solidFill>
                  <a:schemeClr val="tx1"/>
                </a:solidFill>
              </a:rPr>
              <a:t>1km</a:t>
            </a:r>
          </a:p>
        </p:txBody>
      </p:sp>
      <p:sp>
        <p:nvSpPr>
          <p:cNvPr id="17423" name="Text Box 23"/>
          <p:cNvSpPr txBox="1">
            <a:spLocks noChangeArrowheads="1"/>
          </p:cNvSpPr>
          <p:nvPr/>
        </p:nvSpPr>
        <p:spPr bwMode="auto">
          <a:xfrm>
            <a:off x="8801100" y="4529138"/>
            <a:ext cx="34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altLang="en-US" sz="1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8964613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25"/>
          <p:cNvSpPr txBox="1">
            <a:spLocks noChangeArrowheads="1"/>
          </p:cNvSpPr>
          <p:nvPr/>
        </p:nvSpPr>
        <p:spPr bwMode="auto">
          <a:xfrm>
            <a:off x="5775325" y="6021388"/>
            <a:ext cx="170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altLang="en-US" sz="1800">
                <a:solidFill>
                  <a:schemeClr val="tx1"/>
                </a:solidFill>
              </a:rPr>
              <a:t>Scale 1:50 000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6" grpId="0" animBg="1"/>
      <p:bldP spid="87056" grpId="0" animBg="1"/>
      <p:bldP spid="87050" grpId="0"/>
      <p:bldP spid="87051" grpId="0"/>
      <p:bldP spid="87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ottingham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052513"/>
            <a:ext cx="4638675" cy="4681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411480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GB" altLang="en-US" sz="2800" b="1">
                <a:solidFill>
                  <a:srgbClr val="5B0091"/>
                </a:solidFill>
              </a:rPr>
              <a:t>Ordnance survey</a:t>
            </a:r>
          </a:p>
        </p:txBody>
      </p:sp>
      <p:pic>
        <p:nvPicPr>
          <p:cNvPr id="90118" name="Picture 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7588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58775" y="898525"/>
            <a:ext cx="298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altLang="en-US"/>
              <a:t>OS maps contain: </a:t>
            </a:r>
            <a:endParaRPr lang="en-US" altLang="en-US" b="1">
              <a:solidFill>
                <a:srgbClr val="5B0091"/>
              </a:solidFill>
            </a:endParaRPr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4140200" y="59499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>
            <a:off x="5292725" y="5805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4140200" y="5805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4356100" y="604043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altLang="en-US" sz="1800">
                <a:solidFill>
                  <a:schemeClr val="tx1"/>
                </a:solidFill>
              </a:rPr>
              <a:t>1km</a:t>
            </a:r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8801100" y="45291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altLang="en-US" sz="1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9467" name="Line 16"/>
          <p:cNvSpPr>
            <a:spLocks noChangeShapeType="1"/>
          </p:cNvSpPr>
          <p:nvPr/>
        </p:nvSpPr>
        <p:spPr bwMode="auto">
          <a:xfrm flipV="1">
            <a:off x="8964613" y="37163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5703888" y="6021388"/>
            <a:ext cx="170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altLang="en-US" sz="1800">
                <a:solidFill>
                  <a:schemeClr val="tx1"/>
                </a:solidFill>
              </a:rPr>
              <a:t>Scale 1:50 000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358775" y="1476375"/>
            <a:ext cx="30607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>
              <a:buSzPct val="65000"/>
              <a:buFontTx/>
              <a:buBlip>
                <a:blip r:embed="rId5"/>
              </a:buBlip>
            </a:pPr>
            <a:r>
              <a:rPr lang="en-GB" altLang="en-US"/>
              <a:t>symbols and place names</a:t>
            </a:r>
          </a:p>
          <a:p>
            <a:pPr>
              <a:buSzPct val="65000"/>
              <a:buFontTx/>
              <a:buBlip>
                <a:blip r:embed="rId5"/>
              </a:buBlip>
            </a:pPr>
            <a:endParaRPr lang="en-GB" altLang="en-US"/>
          </a:p>
          <a:p>
            <a:pPr>
              <a:buSzPct val="65000"/>
              <a:buFontTx/>
              <a:buBlip>
                <a:blip r:embed="rId5"/>
              </a:buBlip>
            </a:pPr>
            <a:r>
              <a:rPr lang="en-GB" altLang="en-US"/>
              <a:t>contour lines and spot heights</a:t>
            </a:r>
          </a:p>
          <a:p>
            <a:pPr>
              <a:buSzPct val="65000"/>
              <a:buFontTx/>
              <a:buBlip>
                <a:blip r:embed="rId5"/>
              </a:buBlip>
            </a:pPr>
            <a:endParaRPr lang="en-GB" altLang="en-US"/>
          </a:p>
          <a:p>
            <a:pPr>
              <a:buSzPct val="65000"/>
              <a:buFontTx/>
              <a:buBlip>
                <a:blip r:embed="rId5"/>
              </a:buBlip>
            </a:pPr>
            <a:r>
              <a:rPr lang="en-GB" altLang="en-US"/>
              <a:t>a scale</a:t>
            </a:r>
          </a:p>
          <a:p>
            <a:pPr>
              <a:buSzPct val="65000"/>
              <a:buFontTx/>
              <a:buBlip>
                <a:blip r:embed="rId5"/>
              </a:buBlip>
            </a:pPr>
            <a:endParaRPr lang="en-GB" altLang="en-US"/>
          </a:p>
          <a:p>
            <a:pPr>
              <a:buSzPct val="65000"/>
              <a:buFontTx/>
              <a:buBlip>
                <a:blip r:embed="rId5"/>
              </a:buBlip>
            </a:pPr>
            <a:r>
              <a:rPr lang="en-GB" altLang="en-US"/>
              <a:t>grid references and grid lines</a:t>
            </a:r>
          </a:p>
          <a:p>
            <a:pPr>
              <a:buSzPct val="65000"/>
              <a:buFontTx/>
              <a:buBlip>
                <a:blip r:embed="rId5"/>
              </a:buBlip>
            </a:pPr>
            <a:endParaRPr lang="en-GB" altLang="en-US"/>
          </a:p>
          <a:p>
            <a:pPr>
              <a:buSzPct val="65000"/>
              <a:buFontTx/>
              <a:buBlip>
                <a:blip r:embed="rId5"/>
              </a:buBlip>
            </a:pPr>
            <a:r>
              <a:rPr lang="en-GB" altLang="en-US"/>
              <a:t>orientation</a:t>
            </a:r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6300788" y="1557338"/>
            <a:ext cx="358775" cy="35877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4427538" y="2347913"/>
            <a:ext cx="649287" cy="649287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0134" name="Oval 22"/>
          <p:cNvSpPr>
            <a:spLocks noChangeArrowheads="1"/>
          </p:cNvSpPr>
          <p:nvPr/>
        </p:nvSpPr>
        <p:spPr bwMode="auto">
          <a:xfrm>
            <a:off x="8389938" y="4510088"/>
            <a:ext cx="358775" cy="35877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0135" name="Oval 23"/>
          <p:cNvSpPr>
            <a:spLocks noChangeArrowheads="1"/>
          </p:cNvSpPr>
          <p:nvPr/>
        </p:nvSpPr>
        <p:spPr bwMode="auto">
          <a:xfrm>
            <a:off x="5581650" y="3717925"/>
            <a:ext cx="358775" cy="35877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3995738" y="5805488"/>
            <a:ext cx="3455987" cy="5762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0137" name="Oval 25"/>
          <p:cNvSpPr>
            <a:spLocks noChangeArrowheads="1"/>
          </p:cNvSpPr>
          <p:nvPr/>
        </p:nvSpPr>
        <p:spPr bwMode="auto">
          <a:xfrm>
            <a:off x="4573588" y="4365625"/>
            <a:ext cx="358775" cy="35877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auto">
          <a:xfrm>
            <a:off x="5148263" y="4799013"/>
            <a:ext cx="358775" cy="35877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>
            <a:off x="7596188" y="1052513"/>
            <a:ext cx="0" cy="46815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>
            <a:off x="6443663" y="1052513"/>
            <a:ext cx="0" cy="46815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>
            <a:off x="5292725" y="1052513"/>
            <a:ext cx="0" cy="46815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6" name="Line 34"/>
          <p:cNvSpPr>
            <a:spLocks noChangeShapeType="1"/>
          </p:cNvSpPr>
          <p:nvPr/>
        </p:nvSpPr>
        <p:spPr bwMode="auto">
          <a:xfrm rot="-5400000">
            <a:off x="6552407" y="-135731"/>
            <a:ext cx="0" cy="46815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 rot="-5400000">
            <a:off x="6552407" y="1088231"/>
            <a:ext cx="0" cy="46815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 rot="-5400000">
            <a:off x="6515894" y="2277269"/>
            <a:ext cx="0" cy="46085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9" name="Rectangle 37"/>
          <p:cNvSpPr>
            <a:spLocks noChangeArrowheads="1"/>
          </p:cNvSpPr>
          <p:nvPr/>
        </p:nvSpPr>
        <p:spPr bwMode="auto">
          <a:xfrm>
            <a:off x="8820150" y="3644900"/>
            <a:ext cx="288925" cy="12969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2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43" grpId="0" animBg="1"/>
      <p:bldP spid="90144" grpId="0" animBg="1"/>
      <p:bldP spid="90145" grpId="0" animBg="1"/>
      <p:bldP spid="90146" grpId="0" animBg="1"/>
      <p:bldP spid="90147" grpId="0" animBg="1"/>
      <p:bldP spid="90148" grpId="0" animBg="1"/>
      <p:bldP spid="90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Settlement Patterns and Hierarchy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8388350" cy="8223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Using your OS map find as many examples of settlement patterns as you can and fill in the table below.  </a:t>
            </a:r>
          </a:p>
        </p:txBody>
      </p:sp>
      <p:grpSp>
        <p:nvGrpSpPr>
          <p:cNvPr id="65569" name="Group 33"/>
          <p:cNvGrpSpPr>
            <a:grpSpLocks/>
          </p:cNvGrpSpPr>
          <p:nvPr/>
        </p:nvGrpSpPr>
        <p:grpSpPr bwMode="auto">
          <a:xfrm>
            <a:off x="684213" y="2276475"/>
            <a:ext cx="7705725" cy="1944688"/>
            <a:chOff x="431" y="1434"/>
            <a:chExt cx="4854" cy="1225"/>
          </a:xfrm>
        </p:grpSpPr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>
              <a:off x="2950" y="2166"/>
              <a:ext cx="165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fontAlgn="b"/>
              <a:r>
                <a:rPr lang="en-GB"/>
                <a:t> </a:t>
              </a:r>
            </a:p>
          </p:txBody>
        </p:sp>
        <p:sp>
          <p:nvSpPr>
            <p:cNvPr id="65550" name="Rectangle 14"/>
            <p:cNvSpPr>
              <a:spLocks noChangeArrowheads="1"/>
            </p:cNvSpPr>
            <p:nvPr/>
          </p:nvSpPr>
          <p:spPr bwMode="auto">
            <a:xfrm>
              <a:off x="1592" y="2166"/>
              <a:ext cx="135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ctr"/>
              <a:r>
                <a:rPr lang="en-GB"/>
                <a:t> </a:t>
              </a:r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431" y="2166"/>
              <a:ext cx="116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ctr"/>
              <a:r>
                <a:rPr lang="en-GB"/>
                <a:t> </a:t>
              </a:r>
            </a:p>
          </p:txBody>
        </p: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2950" y="1686"/>
              <a:ext cx="165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ctr"/>
              <a:endParaRPr lang="en-GB" dirty="0"/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1592" y="1686"/>
              <a:ext cx="135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ctr"/>
              <a:endParaRPr lang="en-GB" dirty="0"/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431" y="1686"/>
              <a:ext cx="116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ctr"/>
              <a:endParaRPr lang="en-GB" dirty="0"/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2950" y="1434"/>
              <a:ext cx="16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"/>
              <a:r>
                <a:rPr lang="en-GB" u="sng">
                  <a:latin typeface="Comic Sans MS" pitchFamily="66" charset="0"/>
                </a:rPr>
                <a:t>Settlement Pattern</a:t>
              </a:r>
              <a:endParaRPr lang="en-GB"/>
            </a:p>
          </p:txBody>
        </p: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>
              <a:off x="1592" y="1434"/>
              <a:ext cx="13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"/>
              <a:r>
                <a:rPr lang="en-GB" u="sng">
                  <a:latin typeface="Comic Sans MS" pitchFamily="66" charset="0"/>
                </a:rPr>
                <a:t>Grid Reference</a:t>
              </a:r>
              <a:endParaRPr lang="en-GB"/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431" y="1434"/>
              <a:ext cx="1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fontAlgn="b"/>
              <a:r>
                <a:rPr lang="en-GB" u="sng">
                  <a:latin typeface="Comic Sans MS" pitchFamily="66" charset="0"/>
                </a:rPr>
                <a:t>Village Name</a:t>
              </a:r>
              <a:endParaRPr lang="en-GB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>
              <a:off x="431" y="1434"/>
              <a:ext cx="417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431" y="2646"/>
              <a:ext cx="417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Line 24"/>
            <p:cNvSpPr>
              <a:spLocks noChangeShapeType="1"/>
            </p:cNvSpPr>
            <p:nvPr/>
          </p:nvSpPr>
          <p:spPr bwMode="auto">
            <a:xfrm>
              <a:off x="431" y="1434"/>
              <a:ext cx="0" cy="121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25"/>
            <p:cNvSpPr>
              <a:spLocks noChangeShapeType="1"/>
            </p:cNvSpPr>
            <p:nvPr/>
          </p:nvSpPr>
          <p:spPr bwMode="auto">
            <a:xfrm>
              <a:off x="4604" y="1434"/>
              <a:ext cx="0" cy="121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26"/>
            <p:cNvSpPr>
              <a:spLocks noChangeShapeType="1"/>
            </p:cNvSpPr>
            <p:nvPr/>
          </p:nvSpPr>
          <p:spPr bwMode="auto">
            <a:xfrm>
              <a:off x="431" y="1686"/>
              <a:ext cx="417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>
              <a:off x="1592" y="1434"/>
              <a:ext cx="0" cy="121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2950" y="1434"/>
              <a:ext cx="0" cy="121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>
              <a:off x="431" y="2166"/>
              <a:ext cx="417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Rectangle 30"/>
            <p:cNvSpPr>
              <a:spLocks noChangeArrowheads="1"/>
            </p:cNvSpPr>
            <p:nvPr/>
          </p:nvSpPr>
          <p:spPr bwMode="auto">
            <a:xfrm>
              <a:off x="4604" y="1434"/>
              <a:ext cx="681" cy="1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>
              <a:off x="4604" y="2160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32"/>
            <p:cNvSpPr>
              <a:spLocks noChangeShapeType="1"/>
            </p:cNvSpPr>
            <p:nvPr/>
          </p:nvSpPr>
          <p:spPr bwMode="auto">
            <a:xfrm>
              <a:off x="4604" y="1661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7308850" y="227647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/>
              <a:t>Reason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4578870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Use both the paper and digital versions of the OS maps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Online login: </a:t>
            </a:r>
            <a:r>
              <a:rPr lang="en-US" b="1" u="sng" dirty="0">
                <a:hlinkClick r:id="rId2"/>
              </a:rPr>
              <a:t>deanna.thompson@bishouston.org</a:t>
            </a:r>
            <a:endParaRPr lang="en-US" b="1" u="sng" dirty="0"/>
          </a:p>
          <a:p>
            <a:pPr lvl="0"/>
            <a:r>
              <a:rPr lang="en-US" b="1" u="sng" dirty="0"/>
              <a:t>Geography</a:t>
            </a:r>
          </a:p>
          <a:p>
            <a:pPr lvl="0"/>
            <a:endParaRPr lang="en-US" b="1" u="sng" dirty="0"/>
          </a:p>
          <a:p>
            <a:pPr lvl="0"/>
            <a:r>
              <a:rPr lang="en-US" dirty="0"/>
              <a:t>Choose a location in the UK you would like to look at (it is better if it is rural).</a:t>
            </a:r>
          </a:p>
        </p:txBody>
      </p:sp>
    </p:spTree>
    <p:extLst>
      <p:ext uri="{BB962C8B-B14F-4D97-AF65-F5344CB8AC3E}">
        <p14:creationId xmlns:p14="http://schemas.microsoft.com/office/powerpoint/2010/main" val="217727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Map skills using Burnham on Sea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04407"/>
            <a:ext cx="6995120" cy="4853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78092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Initial general observations of the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4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027185"/>
            <a:ext cx="7022306" cy="4872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621232"/>
            <a:ext cx="19742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Generally flat 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6328" y="2311978"/>
            <a:ext cx="9247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Main settlement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5745" y="1397577"/>
            <a:ext cx="1028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Steep hill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1992" y="2554351"/>
            <a:ext cx="7481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Mud</a:t>
            </a:r>
            <a:r>
              <a:rPr lang="en-US" sz="135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8799" y="3551983"/>
            <a:ext cx="11222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Extensive drainage network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2718" y="4421332"/>
            <a:ext cx="118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A lot of farm land…could be allowed to flood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4445" y="1750869"/>
            <a:ext cx="15482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Very straight/ linear road network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1118" y="3454977"/>
            <a:ext cx="6546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2060"/>
                </a:solidFill>
              </a:rPr>
              <a:t>M5-major road</a:t>
            </a:r>
          </a:p>
        </p:txBody>
      </p:sp>
    </p:spTree>
    <p:extLst>
      <p:ext uri="{BB962C8B-B14F-4D97-AF65-F5344CB8AC3E}">
        <p14:creationId xmlns:p14="http://schemas.microsoft.com/office/powerpoint/2010/main" val="183892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using </a:t>
            </a:r>
            <a:r>
              <a:rPr lang="en-US" dirty="0" err="1"/>
              <a:t>Burhnam</a:t>
            </a:r>
            <a:r>
              <a:rPr lang="en-US" dirty="0"/>
              <a:t> map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Name a linear, dispersed and nucleated settlement (3)</a:t>
            </a:r>
          </a:p>
          <a:p>
            <a:pPr marL="514350" indent="-514350">
              <a:buAutoNum type="arabicPeriod"/>
            </a:pPr>
            <a:r>
              <a:rPr lang="en-US" dirty="0"/>
              <a:t>What is the 4 figure grid reference of </a:t>
            </a:r>
            <a:r>
              <a:rPr lang="en-US" dirty="0" err="1"/>
              <a:t>Pawlett</a:t>
            </a:r>
            <a:r>
              <a:rPr lang="en-US" dirty="0"/>
              <a:t> (1)</a:t>
            </a:r>
          </a:p>
          <a:p>
            <a:pPr marL="514350" indent="-514350">
              <a:buAutoNum type="arabicPeriod"/>
            </a:pPr>
            <a:r>
              <a:rPr lang="en-US" dirty="0"/>
              <a:t>What is the 4 figure grid reference of Alston Sutton (1)</a:t>
            </a:r>
          </a:p>
          <a:p>
            <a:pPr marL="514350" indent="-514350">
              <a:buAutoNum type="arabicPeriod"/>
            </a:pPr>
            <a:r>
              <a:rPr lang="en-US" dirty="0"/>
              <a:t>Where would you place the following settlements on the settlement hierarchy and why? </a:t>
            </a:r>
          </a:p>
          <a:p>
            <a:r>
              <a:rPr lang="en-US" dirty="0" err="1"/>
              <a:t>Burhnam</a:t>
            </a:r>
            <a:r>
              <a:rPr lang="en-US" dirty="0"/>
              <a:t> (1+1)</a:t>
            </a:r>
          </a:p>
          <a:p>
            <a:r>
              <a:rPr lang="en-US" dirty="0"/>
              <a:t>Mark (1+1)</a:t>
            </a:r>
          </a:p>
          <a:p>
            <a:r>
              <a:rPr lang="en-US" dirty="0"/>
              <a:t>Vole Farm (1+1)</a:t>
            </a:r>
          </a:p>
          <a:p>
            <a:pPr marL="0" indent="0">
              <a:buNone/>
            </a:pPr>
            <a:r>
              <a:rPr lang="en-US" b="1" u="sng" dirty="0"/>
              <a:t>Extension:</a:t>
            </a:r>
          </a:p>
          <a:p>
            <a:pPr marL="0" indent="0">
              <a:buNone/>
            </a:pPr>
            <a:r>
              <a:rPr lang="en-US" dirty="0"/>
              <a:t>5. Describe the distribution of settlements on the map (4)</a:t>
            </a:r>
          </a:p>
          <a:p>
            <a:pPr marL="0" indent="0">
              <a:buNone/>
            </a:pPr>
            <a:r>
              <a:rPr lang="en-US" dirty="0"/>
              <a:t>6. Explain why this distribution may have </a:t>
            </a:r>
            <a:r>
              <a:rPr lang="en-US" dirty="0" err="1"/>
              <a:t>occured</a:t>
            </a:r>
            <a:r>
              <a:rPr lang="en-US" dirty="0"/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129195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using Exeter map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Name a linear, dispersed and nucleated settlement (3)</a:t>
            </a:r>
          </a:p>
          <a:p>
            <a:pPr marL="514350" indent="-514350">
              <a:buAutoNum type="arabicPeriod"/>
            </a:pPr>
            <a:r>
              <a:rPr lang="en-US" dirty="0"/>
              <a:t>What is the 4 figure grid reference of </a:t>
            </a:r>
            <a:r>
              <a:rPr lang="en-US" dirty="0" err="1"/>
              <a:t>Broadclyst</a:t>
            </a:r>
            <a:r>
              <a:rPr lang="en-US" dirty="0"/>
              <a:t> (1)</a:t>
            </a:r>
          </a:p>
          <a:p>
            <a:pPr marL="514350" indent="-514350">
              <a:buAutoNum type="arabicPeriod"/>
            </a:pPr>
            <a:r>
              <a:rPr lang="en-US" dirty="0"/>
              <a:t>What is the 4 figure grid reference of </a:t>
            </a:r>
            <a:r>
              <a:rPr lang="en-US" dirty="0" err="1"/>
              <a:t>Lympstone</a:t>
            </a:r>
            <a:r>
              <a:rPr lang="en-US" dirty="0"/>
              <a:t> (1)</a:t>
            </a:r>
          </a:p>
          <a:p>
            <a:pPr marL="514350" indent="-514350">
              <a:buAutoNum type="arabicPeriod"/>
            </a:pPr>
            <a:r>
              <a:rPr lang="en-US" dirty="0"/>
              <a:t>Where would you place the following settlements on the settlement hierarchy and why (use evidence from the map? </a:t>
            </a:r>
          </a:p>
          <a:p>
            <a:r>
              <a:rPr lang="en-US" dirty="0"/>
              <a:t>Exeter (1+2)</a:t>
            </a:r>
          </a:p>
          <a:p>
            <a:r>
              <a:rPr lang="en-US" dirty="0" err="1"/>
              <a:t>Exmouth</a:t>
            </a:r>
            <a:r>
              <a:rPr lang="en-US" dirty="0"/>
              <a:t>  (1+2)</a:t>
            </a:r>
          </a:p>
          <a:p>
            <a:r>
              <a:rPr lang="en-US" dirty="0" err="1"/>
              <a:t>Otterton</a:t>
            </a:r>
            <a:r>
              <a:rPr lang="en-US" dirty="0"/>
              <a:t> (1+2)</a:t>
            </a:r>
          </a:p>
          <a:p>
            <a:pPr marL="0" indent="0">
              <a:buNone/>
            </a:pPr>
            <a:r>
              <a:rPr lang="en-US" b="1" u="sng" dirty="0"/>
              <a:t>Extension:</a:t>
            </a:r>
          </a:p>
          <a:p>
            <a:pPr marL="0" indent="0">
              <a:buNone/>
            </a:pPr>
            <a:r>
              <a:rPr lang="en-US" dirty="0"/>
              <a:t>5. Describe the distribution of settlements on the map (4)</a:t>
            </a:r>
          </a:p>
          <a:p>
            <a:pPr marL="0" indent="0">
              <a:buNone/>
            </a:pPr>
            <a:r>
              <a:rPr lang="en-US" dirty="0"/>
              <a:t>6. Explain why this distribution may have </a:t>
            </a:r>
            <a:r>
              <a:rPr lang="en-US" dirty="0" err="1"/>
              <a:t>occured</a:t>
            </a:r>
            <a:r>
              <a:rPr lang="en-US" dirty="0"/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88901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using Purbeck map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Name a linear, dispersed and nucleated settlement (3)</a:t>
            </a:r>
          </a:p>
          <a:p>
            <a:pPr marL="514350" indent="-514350">
              <a:buAutoNum type="arabicPeriod"/>
            </a:pPr>
            <a:r>
              <a:rPr lang="en-US" dirty="0"/>
              <a:t>What is the 4 figure grid reference of </a:t>
            </a:r>
            <a:r>
              <a:rPr lang="en-US" dirty="0" err="1"/>
              <a:t>Shipton</a:t>
            </a:r>
            <a:r>
              <a:rPr lang="en-US" dirty="0"/>
              <a:t> Gorge (1)</a:t>
            </a:r>
          </a:p>
          <a:p>
            <a:pPr marL="514350" indent="-514350">
              <a:buAutoNum type="arabicPeriod"/>
            </a:pPr>
            <a:r>
              <a:rPr lang="en-US" dirty="0"/>
              <a:t>What is the 4 figure grid reference of </a:t>
            </a:r>
            <a:r>
              <a:rPr lang="en-US" dirty="0" err="1"/>
              <a:t>Uplolders</a:t>
            </a:r>
            <a:r>
              <a:rPr lang="en-US" dirty="0"/>
              <a:t>(1)</a:t>
            </a:r>
          </a:p>
          <a:p>
            <a:pPr marL="514350" indent="-514350">
              <a:buAutoNum type="arabicPeriod"/>
            </a:pPr>
            <a:r>
              <a:rPr lang="en-US" dirty="0"/>
              <a:t>Where would you place the following settlements on the settlement hierarchy and why (use evidence from the map? </a:t>
            </a:r>
          </a:p>
          <a:p>
            <a:r>
              <a:rPr lang="en-US" dirty="0"/>
              <a:t>Dorchester (1+2)</a:t>
            </a:r>
          </a:p>
          <a:p>
            <a:r>
              <a:rPr lang="en-US" dirty="0" err="1"/>
              <a:t>Shipton</a:t>
            </a:r>
            <a:r>
              <a:rPr lang="en-US" dirty="0"/>
              <a:t> Gorge (1+2)</a:t>
            </a:r>
          </a:p>
          <a:p>
            <a:r>
              <a:rPr lang="en-US" dirty="0" err="1"/>
              <a:t>Westfleet</a:t>
            </a:r>
            <a:r>
              <a:rPr lang="en-US" dirty="0"/>
              <a:t> farm (1+2)</a:t>
            </a:r>
          </a:p>
          <a:p>
            <a:pPr marL="0" indent="0">
              <a:buNone/>
            </a:pPr>
            <a:r>
              <a:rPr lang="en-US" b="1" u="sng" dirty="0"/>
              <a:t>Extension:</a:t>
            </a:r>
          </a:p>
          <a:p>
            <a:pPr marL="0" indent="0">
              <a:buNone/>
            </a:pPr>
            <a:r>
              <a:rPr lang="en-US" dirty="0"/>
              <a:t>5. Describe the distribution of settlements on the map (4)</a:t>
            </a:r>
          </a:p>
          <a:p>
            <a:pPr marL="0" indent="0">
              <a:buNone/>
            </a:pPr>
            <a:r>
              <a:rPr lang="en-US" dirty="0"/>
              <a:t>6. Explain why this distribution may have </a:t>
            </a:r>
            <a:r>
              <a:rPr lang="en-US" dirty="0" err="1"/>
              <a:t>occured</a:t>
            </a:r>
            <a:r>
              <a:rPr lang="en-US" dirty="0"/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138362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using Ben Nevis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Name a linear, dispersed and nucleated settlement (3)</a:t>
            </a:r>
          </a:p>
          <a:p>
            <a:pPr marL="514350" indent="-514350">
              <a:buAutoNum type="arabicPeriod"/>
            </a:pPr>
            <a:r>
              <a:rPr lang="en-US" dirty="0"/>
              <a:t>What is the 4 figure grid reference of </a:t>
            </a:r>
            <a:r>
              <a:rPr lang="en-US" dirty="0" err="1"/>
              <a:t>Roybridge</a:t>
            </a:r>
            <a:r>
              <a:rPr lang="en-US" dirty="0"/>
              <a:t> (1)</a:t>
            </a:r>
          </a:p>
          <a:p>
            <a:pPr marL="514350" indent="-514350">
              <a:buAutoNum type="arabicPeriod"/>
            </a:pPr>
            <a:r>
              <a:rPr lang="en-US" dirty="0"/>
              <a:t>What is the 4 figure grid reference of </a:t>
            </a:r>
            <a:r>
              <a:rPr lang="en-US" dirty="0" err="1"/>
              <a:t>Tullock</a:t>
            </a:r>
            <a:r>
              <a:rPr lang="en-US" dirty="0"/>
              <a:t> (1)</a:t>
            </a:r>
          </a:p>
          <a:p>
            <a:pPr marL="514350" indent="-514350">
              <a:buAutoNum type="arabicPeriod"/>
            </a:pPr>
            <a:r>
              <a:rPr lang="en-US" dirty="0"/>
              <a:t>Where would you place the following settlements on the settlement hierarchy and why? </a:t>
            </a:r>
          </a:p>
          <a:p>
            <a:r>
              <a:rPr lang="en-US" dirty="0"/>
              <a:t>Fort William (1+2)</a:t>
            </a:r>
          </a:p>
          <a:p>
            <a:r>
              <a:rPr lang="en-US" dirty="0"/>
              <a:t> </a:t>
            </a:r>
            <a:r>
              <a:rPr lang="en-US" dirty="0" err="1"/>
              <a:t>Spearn</a:t>
            </a:r>
            <a:r>
              <a:rPr lang="en-US" dirty="0"/>
              <a:t> Bridge(1+2)</a:t>
            </a:r>
          </a:p>
          <a:p>
            <a:r>
              <a:rPr lang="en-US" dirty="0" err="1"/>
              <a:t>Annat</a:t>
            </a:r>
            <a:r>
              <a:rPr lang="en-US" dirty="0"/>
              <a:t> Farm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Extension:</a:t>
            </a:r>
          </a:p>
          <a:p>
            <a:pPr marL="0" indent="0">
              <a:buNone/>
            </a:pPr>
            <a:r>
              <a:rPr lang="en-US" dirty="0"/>
              <a:t>5. Describe the distribution of settlements on the map (4)</a:t>
            </a:r>
          </a:p>
          <a:p>
            <a:pPr marL="0" indent="0">
              <a:buNone/>
            </a:pPr>
            <a:r>
              <a:rPr lang="en-US" dirty="0"/>
              <a:t>6. Explain why this distribution may have </a:t>
            </a:r>
            <a:r>
              <a:rPr lang="en-US" dirty="0" err="1"/>
              <a:t>occured</a:t>
            </a:r>
            <a:r>
              <a:rPr lang="en-US" dirty="0"/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135056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Rural Settlement- </a:t>
            </a:r>
            <a:r>
              <a:rPr lang="en-US" dirty="0" err="1">
                <a:latin typeface="dearJoe 5 CASUAL PRO" panose="02000000000000000000" pitchFamily="2" charset="0"/>
              </a:rPr>
              <a:t>Tsoelike</a:t>
            </a:r>
            <a:r>
              <a:rPr lang="en-US" dirty="0">
                <a:latin typeface="dearJoe 5 CASUAL PRO" panose="02000000000000000000" pitchFamily="2" charset="0"/>
              </a:rPr>
              <a:t> Valley, Lesotho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Task: Read page 47-48 of textbook. Answer al questions in box 5 in detail </a:t>
            </a:r>
          </a:p>
          <a:p>
            <a:pPr marL="0" indent="0">
              <a:buNone/>
            </a:pPr>
            <a:r>
              <a:rPr lang="en-US" dirty="0"/>
              <a:t>Extension: Use this link to play with the activities based on this case study: </a:t>
            </a:r>
            <a:r>
              <a:rPr lang="en-US" dirty="0">
                <a:hlinkClick r:id="rId2"/>
              </a:rPr>
              <a:t>https://quizlet.com/106861926/settlement-in-the-tsolike-valley-lesotho-ledc-flash-cards/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" y="1362579"/>
            <a:ext cx="2057534" cy="2337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99" y="2067452"/>
            <a:ext cx="4132811" cy="195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20" y="1362579"/>
            <a:ext cx="2997780" cy="2085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0B4FC-8178-2342-8151-FB4634FFA951}"/>
              </a:ext>
            </a:extLst>
          </p:cNvPr>
          <p:cNvSpPr txBox="1"/>
          <p:nvPr/>
        </p:nvSpPr>
        <p:spPr>
          <a:xfrm>
            <a:off x="6444208" y="3447991"/>
            <a:ext cx="187220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factors have influenced the settlement pattern in this area? </a:t>
            </a:r>
          </a:p>
        </p:txBody>
      </p:sp>
    </p:spTree>
    <p:extLst>
      <p:ext uri="{BB962C8B-B14F-4D97-AF65-F5344CB8AC3E}">
        <p14:creationId xmlns:p14="http://schemas.microsoft.com/office/powerpoint/2010/main" val="210354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Settlement Patterns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pic>
        <p:nvPicPr>
          <p:cNvPr id="63492" name="Picture 4" descr="Dispersed Settlement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Linear Settlement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362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Nucleated Settlement Patt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362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533400" y="1143000"/>
            <a:ext cx="2362200" cy="2057400"/>
            <a:chOff x="336" y="720"/>
            <a:chExt cx="1488" cy="1296"/>
          </a:xfrm>
        </p:grpSpPr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336" y="720"/>
              <a:ext cx="1488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336" y="1392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V="1">
              <a:off x="480" y="144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 flipV="1">
              <a:off x="1152" y="72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1003" y="720"/>
              <a:ext cx="485" cy="516"/>
            </a:xfrm>
            <a:custGeom>
              <a:avLst/>
              <a:gdLst>
                <a:gd name="T0" fmla="*/ 0 w 485"/>
                <a:gd name="T1" fmla="*/ 516 h 516"/>
                <a:gd name="T2" fmla="*/ 485 w 485"/>
                <a:gd name="T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5" h="516">
                  <a:moveTo>
                    <a:pt x="0" y="516"/>
                  </a:moveTo>
                  <a:lnTo>
                    <a:pt x="4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>
              <a:off x="1152" y="129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1008" y="1440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336" y="10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336" y="124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5" name="Group 17"/>
          <p:cNvGrpSpPr>
            <a:grpSpLocks/>
          </p:cNvGrpSpPr>
          <p:nvPr/>
        </p:nvGrpSpPr>
        <p:grpSpPr bwMode="auto">
          <a:xfrm>
            <a:off x="6172200" y="1143000"/>
            <a:ext cx="2362200" cy="2057400"/>
            <a:chOff x="336" y="720"/>
            <a:chExt cx="1488" cy="1296"/>
          </a:xfrm>
        </p:grpSpPr>
        <p:sp>
          <p:nvSpPr>
            <p:cNvPr id="63506" name="Rectangle 18"/>
            <p:cNvSpPr>
              <a:spLocks noChangeArrowheads="1"/>
            </p:cNvSpPr>
            <p:nvPr/>
          </p:nvSpPr>
          <p:spPr bwMode="auto">
            <a:xfrm>
              <a:off x="336" y="720"/>
              <a:ext cx="1488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V="1">
              <a:off x="336" y="1392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 flipV="1">
              <a:off x="480" y="144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V="1">
              <a:off x="1152" y="72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auto">
            <a:xfrm>
              <a:off x="1003" y="720"/>
              <a:ext cx="485" cy="516"/>
            </a:xfrm>
            <a:custGeom>
              <a:avLst/>
              <a:gdLst>
                <a:gd name="T0" fmla="*/ 0 w 485"/>
                <a:gd name="T1" fmla="*/ 516 h 516"/>
                <a:gd name="T2" fmla="*/ 485 w 485"/>
                <a:gd name="T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5" h="516">
                  <a:moveTo>
                    <a:pt x="0" y="516"/>
                  </a:moveTo>
                  <a:lnTo>
                    <a:pt x="48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23"/>
            <p:cNvSpPr>
              <a:spLocks noChangeShapeType="1"/>
            </p:cNvSpPr>
            <p:nvPr/>
          </p:nvSpPr>
          <p:spPr bwMode="auto">
            <a:xfrm>
              <a:off x="1152" y="129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24"/>
            <p:cNvSpPr>
              <a:spLocks noChangeShapeType="1"/>
            </p:cNvSpPr>
            <p:nvPr/>
          </p:nvSpPr>
          <p:spPr bwMode="auto">
            <a:xfrm>
              <a:off x="1008" y="1440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25"/>
            <p:cNvSpPr>
              <a:spLocks noChangeShapeType="1"/>
            </p:cNvSpPr>
            <p:nvPr/>
          </p:nvSpPr>
          <p:spPr bwMode="auto">
            <a:xfrm>
              <a:off x="336" y="10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26"/>
            <p:cNvSpPr>
              <a:spLocks noChangeShapeType="1"/>
            </p:cNvSpPr>
            <p:nvPr/>
          </p:nvSpPr>
          <p:spPr bwMode="auto">
            <a:xfrm>
              <a:off x="336" y="124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3352800" y="1143000"/>
            <a:ext cx="2362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V="1">
            <a:off x="3352800" y="22098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V="1">
            <a:off x="35814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 flipV="1">
            <a:off x="4419600" y="11430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Freeform 31"/>
          <p:cNvSpPr>
            <a:spLocks/>
          </p:cNvSpPr>
          <p:nvPr/>
        </p:nvSpPr>
        <p:spPr bwMode="auto">
          <a:xfrm>
            <a:off x="4191000" y="1143000"/>
            <a:ext cx="990600" cy="1066800"/>
          </a:xfrm>
          <a:custGeom>
            <a:avLst/>
            <a:gdLst>
              <a:gd name="T0" fmla="*/ 0 w 485"/>
              <a:gd name="T1" fmla="*/ 516 h 516"/>
              <a:gd name="T2" fmla="*/ 485 w 485"/>
              <a:gd name="T3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5" h="516">
                <a:moveTo>
                  <a:pt x="0" y="516"/>
                </a:moveTo>
                <a:lnTo>
                  <a:pt x="48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Oval 32"/>
          <p:cNvSpPr>
            <a:spLocks noChangeArrowheads="1"/>
          </p:cNvSpPr>
          <p:nvPr/>
        </p:nvSpPr>
        <p:spPr bwMode="auto">
          <a:xfrm>
            <a:off x="1835150" y="263683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Oval 33"/>
          <p:cNvSpPr>
            <a:spLocks noChangeArrowheads="1"/>
          </p:cNvSpPr>
          <p:nvPr/>
        </p:nvSpPr>
        <p:spPr bwMode="auto">
          <a:xfrm>
            <a:off x="900113" y="1341438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Oval 34"/>
          <p:cNvSpPr>
            <a:spLocks noChangeArrowheads="1"/>
          </p:cNvSpPr>
          <p:nvPr/>
        </p:nvSpPr>
        <p:spPr bwMode="auto">
          <a:xfrm>
            <a:off x="35814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auto">
          <a:xfrm>
            <a:off x="37338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38862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Oval 37"/>
          <p:cNvSpPr>
            <a:spLocks noChangeArrowheads="1"/>
          </p:cNvSpPr>
          <p:nvPr/>
        </p:nvSpPr>
        <p:spPr bwMode="auto">
          <a:xfrm>
            <a:off x="4038600" y="1981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Oval 38"/>
          <p:cNvSpPr>
            <a:spLocks noChangeArrowheads="1"/>
          </p:cNvSpPr>
          <p:nvPr/>
        </p:nvSpPr>
        <p:spPr bwMode="auto">
          <a:xfrm>
            <a:off x="44958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7" name="Oval 39"/>
          <p:cNvSpPr>
            <a:spLocks noChangeArrowheads="1"/>
          </p:cNvSpPr>
          <p:nvPr/>
        </p:nvSpPr>
        <p:spPr bwMode="auto">
          <a:xfrm>
            <a:off x="4648200" y="1981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Oval 40"/>
          <p:cNvSpPr>
            <a:spLocks noChangeArrowheads="1"/>
          </p:cNvSpPr>
          <p:nvPr/>
        </p:nvSpPr>
        <p:spPr bwMode="auto">
          <a:xfrm>
            <a:off x="4191000" y="1828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9" name="Oval 41"/>
          <p:cNvSpPr>
            <a:spLocks noChangeArrowheads="1"/>
          </p:cNvSpPr>
          <p:nvPr/>
        </p:nvSpPr>
        <p:spPr bwMode="auto">
          <a:xfrm>
            <a:off x="4343400" y="1676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Oval 42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Oval 43"/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Oval 44"/>
          <p:cNvSpPr>
            <a:spLocks noChangeArrowheads="1"/>
          </p:cNvSpPr>
          <p:nvPr/>
        </p:nvSpPr>
        <p:spPr bwMode="auto">
          <a:xfrm>
            <a:off x="4038600" y="2590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3" name="Oval 45"/>
          <p:cNvSpPr>
            <a:spLocks noChangeArrowheads="1"/>
          </p:cNvSpPr>
          <p:nvPr/>
        </p:nvSpPr>
        <p:spPr bwMode="auto">
          <a:xfrm>
            <a:off x="7086600" y="1752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Oval 46"/>
          <p:cNvSpPr>
            <a:spLocks noChangeArrowheads="1"/>
          </p:cNvSpPr>
          <p:nvPr/>
        </p:nvSpPr>
        <p:spPr bwMode="auto">
          <a:xfrm>
            <a:off x="6858000" y="1676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5" name="Oval 47"/>
          <p:cNvSpPr>
            <a:spLocks noChangeArrowheads="1"/>
          </p:cNvSpPr>
          <p:nvPr/>
        </p:nvSpPr>
        <p:spPr bwMode="auto">
          <a:xfrm>
            <a:off x="6629400" y="1600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Oval 48"/>
          <p:cNvSpPr>
            <a:spLocks noChangeArrowheads="1"/>
          </p:cNvSpPr>
          <p:nvPr/>
        </p:nvSpPr>
        <p:spPr bwMode="auto">
          <a:xfrm>
            <a:off x="6705600" y="2133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7" name="Oval 49"/>
          <p:cNvSpPr>
            <a:spLocks noChangeArrowheads="1"/>
          </p:cNvSpPr>
          <p:nvPr/>
        </p:nvSpPr>
        <p:spPr bwMode="auto">
          <a:xfrm>
            <a:off x="6477000" y="2057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Oval 50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9" name="Oval 51"/>
          <p:cNvSpPr>
            <a:spLocks noChangeArrowheads="1"/>
          </p:cNvSpPr>
          <p:nvPr/>
        </p:nvSpPr>
        <p:spPr bwMode="auto">
          <a:xfrm>
            <a:off x="64008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0" name="Oval 52"/>
          <p:cNvSpPr>
            <a:spLocks noChangeArrowheads="1"/>
          </p:cNvSpPr>
          <p:nvPr/>
        </p:nvSpPr>
        <p:spPr bwMode="auto">
          <a:xfrm>
            <a:off x="70104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1" name="Oval 53"/>
          <p:cNvSpPr>
            <a:spLocks noChangeArrowheads="1"/>
          </p:cNvSpPr>
          <p:nvPr/>
        </p:nvSpPr>
        <p:spPr bwMode="auto">
          <a:xfrm>
            <a:off x="7391400" y="2362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2" name="Oval 54"/>
          <p:cNvSpPr>
            <a:spLocks noChangeArrowheads="1"/>
          </p:cNvSpPr>
          <p:nvPr/>
        </p:nvSpPr>
        <p:spPr bwMode="auto">
          <a:xfrm>
            <a:off x="7162800" y="2286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3" name="Oval 55"/>
          <p:cNvSpPr>
            <a:spLocks noChangeArrowheads="1"/>
          </p:cNvSpPr>
          <p:nvPr/>
        </p:nvSpPr>
        <p:spPr bwMode="auto">
          <a:xfrm>
            <a:off x="6858000" y="2590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4" name="Oval 56"/>
          <p:cNvSpPr>
            <a:spLocks noChangeArrowheads="1"/>
          </p:cNvSpPr>
          <p:nvPr/>
        </p:nvSpPr>
        <p:spPr bwMode="auto">
          <a:xfrm>
            <a:off x="7239000" y="2514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5" name="Oval 57"/>
          <p:cNvSpPr>
            <a:spLocks noChangeArrowheads="1"/>
          </p:cNvSpPr>
          <p:nvPr/>
        </p:nvSpPr>
        <p:spPr bwMode="auto">
          <a:xfrm>
            <a:off x="7086600" y="2667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6" name="Oval 58"/>
          <p:cNvSpPr>
            <a:spLocks noChangeArrowheads="1"/>
          </p:cNvSpPr>
          <p:nvPr/>
        </p:nvSpPr>
        <p:spPr bwMode="auto">
          <a:xfrm>
            <a:off x="7239000" y="1524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7" name="Oval 59"/>
          <p:cNvSpPr>
            <a:spLocks noChangeArrowheads="1"/>
          </p:cNvSpPr>
          <p:nvPr/>
        </p:nvSpPr>
        <p:spPr bwMode="auto">
          <a:xfrm>
            <a:off x="7010400" y="1524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8" name="Oval 60"/>
          <p:cNvSpPr>
            <a:spLocks noChangeArrowheads="1"/>
          </p:cNvSpPr>
          <p:nvPr/>
        </p:nvSpPr>
        <p:spPr bwMode="auto">
          <a:xfrm>
            <a:off x="6781800" y="1447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49" name="Oval 61"/>
          <p:cNvSpPr>
            <a:spLocks noChangeArrowheads="1"/>
          </p:cNvSpPr>
          <p:nvPr/>
        </p:nvSpPr>
        <p:spPr bwMode="auto">
          <a:xfrm>
            <a:off x="7543800" y="1905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0" name="Oval 62"/>
          <p:cNvSpPr>
            <a:spLocks noChangeArrowheads="1"/>
          </p:cNvSpPr>
          <p:nvPr/>
        </p:nvSpPr>
        <p:spPr bwMode="auto">
          <a:xfrm>
            <a:off x="7696200" y="1752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1" name="Oval 63"/>
          <p:cNvSpPr>
            <a:spLocks noChangeArrowheads="1"/>
          </p:cNvSpPr>
          <p:nvPr/>
        </p:nvSpPr>
        <p:spPr bwMode="auto">
          <a:xfrm>
            <a:off x="7772400" y="1981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2" name="Oval 64"/>
          <p:cNvSpPr>
            <a:spLocks noChangeArrowheads="1"/>
          </p:cNvSpPr>
          <p:nvPr/>
        </p:nvSpPr>
        <p:spPr bwMode="auto">
          <a:xfrm>
            <a:off x="76200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3" name="Oval 65"/>
          <p:cNvSpPr>
            <a:spLocks noChangeArrowheads="1"/>
          </p:cNvSpPr>
          <p:nvPr/>
        </p:nvSpPr>
        <p:spPr bwMode="auto">
          <a:xfrm>
            <a:off x="7848600" y="1600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4" name="Oval 66"/>
          <p:cNvSpPr>
            <a:spLocks noChangeArrowheads="1"/>
          </p:cNvSpPr>
          <p:nvPr/>
        </p:nvSpPr>
        <p:spPr bwMode="auto">
          <a:xfrm>
            <a:off x="8001000" y="2057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5" name="Oval 67"/>
          <p:cNvSpPr>
            <a:spLocks noChangeArrowheads="1"/>
          </p:cNvSpPr>
          <p:nvPr/>
        </p:nvSpPr>
        <p:spPr bwMode="auto">
          <a:xfrm>
            <a:off x="7467600" y="2590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6" name="Oval 68"/>
          <p:cNvSpPr>
            <a:spLocks noChangeArrowheads="1"/>
          </p:cNvSpPr>
          <p:nvPr/>
        </p:nvSpPr>
        <p:spPr bwMode="auto">
          <a:xfrm>
            <a:off x="7924800" y="1828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4572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Dispersed </a:t>
            </a:r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33528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Linear </a:t>
            </a:r>
          </a:p>
        </p:txBody>
      </p:sp>
      <p:sp>
        <p:nvSpPr>
          <p:cNvPr id="63559" name="Text Box 71"/>
          <p:cNvSpPr txBox="1">
            <a:spLocks noChangeArrowheads="1"/>
          </p:cNvSpPr>
          <p:nvPr/>
        </p:nvSpPr>
        <p:spPr bwMode="auto">
          <a:xfrm>
            <a:off x="61722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Nucleated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FF8D57-43F8-324C-9FBD-6DF86D985882}"/>
              </a:ext>
            </a:extLst>
          </p:cNvPr>
          <p:cNvSpPr txBox="1"/>
          <p:nvPr/>
        </p:nvSpPr>
        <p:spPr>
          <a:xfrm>
            <a:off x="1516856" y="6337610"/>
            <a:ext cx="73294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would influence the development of these settlement patterns? </a:t>
            </a:r>
          </a:p>
        </p:txBody>
      </p:sp>
    </p:spTree>
    <p:extLst>
      <p:ext uri="{BB962C8B-B14F-4D97-AF65-F5344CB8AC3E}">
        <p14:creationId xmlns:p14="http://schemas.microsoft.com/office/powerpoint/2010/main" val="42425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6048375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140200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2796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995738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014788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Dispearsed?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140200" y="63388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8486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7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114800" y="57912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31213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2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62400" y="60960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23088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8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038600" y="60198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021513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2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Nucleated, Linear or Dispersed?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038600" y="59436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627813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9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804</Words>
  <Application>Microsoft Macintosh PowerPoint</Application>
  <PresentationFormat>On-screen Show (4:3)</PresentationFormat>
  <Paragraphs>134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Comic Sans MS</vt:lpstr>
      <vt:lpstr>dearJoe 5 CASUAL PRO</vt:lpstr>
      <vt:lpstr>KBSticktoIt Medium</vt:lpstr>
      <vt:lpstr>Lato-Bold</vt:lpstr>
      <vt:lpstr>Lato-Regular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Ordnance survey</vt:lpstr>
      <vt:lpstr>Ordnance survey</vt:lpstr>
      <vt:lpstr>PowerPoint Presentation</vt:lpstr>
      <vt:lpstr>Map skills using Burnham on Sea Map</vt:lpstr>
      <vt:lpstr>PowerPoint Presentation</vt:lpstr>
      <vt:lpstr>Questions using Burhnam map </vt:lpstr>
      <vt:lpstr>Questions using Exeter map </vt:lpstr>
      <vt:lpstr>Questions using Purbeck map </vt:lpstr>
      <vt:lpstr>Questions using Ben Nevis map</vt:lpstr>
      <vt:lpstr>Rural Settlement- Tsoelike Valley, Lesotho </vt:lpstr>
    </vt:vector>
  </TitlesOfParts>
  <Company>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Anna Bennett</cp:lastModifiedBy>
  <cp:revision>14</cp:revision>
  <cp:lastPrinted>2016-12-01T14:45:19Z</cp:lastPrinted>
  <dcterms:created xsi:type="dcterms:W3CDTF">2014-01-26T21:06:01Z</dcterms:created>
  <dcterms:modified xsi:type="dcterms:W3CDTF">2019-03-27T20:09:36Z</dcterms:modified>
</cp:coreProperties>
</file>