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90" r:id="rId4"/>
    <p:sldId id="284" r:id="rId5"/>
    <p:sldId id="285" r:id="rId6"/>
    <p:sldId id="272" r:id="rId7"/>
    <p:sldId id="265" r:id="rId8"/>
    <p:sldId id="29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8" r:id="rId20"/>
    <p:sldId id="291" r:id="rId2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0A"/>
    <a:srgbClr val="A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/>
    <p:restoredTop sz="92969"/>
  </p:normalViewPr>
  <p:slideViewPr>
    <p:cSldViewPr snapToGrid="0" snapToObjects="1">
      <p:cViewPr varScale="1">
        <p:scale>
          <a:sx n="58" d="100"/>
          <a:sy n="58" d="100"/>
        </p:scale>
        <p:origin x="14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09" cy="4670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352" y="0"/>
            <a:ext cx="3044109" cy="4670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A052A-A422-4780-BD55-2B54039AA1E0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73"/>
            <a:ext cx="3044109" cy="4670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352" y="8842073"/>
            <a:ext cx="3044109" cy="4670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68A39-3F16-4AA0-9965-7063B8485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3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0FAB1-DBE4-6F44-B787-3355584AAEDF}" type="datetimeFigureOut">
              <a:rPr lang="en-US" smtClean="0"/>
              <a:t>3/26/19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2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31DCE-90C6-3042-82D2-47A12AB4E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31DCE-90C6-3042-82D2-47A12AB4E2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1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5336117-E3AA-4B63-8206-5A6A06D1951D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4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C94E3FD-3C00-4363-893C-E78EB46D029A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2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Question- Would any of these not</a:t>
            </a:r>
            <a:r>
              <a:rPr lang="en-GB" baseline="0" dirty="0"/>
              <a:t> be relevant today? What would people be looking for now, when choosing somewhere to live?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31DCE-90C6-3042-82D2-47A12AB4E24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71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3/26/19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5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3/26/19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8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3/26/19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01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3/26/19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54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3/26/19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3/26/19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3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3/26/19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6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3/26/19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8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3/26/19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6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3/26/19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7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3/26/19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3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0B061-185B-BD4E-8633-E75F6E262747}" type="datetimeFigureOut">
              <a:rPr lang="en-US" smtClean="0"/>
              <a:t>3/26/19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97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f/Chicago_Downtown_Aerial_View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9.xml"/><Relationship Id="rId5" Type="http://schemas.openxmlformats.org/officeDocument/2006/relationships/slide" Target="slide13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8792" y="998046"/>
            <a:ext cx="62664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u="sng" cap="none" spc="0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Introduction to settlements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145428" y="431564"/>
            <a:ext cx="3989781" cy="365125"/>
          </a:xfrm>
        </p:spPr>
        <p:txBody>
          <a:bodyPr/>
          <a:lstStyle/>
          <a:p>
            <a:fld id="{BAA3C74A-8A30-D84F-B35F-905FC923F2F2}" type="datetime2">
              <a:rPr lang="en-GB" sz="2400" u="sng" smtClean="0">
                <a:solidFill>
                  <a:srgbClr val="558ED5"/>
                </a:solidFill>
                <a:latin typeface="Comic Sans MS"/>
                <a:cs typeface="Comic Sans MS"/>
              </a:rPr>
              <a:t>Tuesday, 26 March 2019</a:t>
            </a:fld>
            <a:endParaRPr lang="en-GB" sz="2400" u="sng" dirty="0">
              <a:solidFill>
                <a:srgbClr val="558ED5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423" y="1914074"/>
            <a:ext cx="8577250" cy="923330"/>
          </a:xfrm>
          <a:prstGeom prst="rect">
            <a:avLst/>
          </a:prstGeom>
          <a:noFill/>
          <a:ln w="57150" cmpd="thickThin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Objective: </a:t>
            </a:r>
            <a:r>
              <a:rPr lang="en-US" dirty="0"/>
              <a:t>To be able to explain how physical factors (relief, soil, water supply) and other factors such as accessibility, agricultural land-use, influence the sites and patterns of settlements.</a:t>
            </a:r>
            <a:endParaRPr lang="en-GB" dirty="0"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53" y="2974754"/>
            <a:ext cx="5120042" cy="34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5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60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</a:rPr>
              <a:t>1</a:t>
            </a:r>
          </a:p>
        </p:txBody>
      </p:sp>
      <p:pic>
        <p:nvPicPr>
          <p:cNvPr id="6147" name="Picture 3" descr="bd10264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698750" y="1002241"/>
            <a:ext cx="3407833" cy="12276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/>
                <a:cs typeface="Comic Sans MS"/>
              </a:rPr>
              <a:t>The soil is hard and dry.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917" y="2500311"/>
            <a:ext cx="3873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20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609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</a:rPr>
              <a:t>2</a:t>
            </a:r>
          </a:p>
        </p:txBody>
      </p:sp>
      <p:pic>
        <p:nvPicPr>
          <p:cNvPr id="6147" name="Picture 3" descr="bd10264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698750" y="1002241"/>
            <a:ext cx="4191000" cy="12276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/>
                <a:cs typeface="Comic Sans MS"/>
              </a:rPr>
              <a:t>There is a river nearby.</a:t>
            </a:r>
          </a:p>
        </p:txBody>
      </p:sp>
      <p:pic>
        <p:nvPicPr>
          <p:cNvPr id="5" name="Picture 4" descr="MC900203408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20" y="2645833"/>
            <a:ext cx="2687439" cy="240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60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</a:rPr>
              <a:t>3</a:t>
            </a:r>
          </a:p>
        </p:txBody>
      </p:sp>
      <p:pic>
        <p:nvPicPr>
          <p:cNvPr id="6147" name="Picture 3" descr="bd10264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698750" y="1002241"/>
            <a:ext cx="3820583" cy="12276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/>
                <a:cs typeface="Comic Sans MS"/>
              </a:rPr>
              <a:t>The ground is very flat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166" y="2542645"/>
            <a:ext cx="4328583" cy="32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60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</a:rPr>
              <a:t>4</a:t>
            </a:r>
          </a:p>
        </p:txBody>
      </p:sp>
      <p:pic>
        <p:nvPicPr>
          <p:cNvPr id="6147" name="Picture 3" descr="bd10264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22499" y="1002241"/>
            <a:ext cx="4942417" cy="12276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/>
                <a:cs typeface="Comic Sans MS"/>
              </a:rPr>
              <a:t>The area is very open there are no trees.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666" y="2603500"/>
            <a:ext cx="4794250" cy="319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5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60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</a:rPr>
              <a:t>5</a:t>
            </a:r>
          </a:p>
        </p:txBody>
      </p:sp>
      <p:pic>
        <p:nvPicPr>
          <p:cNvPr id="6147" name="Picture 3" descr="bd10264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698750" y="1002241"/>
            <a:ext cx="3820583" cy="12276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/>
                <a:cs typeface="Comic Sans MS"/>
              </a:rPr>
              <a:t>There are hills </a:t>
            </a:r>
          </a:p>
        </p:txBody>
      </p:sp>
      <p:pic>
        <p:nvPicPr>
          <p:cNvPr id="5" name="Picture 4" descr="MC900128033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35" y="2973917"/>
            <a:ext cx="2971162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60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</a:rPr>
              <a:t>6</a:t>
            </a:r>
          </a:p>
        </p:txBody>
      </p:sp>
      <p:pic>
        <p:nvPicPr>
          <p:cNvPr id="6147" name="Picture 3" descr="bd10264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698750" y="1002241"/>
            <a:ext cx="3820583" cy="12276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/>
                <a:cs typeface="Comic Sans MS"/>
              </a:rPr>
              <a:t>The area is very rocky.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50" y="2389528"/>
            <a:ext cx="4931833" cy="370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60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</a:rPr>
              <a:t>7</a:t>
            </a:r>
          </a:p>
        </p:txBody>
      </p:sp>
      <p:pic>
        <p:nvPicPr>
          <p:cNvPr id="6147" name="Picture 3" descr="bd10264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698750" y="1002241"/>
            <a:ext cx="3820583" cy="12276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/>
                <a:cs typeface="Comic Sans MS"/>
              </a:rPr>
              <a:t>The land is not very flat.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084" y="2781300"/>
            <a:ext cx="508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60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</a:rPr>
              <a:t>8</a:t>
            </a:r>
          </a:p>
        </p:txBody>
      </p:sp>
      <p:pic>
        <p:nvPicPr>
          <p:cNvPr id="6147" name="Picture 3" descr="bd10264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698750" y="1002241"/>
            <a:ext cx="3820583" cy="12276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/>
                <a:cs typeface="Comic Sans MS"/>
              </a:rPr>
              <a:t>There is a forest nearby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566" y="2413001"/>
            <a:ext cx="4567605" cy="30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60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</a:rPr>
              <a:t>9</a:t>
            </a:r>
          </a:p>
        </p:txBody>
      </p:sp>
      <p:pic>
        <p:nvPicPr>
          <p:cNvPr id="6147" name="Picture 3" descr="bd10264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698750" y="1002241"/>
            <a:ext cx="3820583" cy="12276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/>
                <a:cs typeface="Comic Sans MS"/>
              </a:rPr>
              <a:t>The hills are south facing towards the sun. </a:t>
            </a:r>
          </a:p>
        </p:txBody>
      </p:sp>
      <p:pic>
        <p:nvPicPr>
          <p:cNvPr id="5" name="Picture 4" descr="MC900128033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02" y="2825750"/>
            <a:ext cx="2971162" cy="1608667"/>
          </a:xfrm>
          <a:prstGeom prst="rect">
            <a:avLst/>
          </a:prstGeom>
        </p:spPr>
      </p:pic>
      <p:pic>
        <p:nvPicPr>
          <p:cNvPr id="2" name="Picture 1" descr="MC9004404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64" y="2063749"/>
            <a:ext cx="1420519" cy="142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5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altLang="en-US" sz="2900">
                <a:solidFill>
                  <a:srgbClr val="FFFFFF"/>
                </a:solidFill>
              </a:rPr>
              <a:t>Annotate these images to explain why they were chosen as a site for a settlement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3039492"/>
            <a:ext cx="4091938" cy="277228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http://www.conwy.com/visitwales/conw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04" y="3412883"/>
            <a:ext cx="4091938" cy="2025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84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7" descr="newy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31628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barleypicnicsite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646613"/>
            <a:ext cx="334168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3" descr="DSCN04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sisimg20040807_5128981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111825"/>
            <a:ext cx="28876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802" y="504070"/>
            <a:ext cx="8764615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What do all these photos have in common?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85" y="4585495"/>
            <a:ext cx="2746403" cy="2059802"/>
          </a:xfrm>
          <a:prstGeom prst="rect">
            <a:avLst/>
          </a:prstGeom>
        </p:spPr>
      </p:pic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2798000" y="5157788"/>
            <a:ext cx="3773530" cy="1584325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Bell MT"/>
                <a:cs typeface="Bell MT"/>
              </a:rPr>
              <a:t>They are all places where people live (settlements)!</a:t>
            </a:r>
          </a:p>
        </p:txBody>
      </p:sp>
    </p:spTree>
    <p:extLst>
      <p:ext uri="{BB962C8B-B14F-4D97-AF65-F5344CB8AC3E}">
        <p14:creationId xmlns:p14="http://schemas.microsoft.com/office/powerpoint/2010/main" val="88874405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5AC0F41-8269-CE4E-AB9C-AA053EE41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" r="2251" b="-1"/>
          <a:stretch/>
        </p:blipFill>
        <p:spPr>
          <a:xfrm>
            <a:off x="25013" y="-38929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8DA06-DC54-8840-9059-7C54CB56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200" b="1" u="sng">
                <a:solidFill>
                  <a:schemeClr val="tx1">
                    <a:lumMod val="85000"/>
                    <a:lumOff val="15000"/>
                  </a:schemeClr>
                </a:solidFill>
              </a:rPr>
              <a:t>Example exam question: </a:t>
            </a: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</a:rPr>
              <a:t>Suggest reasons why Durham was chosen as a site for a settlement (5)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46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7030A0"/>
                </a:solidFill>
              </a:rPr>
              <a:t>Settlement - A place where people live.  A settlement can range from one isolated building to a capital city with over 20 million people like Mexico City. 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settlement?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Settlement </a:t>
            </a:r>
            <a:r>
              <a:rPr lang="en-US" altLang="en-US" b="1" dirty="0">
                <a:solidFill>
                  <a:srgbClr val="FF0000"/>
                </a:solidFill>
              </a:rPr>
              <a:t>site: </a:t>
            </a:r>
            <a:r>
              <a:rPr lang="en-US" altLang="en-US" dirty="0"/>
              <a:t>The physical land on which a settlement is built.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Settlement </a:t>
            </a:r>
            <a:r>
              <a:rPr lang="en-US" altLang="en-US" dirty="0">
                <a:solidFill>
                  <a:srgbClr val="FF0000"/>
                </a:solidFill>
              </a:rPr>
              <a:t>situation: </a:t>
            </a:r>
            <a:r>
              <a:rPr lang="en-US" altLang="en-US" dirty="0"/>
              <a:t>The location of a settlement in relation to other places.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349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80" name="Picture 5" descr="Image:Chicago Downtown Aerial Vie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86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305" y="1048752"/>
            <a:ext cx="4307390" cy="19039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mic Sans MS"/>
                <a:cs typeface="Comic Sans MS"/>
              </a:rPr>
              <a:t>You are an </a:t>
            </a:r>
            <a:r>
              <a:rPr lang="en-GB" sz="1600" b="1" u="sng" dirty="0">
                <a:solidFill>
                  <a:srgbClr val="FF6600"/>
                </a:solidFill>
                <a:latin typeface="Comic Sans MS"/>
                <a:cs typeface="Comic Sans MS"/>
              </a:rPr>
              <a:t>early settler</a:t>
            </a:r>
            <a:r>
              <a:rPr lang="en-GB" sz="1600" b="1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en-GB" sz="1600" dirty="0">
                <a:latin typeface="Comic Sans MS"/>
                <a:cs typeface="Comic Sans MS"/>
              </a:rPr>
              <a:t>before the times of nice homes with running water and heating. </a:t>
            </a:r>
          </a:p>
          <a:p>
            <a:pPr algn="ctr"/>
            <a:endParaRPr lang="en-GB" sz="1600" dirty="0">
              <a:latin typeface="Comic Sans MS"/>
              <a:cs typeface="Comic Sans MS"/>
            </a:endParaRPr>
          </a:p>
          <a:p>
            <a:pPr algn="ctr"/>
            <a:r>
              <a:rPr lang="en-GB" sz="1600" dirty="0">
                <a:latin typeface="Comic Sans MS"/>
                <a:cs typeface="Comic Sans MS"/>
              </a:rPr>
              <a:t>What </a:t>
            </a:r>
            <a:r>
              <a:rPr lang="en-GB" sz="1600" b="1" u="sng" dirty="0">
                <a:solidFill>
                  <a:srgbClr val="FF6600"/>
                </a:solidFill>
                <a:latin typeface="Comic Sans MS"/>
                <a:cs typeface="Comic Sans MS"/>
              </a:rPr>
              <a:t>natural</a:t>
            </a:r>
            <a:r>
              <a:rPr lang="en-GB" sz="1600" b="1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en-GB" sz="1600" dirty="0">
                <a:latin typeface="Comic Sans MS"/>
                <a:cs typeface="Comic Sans MS"/>
              </a:rPr>
              <a:t>factors would influence where you would build your </a:t>
            </a:r>
            <a:r>
              <a:rPr lang="en-GB" sz="1600" b="1" u="sng" dirty="0">
                <a:solidFill>
                  <a:srgbClr val="FF6600"/>
                </a:solidFill>
                <a:latin typeface="Comic Sans MS"/>
                <a:cs typeface="Comic Sans MS"/>
              </a:rPr>
              <a:t>settlement</a:t>
            </a:r>
            <a:r>
              <a:rPr lang="en-GB" sz="1600" dirty="0">
                <a:latin typeface="Comic Sans MS"/>
                <a:cs typeface="Comic Sans MS"/>
              </a:rPr>
              <a:t>?</a:t>
            </a:r>
          </a:p>
        </p:txBody>
      </p:sp>
      <p:pic>
        <p:nvPicPr>
          <p:cNvPr id="7" name="Picture 6" descr="MC900358813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1"/>
            <a:ext cx="1614086" cy="1891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305" y="328833"/>
            <a:ext cx="2635250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Starter</a:t>
            </a:r>
          </a:p>
        </p:txBody>
      </p:sp>
      <p:sp>
        <p:nvSpPr>
          <p:cNvPr id="10" name="Oval 9"/>
          <p:cNvSpPr/>
          <p:nvPr/>
        </p:nvSpPr>
        <p:spPr>
          <a:xfrm>
            <a:off x="5167787" y="4054861"/>
            <a:ext cx="1660818" cy="15849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Bell MT"/>
                <a:cs typeface="Bell MT"/>
              </a:rPr>
              <a:t>Natural factors influencing settlement site.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42000" y="374424"/>
            <a:ext cx="3124249" cy="2585323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Bell MT"/>
                <a:cs typeface="Bell MT"/>
              </a:rPr>
              <a:t>Key words</a:t>
            </a:r>
          </a:p>
          <a:p>
            <a:pPr marL="285750" indent="-285750" algn="just">
              <a:buFont typeface="Arial"/>
              <a:buChar char="•"/>
            </a:pPr>
            <a:r>
              <a:rPr lang="en-GB" dirty="0">
                <a:latin typeface="Bell MT"/>
                <a:cs typeface="Bell MT"/>
              </a:rPr>
              <a:t>Early settler- someone who created the first places where people live.</a:t>
            </a:r>
          </a:p>
          <a:p>
            <a:pPr marL="285750" indent="-285750" algn="just">
              <a:buFont typeface="Arial"/>
              <a:buChar char="•"/>
            </a:pPr>
            <a:r>
              <a:rPr lang="en-GB" dirty="0">
                <a:latin typeface="Bell MT"/>
                <a:cs typeface="Bell MT"/>
              </a:rPr>
              <a:t>Natural- Things that are not man made e.g. trees</a:t>
            </a:r>
          </a:p>
          <a:p>
            <a:pPr marL="285750" indent="-285750" algn="just">
              <a:buFont typeface="Arial"/>
              <a:buChar char="•"/>
            </a:pPr>
            <a:r>
              <a:rPr lang="en-GB" dirty="0">
                <a:latin typeface="Bell MT"/>
                <a:cs typeface="Bell MT"/>
              </a:rPr>
              <a:t>Settlement- a place where people live e.g. town, city, village.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0881" y="3177094"/>
            <a:ext cx="3745674" cy="3416320"/>
          </a:xfrm>
          <a:prstGeom prst="rect">
            <a:avLst/>
          </a:prstGeom>
          <a:noFill/>
          <a:ln w="57150" cmpd="thickThin">
            <a:solidFill>
              <a:srgbClr val="A6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A60000"/>
                </a:solidFill>
                <a:latin typeface="Bell MT"/>
                <a:cs typeface="Bell MT"/>
              </a:rPr>
              <a:t>Think!</a:t>
            </a:r>
          </a:p>
          <a:p>
            <a:pPr algn="just"/>
            <a:r>
              <a:rPr lang="en-GB" b="1" dirty="0">
                <a:solidFill>
                  <a:srgbClr val="A60000"/>
                </a:solidFill>
                <a:latin typeface="Bell MT"/>
                <a:cs typeface="Bell MT"/>
              </a:rPr>
              <a:t>There is no running water, bricks, internet, electricity etc.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dirty="0">
                <a:solidFill>
                  <a:srgbClr val="000000"/>
                </a:solidFill>
                <a:latin typeface="Bell MT"/>
                <a:cs typeface="Bell MT"/>
              </a:rPr>
              <a:t>Where are you going to get water from?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dirty="0">
                <a:solidFill>
                  <a:srgbClr val="000000"/>
                </a:solidFill>
                <a:latin typeface="Bell MT"/>
                <a:cs typeface="Bell MT"/>
              </a:rPr>
              <a:t>Where are you going to get heat for cooking and keeping warm?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dirty="0">
                <a:solidFill>
                  <a:srgbClr val="000000"/>
                </a:solidFill>
                <a:latin typeface="Bell MT"/>
                <a:cs typeface="Bell MT"/>
              </a:rPr>
              <a:t>Where are you going to get building materials?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dirty="0">
                <a:solidFill>
                  <a:srgbClr val="000000"/>
                </a:solidFill>
                <a:latin typeface="Bell MT"/>
                <a:cs typeface="Bell MT"/>
              </a:rPr>
              <a:t>What does the land need to be like to build on?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dirty="0">
                <a:solidFill>
                  <a:srgbClr val="000000"/>
                </a:solidFill>
                <a:latin typeface="Bell MT"/>
                <a:cs typeface="Bell MT"/>
              </a:rPr>
              <a:t>How are you going to get food?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66417" y="3767667"/>
            <a:ext cx="60325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69667" y="3444501"/>
            <a:ext cx="154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Bell MT"/>
                <a:cs typeface="Bell MT"/>
              </a:rPr>
              <a:t>Forests (trees) for fire wood.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18022" y="4810511"/>
            <a:ext cx="738478" cy="100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08751" y="5486400"/>
            <a:ext cx="319854" cy="503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912333" y="3779696"/>
            <a:ext cx="510908" cy="444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81692" y="4780492"/>
            <a:ext cx="686096" cy="30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058833" y="5406939"/>
            <a:ext cx="404589" cy="498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59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499" y="279885"/>
            <a:ext cx="406172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u="sng" cap="none" spc="0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Natural site factors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8499" y="949650"/>
            <a:ext cx="7039656" cy="3785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rgbClr val="FFE80A"/>
                </a:solidFill>
                <a:latin typeface="Bell MT"/>
                <a:cs typeface="Bell MT"/>
              </a:rPr>
              <a:t>The site </a:t>
            </a:r>
            <a:r>
              <a:rPr lang="en-GB" sz="1600" dirty="0">
                <a:latin typeface="Bell MT"/>
                <a:cs typeface="Bell MT"/>
              </a:rPr>
              <a:t>is the actual place where a settlement such as a village or town grew up.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5416" y="5315989"/>
            <a:ext cx="1775250" cy="10308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latin typeface="Bell MT"/>
                <a:cs typeface="Bell MT"/>
              </a:rPr>
              <a:t>Water</a:t>
            </a:r>
          </a:p>
          <a:p>
            <a:pPr algn="ctr"/>
            <a:r>
              <a:rPr lang="en-GB" sz="1200" dirty="0">
                <a:latin typeface="Bell MT"/>
                <a:cs typeface="Bell MT"/>
              </a:rPr>
              <a:t>Needed for drinking, cooking and washing. Too much can cause flooding.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50703" y="5383234"/>
            <a:ext cx="1399296" cy="9636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latin typeface="Bell MT"/>
                <a:cs typeface="Bell MT"/>
              </a:rPr>
              <a:t>Rivers</a:t>
            </a:r>
          </a:p>
          <a:p>
            <a:pPr algn="ctr"/>
            <a:r>
              <a:rPr lang="en-GB" sz="1200" dirty="0">
                <a:latin typeface="Bell MT"/>
                <a:cs typeface="Bell MT"/>
              </a:rPr>
              <a:t>Easy to cross either on foot or by a bridge.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11890" y="2773345"/>
            <a:ext cx="2396027" cy="10230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latin typeface="Bell MT"/>
                <a:cs typeface="Bell MT"/>
              </a:rPr>
              <a:t>Protection</a:t>
            </a:r>
          </a:p>
          <a:p>
            <a:pPr algn="ctr"/>
            <a:r>
              <a:rPr lang="en-GB" sz="1200" dirty="0">
                <a:latin typeface="Bell MT"/>
                <a:cs typeface="Bell MT"/>
              </a:rPr>
              <a:t>Good views from the hill top give you warning if you are about to be attacked.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2844" y="2802515"/>
            <a:ext cx="2287739" cy="9938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latin typeface="Bell MT"/>
                <a:cs typeface="Bell MT"/>
              </a:rPr>
              <a:t>Building materials</a:t>
            </a:r>
          </a:p>
          <a:p>
            <a:pPr algn="ctr"/>
            <a:r>
              <a:rPr lang="en-GB" sz="1200" dirty="0">
                <a:latin typeface="Bell MT"/>
                <a:cs typeface="Bell MT"/>
              </a:rPr>
              <a:t>Needed wood or stone. Useful to be near a wood or rocky hill side.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26332" y="5315988"/>
            <a:ext cx="1560781" cy="10308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latin typeface="Bell MT"/>
                <a:cs typeface="Bell MT"/>
              </a:rPr>
              <a:t>Wood</a:t>
            </a:r>
          </a:p>
          <a:p>
            <a:pPr algn="ctr"/>
            <a:r>
              <a:rPr lang="en-GB" sz="1200" dirty="0">
                <a:latin typeface="Bell MT"/>
                <a:cs typeface="Bell MT"/>
              </a:rPr>
              <a:t>Need for fires to keep warm and to cook on.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11101" y="5383234"/>
            <a:ext cx="1632810" cy="9896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latin typeface="Bell MT"/>
                <a:cs typeface="Bell MT"/>
              </a:rPr>
              <a:t>Flat land</a:t>
            </a:r>
          </a:p>
          <a:p>
            <a:pPr algn="ctr"/>
            <a:r>
              <a:rPr lang="en-GB" sz="1200" dirty="0">
                <a:latin typeface="Bell MT"/>
                <a:cs typeface="Bell MT"/>
              </a:rPr>
              <a:t>Easier to build on, grow crops and travel to other towns.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49473" y="2800731"/>
            <a:ext cx="2727944" cy="9956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latin typeface="Bell MT"/>
                <a:cs typeface="Bell MT"/>
              </a:rPr>
              <a:t>Shelter</a:t>
            </a:r>
          </a:p>
          <a:p>
            <a:pPr algn="ctr"/>
            <a:r>
              <a:rPr lang="en-GB" sz="1200" dirty="0">
                <a:latin typeface="Bell MT"/>
                <a:cs typeface="Bell MT"/>
              </a:rPr>
              <a:t>A south facing slope will have more sun and protection from the wind.  Trees can also provide protection.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5850" y="165642"/>
            <a:ext cx="3810383" cy="6625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E80A"/>
                </a:solidFill>
                <a:latin typeface="Bell MT"/>
                <a:cs typeface="Bell MT"/>
              </a:rPr>
              <a:t>Extension; Which of these is not important today and why?</a:t>
            </a:r>
          </a:p>
        </p:txBody>
      </p:sp>
      <p:pic>
        <p:nvPicPr>
          <p:cNvPr id="16" name="Picture 15" descr="MC90023954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89" y="4404967"/>
            <a:ext cx="954617" cy="766382"/>
          </a:xfrm>
          <a:prstGeom prst="rect">
            <a:avLst/>
          </a:prstGeom>
        </p:spPr>
      </p:pic>
      <p:pic>
        <p:nvPicPr>
          <p:cNvPr id="17" name="Picture 16" descr="MC900245149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1" y="1560138"/>
            <a:ext cx="1013442" cy="1240593"/>
          </a:xfrm>
          <a:prstGeom prst="rect">
            <a:avLst/>
          </a:prstGeom>
        </p:spPr>
      </p:pic>
      <p:pic>
        <p:nvPicPr>
          <p:cNvPr id="18" name="Picture 17" descr="MC9004348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58" y="3942913"/>
            <a:ext cx="861483" cy="861483"/>
          </a:xfrm>
          <a:prstGeom prst="rect">
            <a:avLst/>
          </a:prstGeom>
        </p:spPr>
      </p:pic>
      <p:pic>
        <p:nvPicPr>
          <p:cNvPr id="19" name="Picture 18" descr="MC90044179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07" y="1421356"/>
            <a:ext cx="1381159" cy="1381159"/>
          </a:xfrm>
          <a:prstGeom prst="rect">
            <a:avLst/>
          </a:prstGeom>
        </p:spPr>
      </p:pic>
      <p:pic>
        <p:nvPicPr>
          <p:cNvPr id="20" name="Picture 19" descr="MC900203408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87" y="4058994"/>
            <a:ext cx="1240949" cy="1112481"/>
          </a:xfrm>
          <a:prstGeom prst="rect">
            <a:avLst/>
          </a:prstGeom>
        </p:spPr>
      </p:pic>
      <p:pic>
        <p:nvPicPr>
          <p:cNvPr id="21" name="Picture 20" descr="MC900013036.WM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1" y="4068561"/>
            <a:ext cx="1214526" cy="1379354"/>
          </a:xfrm>
          <a:prstGeom prst="rect">
            <a:avLst/>
          </a:prstGeom>
        </p:spPr>
      </p:pic>
      <p:pic>
        <p:nvPicPr>
          <p:cNvPr id="22" name="Picture 21" descr="MC900128033.WM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36" y="1672168"/>
            <a:ext cx="1915616" cy="10371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/>
          <a:srcRect t="9472" b="15925"/>
          <a:stretch/>
        </p:blipFill>
        <p:spPr>
          <a:xfrm>
            <a:off x="7011101" y="4144892"/>
            <a:ext cx="1632810" cy="10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9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842A-8643-0749-88F1-F83E8D69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Write in the appropriate factor name next to the description below. </a:t>
            </a:r>
            <a:br>
              <a:rPr lang="en-US" dirty="0"/>
            </a:b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45EA72-347F-6C47-9EC6-BA2EA24E9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042" y="1689410"/>
            <a:ext cx="5171018" cy="4525963"/>
          </a:xfrm>
        </p:spPr>
      </p:pic>
      <p:pic>
        <p:nvPicPr>
          <p:cNvPr id="7" name="Picture 6" descr="MC900128033.WMF">
            <a:extLst>
              <a:ext uri="{FF2B5EF4-FFF2-40B4-BE49-F238E27FC236}">
                <a16:creationId xmlns:a16="http://schemas.microsoft.com/office/drawing/2014/main" id="{039279E7-9D3A-DC4D-86C0-C1F462C2D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36" y="1672168"/>
            <a:ext cx="1915616" cy="1037166"/>
          </a:xfrm>
          <a:prstGeom prst="rect">
            <a:avLst/>
          </a:prstGeom>
        </p:spPr>
      </p:pic>
      <p:pic>
        <p:nvPicPr>
          <p:cNvPr id="8" name="Picture 7" descr="MC900245149.WMF">
            <a:extLst>
              <a:ext uri="{FF2B5EF4-FFF2-40B4-BE49-F238E27FC236}">
                <a16:creationId xmlns:a16="http://schemas.microsoft.com/office/drawing/2014/main" id="{DC21B574-0202-414C-BD87-2847F9E2A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23" y="3332094"/>
            <a:ext cx="1013442" cy="1240593"/>
          </a:xfrm>
          <a:prstGeom prst="rect">
            <a:avLst/>
          </a:prstGeom>
        </p:spPr>
      </p:pic>
      <p:pic>
        <p:nvPicPr>
          <p:cNvPr id="9" name="Picture 8" descr="MC900203408.WMF">
            <a:extLst>
              <a:ext uri="{FF2B5EF4-FFF2-40B4-BE49-F238E27FC236}">
                <a16:creationId xmlns:a16="http://schemas.microsoft.com/office/drawing/2014/main" id="{D15E06CE-0A73-8D43-92A1-F9A604462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23" y="5102892"/>
            <a:ext cx="1240949" cy="111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9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00200" y="457200"/>
            <a:ext cx="1828800" cy="1676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75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81400" y="457200"/>
            <a:ext cx="18288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76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562600" y="457200"/>
            <a:ext cx="1828800" cy="16764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77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600200" y="2286000"/>
            <a:ext cx="1828800" cy="1676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78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581400" y="2286000"/>
            <a:ext cx="18288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79" name="Rectangl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562600" y="2286000"/>
            <a:ext cx="18288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80" name="Rectangle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600200" y="4114800"/>
            <a:ext cx="18288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81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581400" y="4114800"/>
            <a:ext cx="1828800" cy="167640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82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562600" y="4114800"/>
            <a:ext cx="1828800" cy="1676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209800" y="685800"/>
            <a:ext cx="60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  <a:hlinkClick r:id="rId11" action="ppaction://hlinksldjump"/>
              </a:rPr>
              <a:t>1</a:t>
            </a:r>
            <a:endParaRPr lang="en-GB" sz="8000" dirty="0">
              <a:latin typeface="Comic Sans MS" charset="0"/>
              <a:cs typeface="Arial" charset="0"/>
            </a:endParaRPr>
          </a:p>
        </p:txBody>
      </p:sp>
      <p:sp>
        <p:nvSpPr>
          <p:cNvPr id="3084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140200" y="620713"/>
            <a:ext cx="838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  <a:hlinkClick r:id="rId6" action="ppaction://hlinksldjump"/>
              </a:rPr>
              <a:t>2</a:t>
            </a:r>
            <a:endParaRPr lang="en-GB" sz="8000" dirty="0">
              <a:latin typeface="Comic Sans MS" charset="0"/>
              <a:cs typeface="Arial" charset="0"/>
            </a:endParaRPr>
          </a:p>
        </p:txBody>
      </p:sp>
      <p:sp>
        <p:nvSpPr>
          <p:cNvPr id="3085" name="Text Box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084888" y="620713"/>
            <a:ext cx="83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  <a:hlinkClick r:id="rId7" action="ppaction://hlinksldjump"/>
              </a:rPr>
              <a:t>3</a:t>
            </a:r>
            <a:endParaRPr lang="en-GB" sz="8000" dirty="0">
              <a:latin typeface="Comic Sans MS" charset="0"/>
              <a:cs typeface="Arial" charset="0"/>
            </a:endParaRPr>
          </a:p>
        </p:txBody>
      </p:sp>
      <p:sp>
        <p:nvSpPr>
          <p:cNvPr id="3086" name="Text Box 1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133600" y="2438400"/>
            <a:ext cx="838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  <a:hlinkClick r:id="rId8" action="ppaction://hlinksldjump"/>
              </a:rPr>
              <a:t>4</a:t>
            </a:r>
            <a:endParaRPr lang="en-GB" sz="8000" dirty="0">
              <a:latin typeface="Comic Sans MS" charset="0"/>
              <a:cs typeface="Arial" charset="0"/>
            </a:endParaRPr>
          </a:p>
        </p:txBody>
      </p:sp>
      <p:sp>
        <p:nvSpPr>
          <p:cNvPr id="3087" name="Text Box 1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114800" y="2438400"/>
            <a:ext cx="838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  <a:hlinkClick r:id="rId9" action="ppaction://hlinksldjump"/>
              </a:rPr>
              <a:t>5</a:t>
            </a:r>
            <a:endParaRPr lang="en-GB" sz="8000" dirty="0">
              <a:latin typeface="Comic Sans MS" charset="0"/>
              <a:cs typeface="Arial" charset="0"/>
            </a:endParaRPr>
          </a:p>
        </p:txBody>
      </p:sp>
      <p:sp>
        <p:nvSpPr>
          <p:cNvPr id="3088" name="Text Box 16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6019800" y="2514600"/>
            <a:ext cx="83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  <a:hlinkClick r:id="rId10" action="ppaction://hlinksldjump"/>
              </a:rPr>
              <a:t>6</a:t>
            </a:r>
            <a:endParaRPr lang="en-GB" sz="8000" dirty="0">
              <a:latin typeface="Comic Sans MS" charset="0"/>
              <a:cs typeface="Arial" charset="0"/>
            </a:endParaRPr>
          </a:p>
        </p:txBody>
      </p:sp>
      <p:sp>
        <p:nvSpPr>
          <p:cNvPr id="3089" name="Text Box 1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209800" y="4343400"/>
            <a:ext cx="83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  <a:hlinkClick r:id="" action="ppaction://noaction"/>
              </a:rPr>
              <a:t>7</a:t>
            </a:r>
            <a:endParaRPr lang="en-GB" sz="8000" dirty="0">
              <a:latin typeface="Comic Sans MS" charset="0"/>
              <a:cs typeface="Arial" charset="0"/>
            </a:endParaRPr>
          </a:p>
        </p:txBody>
      </p:sp>
      <p:sp>
        <p:nvSpPr>
          <p:cNvPr id="3090" name="Text Box 18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4114800" y="4267200"/>
            <a:ext cx="83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  <a:hlinkClick r:id="" action="ppaction://noaction"/>
              </a:rPr>
              <a:t>8</a:t>
            </a:r>
            <a:endParaRPr lang="en-GB" sz="8000" dirty="0">
              <a:latin typeface="Comic Sans MS" charset="0"/>
              <a:cs typeface="Arial" charset="0"/>
            </a:endParaRPr>
          </a:p>
        </p:txBody>
      </p:sp>
      <p:sp>
        <p:nvSpPr>
          <p:cNvPr id="3091" name="Text Box 1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096000" y="4267200"/>
            <a:ext cx="83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dirty="0">
                <a:latin typeface="Comic Sans MS" charset="0"/>
                <a:cs typeface="Arial" charset="0"/>
                <a:hlinkClick r:id="" action="ppaction://noaction"/>
              </a:rPr>
              <a:t>9</a:t>
            </a:r>
            <a:endParaRPr lang="en-GB" sz="8000" dirty="0">
              <a:latin typeface="Comic Sans MS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3724" y="5994103"/>
            <a:ext cx="76213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u="sng" cap="none" spc="0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Positive or negative site factor</a:t>
            </a:r>
          </a:p>
        </p:txBody>
      </p:sp>
    </p:spTree>
    <p:extLst>
      <p:ext uri="{BB962C8B-B14F-4D97-AF65-F5344CB8AC3E}">
        <p14:creationId xmlns:p14="http://schemas.microsoft.com/office/powerpoint/2010/main" val="2273224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538</Words>
  <Application>Microsoft Macintosh PowerPoint</Application>
  <PresentationFormat>On-screen Show (4:3)</PresentationFormat>
  <Paragraphs>82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Bell MT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Settlement </vt:lpstr>
      <vt:lpstr>What is a settlement?</vt:lpstr>
      <vt:lpstr>PowerPoint Presentation</vt:lpstr>
      <vt:lpstr>PowerPoint Presentation</vt:lpstr>
      <vt:lpstr>PowerPoint Presentation</vt:lpstr>
      <vt:lpstr> Write in the appropriate factor name next to the description below.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Annotate these images to explain why they were chosen as a site for a settlement </vt:lpstr>
      <vt:lpstr>Example exam question: Suggest reasons why Durham was chosen as a site for a settlement (5)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Bennett</dc:creator>
  <cp:lastModifiedBy>Anna Bennett</cp:lastModifiedBy>
  <cp:revision>1</cp:revision>
  <dcterms:created xsi:type="dcterms:W3CDTF">2019-03-27T19:45:27Z</dcterms:created>
  <dcterms:modified xsi:type="dcterms:W3CDTF">2019-03-27T19:58:14Z</dcterms:modified>
</cp:coreProperties>
</file>