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9" r:id="rId3"/>
    <p:sldId id="284" r:id="rId4"/>
    <p:sldId id="300" r:id="rId5"/>
    <p:sldId id="273" r:id="rId6"/>
    <p:sldId id="274" r:id="rId7"/>
    <p:sldId id="288" r:id="rId8"/>
    <p:sldId id="295" r:id="rId9"/>
    <p:sldId id="296" r:id="rId10"/>
    <p:sldId id="297" r:id="rId11"/>
    <p:sldId id="301" r:id="rId12"/>
    <p:sldId id="298" r:id="rId13"/>
    <p:sldId id="293" r:id="rId14"/>
    <p:sldId id="294" r:id="rId15"/>
    <p:sldId id="302" r:id="rId16"/>
    <p:sldId id="303" r:id="rId17"/>
    <p:sldId id="3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1"/>
  </p:normalViewPr>
  <p:slideViewPr>
    <p:cSldViewPr snapToGrid="0" snapToObjects="1">
      <p:cViewPr varScale="1">
        <p:scale>
          <a:sx n="90" d="100"/>
          <a:sy n="90"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E376-7B34-094D-9768-A5F9624C0B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3D0B13-28DC-3649-B834-B3321F7FF9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04B9AD-6DE9-6A41-800B-5D5EAC9EBDFD}"/>
              </a:ext>
            </a:extLst>
          </p:cNvPr>
          <p:cNvSpPr>
            <a:spLocks noGrp="1"/>
          </p:cNvSpPr>
          <p:nvPr>
            <p:ph type="dt" sz="half" idx="10"/>
          </p:nvPr>
        </p:nvSpPr>
        <p:spPr/>
        <p:txBody>
          <a:bodyPr/>
          <a:lstStyle/>
          <a:p>
            <a:fld id="{E5E3CD39-C397-534F-BB48-56EA3BE7AC92}" type="datetimeFigureOut">
              <a:rPr lang="en-US" smtClean="0"/>
              <a:t>3/31/19</a:t>
            </a:fld>
            <a:endParaRPr lang="en-US"/>
          </a:p>
        </p:txBody>
      </p:sp>
      <p:sp>
        <p:nvSpPr>
          <p:cNvPr id="5" name="Footer Placeholder 4">
            <a:extLst>
              <a:ext uri="{FF2B5EF4-FFF2-40B4-BE49-F238E27FC236}">
                <a16:creationId xmlns:a16="http://schemas.microsoft.com/office/drawing/2014/main" id="{546A758B-B4AB-F24E-9D88-08D4D66E1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4EEC5-3869-DE40-A99A-FD9FA0DE0216}"/>
              </a:ext>
            </a:extLst>
          </p:cNvPr>
          <p:cNvSpPr>
            <a:spLocks noGrp="1"/>
          </p:cNvSpPr>
          <p:nvPr>
            <p:ph type="sldNum" sz="quarter" idx="12"/>
          </p:nvPr>
        </p:nvSpPr>
        <p:spPr/>
        <p:txBody>
          <a:bodyPr/>
          <a:lstStyle/>
          <a:p>
            <a:fld id="{FB7D87FB-0CC1-AC4E-9302-8B781152B65D}" type="slidenum">
              <a:rPr lang="en-US" smtClean="0"/>
              <a:t>‹#›</a:t>
            </a:fld>
            <a:endParaRPr lang="en-US"/>
          </a:p>
        </p:txBody>
      </p:sp>
    </p:spTree>
    <p:extLst>
      <p:ext uri="{BB962C8B-B14F-4D97-AF65-F5344CB8AC3E}">
        <p14:creationId xmlns:p14="http://schemas.microsoft.com/office/powerpoint/2010/main" val="315834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6C6A0-4D53-294B-A260-C7D99D0E49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01E6A3-40F9-0343-869F-66CBDA426C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CFEDB-2FD4-D944-8E35-AF54467739E8}"/>
              </a:ext>
            </a:extLst>
          </p:cNvPr>
          <p:cNvSpPr>
            <a:spLocks noGrp="1"/>
          </p:cNvSpPr>
          <p:nvPr>
            <p:ph type="dt" sz="half" idx="10"/>
          </p:nvPr>
        </p:nvSpPr>
        <p:spPr/>
        <p:txBody>
          <a:bodyPr/>
          <a:lstStyle/>
          <a:p>
            <a:fld id="{E5E3CD39-C397-534F-BB48-56EA3BE7AC92}" type="datetimeFigureOut">
              <a:rPr lang="en-US" smtClean="0"/>
              <a:t>3/31/19</a:t>
            </a:fld>
            <a:endParaRPr lang="en-US"/>
          </a:p>
        </p:txBody>
      </p:sp>
      <p:sp>
        <p:nvSpPr>
          <p:cNvPr id="5" name="Footer Placeholder 4">
            <a:extLst>
              <a:ext uri="{FF2B5EF4-FFF2-40B4-BE49-F238E27FC236}">
                <a16:creationId xmlns:a16="http://schemas.microsoft.com/office/drawing/2014/main" id="{BAAA1663-D0CB-664C-8501-8B701D235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37F16-7518-244A-9A6C-7639C1DF4782}"/>
              </a:ext>
            </a:extLst>
          </p:cNvPr>
          <p:cNvSpPr>
            <a:spLocks noGrp="1"/>
          </p:cNvSpPr>
          <p:nvPr>
            <p:ph type="sldNum" sz="quarter" idx="12"/>
          </p:nvPr>
        </p:nvSpPr>
        <p:spPr/>
        <p:txBody>
          <a:bodyPr/>
          <a:lstStyle/>
          <a:p>
            <a:fld id="{FB7D87FB-0CC1-AC4E-9302-8B781152B65D}" type="slidenum">
              <a:rPr lang="en-US" smtClean="0"/>
              <a:t>‹#›</a:t>
            </a:fld>
            <a:endParaRPr lang="en-US"/>
          </a:p>
        </p:txBody>
      </p:sp>
    </p:spTree>
    <p:extLst>
      <p:ext uri="{BB962C8B-B14F-4D97-AF65-F5344CB8AC3E}">
        <p14:creationId xmlns:p14="http://schemas.microsoft.com/office/powerpoint/2010/main" val="153555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DF3373-4D9C-4B4B-B405-6CB6F92355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4097B3-365D-3E45-956C-D5846899C5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6C328-20D9-3B41-B6F3-A3E971FFE4C6}"/>
              </a:ext>
            </a:extLst>
          </p:cNvPr>
          <p:cNvSpPr>
            <a:spLocks noGrp="1"/>
          </p:cNvSpPr>
          <p:nvPr>
            <p:ph type="dt" sz="half" idx="10"/>
          </p:nvPr>
        </p:nvSpPr>
        <p:spPr/>
        <p:txBody>
          <a:bodyPr/>
          <a:lstStyle/>
          <a:p>
            <a:fld id="{E5E3CD39-C397-534F-BB48-56EA3BE7AC92}" type="datetimeFigureOut">
              <a:rPr lang="en-US" smtClean="0"/>
              <a:t>3/31/19</a:t>
            </a:fld>
            <a:endParaRPr lang="en-US"/>
          </a:p>
        </p:txBody>
      </p:sp>
      <p:sp>
        <p:nvSpPr>
          <p:cNvPr id="5" name="Footer Placeholder 4">
            <a:extLst>
              <a:ext uri="{FF2B5EF4-FFF2-40B4-BE49-F238E27FC236}">
                <a16:creationId xmlns:a16="http://schemas.microsoft.com/office/drawing/2014/main" id="{82564A0F-2927-E84B-9B93-2C1084F47E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A1C2B-2B60-4F4D-884C-5E31150246E2}"/>
              </a:ext>
            </a:extLst>
          </p:cNvPr>
          <p:cNvSpPr>
            <a:spLocks noGrp="1"/>
          </p:cNvSpPr>
          <p:nvPr>
            <p:ph type="sldNum" sz="quarter" idx="12"/>
          </p:nvPr>
        </p:nvSpPr>
        <p:spPr/>
        <p:txBody>
          <a:bodyPr/>
          <a:lstStyle/>
          <a:p>
            <a:fld id="{FB7D87FB-0CC1-AC4E-9302-8B781152B65D}" type="slidenum">
              <a:rPr lang="en-US" smtClean="0"/>
              <a:t>‹#›</a:t>
            </a:fld>
            <a:endParaRPr lang="en-US"/>
          </a:p>
        </p:txBody>
      </p:sp>
    </p:spTree>
    <p:extLst>
      <p:ext uri="{BB962C8B-B14F-4D97-AF65-F5344CB8AC3E}">
        <p14:creationId xmlns:p14="http://schemas.microsoft.com/office/powerpoint/2010/main" val="306133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F3AF-4FA3-4B4F-9A6A-3E0B544D7E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B22D48-C2BB-2A4F-85D1-2E3B558445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B5680-FE7C-2641-B7AB-6C3F913A48D5}"/>
              </a:ext>
            </a:extLst>
          </p:cNvPr>
          <p:cNvSpPr>
            <a:spLocks noGrp="1"/>
          </p:cNvSpPr>
          <p:nvPr>
            <p:ph type="dt" sz="half" idx="10"/>
          </p:nvPr>
        </p:nvSpPr>
        <p:spPr/>
        <p:txBody>
          <a:bodyPr/>
          <a:lstStyle/>
          <a:p>
            <a:fld id="{E5E3CD39-C397-534F-BB48-56EA3BE7AC92}" type="datetimeFigureOut">
              <a:rPr lang="en-US" smtClean="0"/>
              <a:t>3/31/19</a:t>
            </a:fld>
            <a:endParaRPr lang="en-US"/>
          </a:p>
        </p:txBody>
      </p:sp>
      <p:sp>
        <p:nvSpPr>
          <p:cNvPr id="5" name="Footer Placeholder 4">
            <a:extLst>
              <a:ext uri="{FF2B5EF4-FFF2-40B4-BE49-F238E27FC236}">
                <a16:creationId xmlns:a16="http://schemas.microsoft.com/office/drawing/2014/main" id="{FAA4A0E9-7137-5241-81F6-AA5BBF441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88347-8CAE-8A4C-8879-FECDE5DC4143}"/>
              </a:ext>
            </a:extLst>
          </p:cNvPr>
          <p:cNvSpPr>
            <a:spLocks noGrp="1"/>
          </p:cNvSpPr>
          <p:nvPr>
            <p:ph type="sldNum" sz="quarter" idx="12"/>
          </p:nvPr>
        </p:nvSpPr>
        <p:spPr/>
        <p:txBody>
          <a:bodyPr/>
          <a:lstStyle/>
          <a:p>
            <a:fld id="{FB7D87FB-0CC1-AC4E-9302-8B781152B65D}" type="slidenum">
              <a:rPr lang="en-US" smtClean="0"/>
              <a:t>‹#›</a:t>
            </a:fld>
            <a:endParaRPr lang="en-US"/>
          </a:p>
        </p:txBody>
      </p:sp>
    </p:spTree>
    <p:extLst>
      <p:ext uri="{BB962C8B-B14F-4D97-AF65-F5344CB8AC3E}">
        <p14:creationId xmlns:p14="http://schemas.microsoft.com/office/powerpoint/2010/main" val="390499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0C05-6314-D245-9F9A-9ADD2A5D1B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84B0CC-99D9-4346-9CD3-655296D13A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1EFC25-3AEA-0A43-8A17-760E372BC071}"/>
              </a:ext>
            </a:extLst>
          </p:cNvPr>
          <p:cNvSpPr>
            <a:spLocks noGrp="1"/>
          </p:cNvSpPr>
          <p:nvPr>
            <p:ph type="dt" sz="half" idx="10"/>
          </p:nvPr>
        </p:nvSpPr>
        <p:spPr/>
        <p:txBody>
          <a:bodyPr/>
          <a:lstStyle/>
          <a:p>
            <a:fld id="{E5E3CD39-C397-534F-BB48-56EA3BE7AC92}" type="datetimeFigureOut">
              <a:rPr lang="en-US" smtClean="0"/>
              <a:t>3/31/19</a:t>
            </a:fld>
            <a:endParaRPr lang="en-US"/>
          </a:p>
        </p:txBody>
      </p:sp>
      <p:sp>
        <p:nvSpPr>
          <p:cNvPr id="5" name="Footer Placeholder 4">
            <a:extLst>
              <a:ext uri="{FF2B5EF4-FFF2-40B4-BE49-F238E27FC236}">
                <a16:creationId xmlns:a16="http://schemas.microsoft.com/office/drawing/2014/main" id="{C9A12908-64DD-1944-B5FD-1D171A8E3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65A75-C001-034F-A326-5B91A2DFC1C7}"/>
              </a:ext>
            </a:extLst>
          </p:cNvPr>
          <p:cNvSpPr>
            <a:spLocks noGrp="1"/>
          </p:cNvSpPr>
          <p:nvPr>
            <p:ph type="sldNum" sz="quarter" idx="12"/>
          </p:nvPr>
        </p:nvSpPr>
        <p:spPr/>
        <p:txBody>
          <a:bodyPr/>
          <a:lstStyle/>
          <a:p>
            <a:fld id="{FB7D87FB-0CC1-AC4E-9302-8B781152B65D}" type="slidenum">
              <a:rPr lang="en-US" smtClean="0"/>
              <a:t>‹#›</a:t>
            </a:fld>
            <a:endParaRPr lang="en-US"/>
          </a:p>
        </p:txBody>
      </p:sp>
    </p:spTree>
    <p:extLst>
      <p:ext uri="{BB962C8B-B14F-4D97-AF65-F5344CB8AC3E}">
        <p14:creationId xmlns:p14="http://schemas.microsoft.com/office/powerpoint/2010/main" val="1073051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CACC-0123-5748-8362-B43CA3EB10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94DF2F-BF7F-1948-8028-F9853CC50F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49A304-0053-1D47-8B2E-4F1E977E8D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9951CC-317F-654D-8F47-3D84B1949092}"/>
              </a:ext>
            </a:extLst>
          </p:cNvPr>
          <p:cNvSpPr>
            <a:spLocks noGrp="1"/>
          </p:cNvSpPr>
          <p:nvPr>
            <p:ph type="dt" sz="half" idx="10"/>
          </p:nvPr>
        </p:nvSpPr>
        <p:spPr/>
        <p:txBody>
          <a:bodyPr/>
          <a:lstStyle/>
          <a:p>
            <a:fld id="{E5E3CD39-C397-534F-BB48-56EA3BE7AC92}" type="datetimeFigureOut">
              <a:rPr lang="en-US" smtClean="0"/>
              <a:t>3/31/19</a:t>
            </a:fld>
            <a:endParaRPr lang="en-US"/>
          </a:p>
        </p:txBody>
      </p:sp>
      <p:sp>
        <p:nvSpPr>
          <p:cNvPr id="6" name="Footer Placeholder 5">
            <a:extLst>
              <a:ext uri="{FF2B5EF4-FFF2-40B4-BE49-F238E27FC236}">
                <a16:creationId xmlns:a16="http://schemas.microsoft.com/office/drawing/2014/main" id="{6E18AE94-88D6-C345-A701-36109E66D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DF0FC6-61A6-974C-921E-D3B444258831}"/>
              </a:ext>
            </a:extLst>
          </p:cNvPr>
          <p:cNvSpPr>
            <a:spLocks noGrp="1"/>
          </p:cNvSpPr>
          <p:nvPr>
            <p:ph type="sldNum" sz="quarter" idx="12"/>
          </p:nvPr>
        </p:nvSpPr>
        <p:spPr/>
        <p:txBody>
          <a:bodyPr/>
          <a:lstStyle/>
          <a:p>
            <a:fld id="{FB7D87FB-0CC1-AC4E-9302-8B781152B65D}" type="slidenum">
              <a:rPr lang="en-US" smtClean="0"/>
              <a:t>‹#›</a:t>
            </a:fld>
            <a:endParaRPr lang="en-US"/>
          </a:p>
        </p:txBody>
      </p:sp>
    </p:spTree>
    <p:extLst>
      <p:ext uri="{BB962C8B-B14F-4D97-AF65-F5344CB8AC3E}">
        <p14:creationId xmlns:p14="http://schemas.microsoft.com/office/powerpoint/2010/main" val="1729964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8FC6-9120-C14A-AEAD-DB7C93660E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86C07B-AEDF-9A46-82F3-933CE8A36D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776371-2052-2F4A-8485-8EC7EF9236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6BFE8A-5339-F747-86AB-230DFD21F0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13D33A-69B8-7049-99F4-C0238BE34C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75FE6E-7871-214F-AD3B-2E88E9477F00}"/>
              </a:ext>
            </a:extLst>
          </p:cNvPr>
          <p:cNvSpPr>
            <a:spLocks noGrp="1"/>
          </p:cNvSpPr>
          <p:nvPr>
            <p:ph type="dt" sz="half" idx="10"/>
          </p:nvPr>
        </p:nvSpPr>
        <p:spPr/>
        <p:txBody>
          <a:bodyPr/>
          <a:lstStyle/>
          <a:p>
            <a:fld id="{E5E3CD39-C397-534F-BB48-56EA3BE7AC92}" type="datetimeFigureOut">
              <a:rPr lang="en-US" smtClean="0"/>
              <a:t>3/31/19</a:t>
            </a:fld>
            <a:endParaRPr lang="en-US"/>
          </a:p>
        </p:txBody>
      </p:sp>
      <p:sp>
        <p:nvSpPr>
          <p:cNvPr id="8" name="Footer Placeholder 7">
            <a:extLst>
              <a:ext uri="{FF2B5EF4-FFF2-40B4-BE49-F238E27FC236}">
                <a16:creationId xmlns:a16="http://schemas.microsoft.com/office/drawing/2014/main" id="{E5754B53-37CC-1E4D-8422-E15A14E1D4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8C689E-1B77-6F4B-BED6-DABEC056F3C6}"/>
              </a:ext>
            </a:extLst>
          </p:cNvPr>
          <p:cNvSpPr>
            <a:spLocks noGrp="1"/>
          </p:cNvSpPr>
          <p:nvPr>
            <p:ph type="sldNum" sz="quarter" idx="12"/>
          </p:nvPr>
        </p:nvSpPr>
        <p:spPr/>
        <p:txBody>
          <a:bodyPr/>
          <a:lstStyle/>
          <a:p>
            <a:fld id="{FB7D87FB-0CC1-AC4E-9302-8B781152B65D}" type="slidenum">
              <a:rPr lang="en-US" smtClean="0"/>
              <a:t>‹#›</a:t>
            </a:fld>
            <a:endParaRPr lang="en-US"/>
          </a:p>
        </p:txBody>
      </p:sp>
    </p:spTree>
    <p:extLst>
      <p:ext uri="{BB962C8B-B14F-4D97-AF65-F5344CB8AC3E}">
        <p14:creationId xmlns:p14="http://schemas.microsoft.com/office/powerpoint/2010/main" val="2991417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8B060-EC28-1248-B011-7DFD144A5A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63AD80-13D2-074E-BCE5-2B3DC25FE4C3}"/>
              </a:ext>
            </a:extLst>
          </p:cNvPr>
          <p:cNvSpPr>
            <a:spLocks noGrp="1"/>
          </p:cNvSpPr>
          <p:nvPr>
            <p:ph type="dt" sz="half" idx="10"/>
          </p:nvPr>
        </p:nvSpPr>
        <p:spPr/>
        <p:txBody>
          <a:bodyPr/>
          <a:lstStyle/>
          <a:p>
            <a:fld id="{E5E3CD39-C397-534F-BB48-56EA3BE7AC92}" type="datetimeFigureOut">
              <a:rPr lang="en-US" smtClean="0"/>
              <a:t>3/31/19</a:t>
            </a:fld>
            <a:endParaRPr lang="en-US"/>
          </a:p>
        </p:txBody>
      </p:sp>
      <p:sp>
        <p:nvSpPr>
          <p:cNvPr id="4" name="Footer Placeholder 3">
            <a:extLst>
              <a:ext uri="{FF2B5EF4-FFF2-40B4-BE49-F238E27FC236}">
                <a16:creationId xmlns:a16="http://schemas.microsoft.com/office/drawing/2014/main" id="{F35FFEAF-D6F7-344F-821B-3ED493EF2B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476CF1-6294-9944-AF78-87338D818BEC}"/>
              </a:ext>
            </a:extLst>
          </p:cNvPr>
          <p:cNvSpPr>
            <a:spLocks noGrp="1"/>
          </p:cNvSpPr>
          <p:nvPr>
            <p:ph type="sldNum" sz="quarter" idx="12"/>
          </p:nvPr>
        </p:nvSpPr>
        <p:spPr/>
        <p:txBody>
          <a:bodyPr/>
          <a:lstStyle/>
          <a:p>
            <a:fld id="{FB7D87FB-0CC1-AC4E-9302-8B781152B65D}" type="slidenum">
              <a:rPr lang="en-US" smtClean="0"/>
              <a:t>‹#›</a:t>
            </a:fld>
            <a:endParaRPr lang="en-US"/>
          </a:p>
        </p:txBody>
      </p:sp>
    </p:spTree>
    <p:extLst>
      <p:ext uri="{BB962C8B-B14F-4D97-AF65-F5344CB8AC3E}">
        <p14:creationId xmlns:p14="http://schemas.microsoft.com/office/powerpoint/2010/main" val="264337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485601-034A-B449-8D57-25B6FDFF940F}"/>
              </a:ext>
            </a:extLst>
          </p:cNvPr>
          <p:cNvSpPr>
            <a:spLocks noGrp="1"/>
          </p:cNvSpPr>
          <p:nvPr>
            <p:ph type="dt" sz="half" idx="10"/>
          </p:nvPr>
        </p:nvSpPr>
        <p:spPr/>
        <p:txBody>
          <a:bodyPr/>
          <a:lstStyle/>
          <a:p>
            <a:fld id="{E5E3CD39-C397-534F-BB48-56EA3BE7AC92}" type="datetimeFigureOut">
              <a:rPr lang="en-US" smtClean="0"/>
              <a:t>3/31/19</a:t>
            </a:fld>
            <a:endParaRPr lang="en-US"/>
          </a:p>
        </p:txBody>
      </p:sp>
      <p:sp>
        <p:nvSpPr>
          <p:cNvPr id="3" name="Footer Placeholder 2">
            <a:extLst>
              <a:ext uri="{FF2B5EF4-FFF2-40B4-BE49-F238E27FC236}">
                <a16:creationId xmlns:a16="http://schemas.microsoft.com/office/drawing/2014/main" id="{A072A143-3916-6C48-BB15-C91D6D2589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DA4FD9-8A5B-D04B-92C9-8B6AC433AA88}"/>
              </a:ext>
            </a:extLst>
          </p:cNvPr>
          <p:cNvSpPr>
            <a:spLocks noGrp="1"/>
          </p:cNvSpPr>
          <p:nvPr>
            <p:ph type="sldNum" sz="quarter" idx="12"/>
          </p:nvPr>
        </p:nvSpPr>
        <p:spPr/>
        <p:txBody>
          <a:bodyPr/>
          <a:lstStyle/>
          <a:p>
            <a:fld id="{FB7D87FB-0CC1-AC4E-9302-8B781152B65D}" type="slidenum">
              <a:rPr lang="en-US" smtClean="0"/>
              <a:t>‹#›</a:t>
            </a:fld>
            <a:endParaRPr lang="en-US"/>
          </a:p>
        </p:txBody>
      </p:sp>
    </p:spTree>
    <p:extLst>
      <p:ext uri="{BB962C8B-B14F-4D97-AF65-F5344CB8AC3E}">
        <p14:creationId xmlns:p14="http://schemas.microsoft.com/office/powerpoint/2010/main" val="850877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7DFA6-8787-AA42-AD82-08245823DF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5434B8-E068-B547-8659-C5B36AEE1E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E47B88-D098-6741-A017-0FD4ACAF4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2795FB-48C8-6042-A39F-515F2B5865CC}"/>
              </a:ext>
            </a:extLst>
          </p:cNvPr>
          <p:cNvSpPr>
            <a:spLocks noGrp="1"/>
          </p:cNvSpPr>
          <p:nvPr>
            <p:ph type="dt" sz="half" idx="10"/>
          </p:nvPr>
        </p:nvSpPr>
        <p:spPr/>
        <p:txBody>
          <a:bodyPr/>
          <a:lstStyle/>
          <a:p>
            <a:fld id="{E5E3CD39-C397-534F-BB48-56EA3BE7AC92}" type="datetimeFigureOut">
              <a:rPr lang="en-US" smtClean="0"/>
              <a:t>3/31/19</a:t>
            </a:fld>
            <a:endParaRPr lang="en-US"/>
          </a:p>
        </p:txBody>
      </p:sp>
      <p:sp>
        <p:nvSpPr>
          <p:cNvPr id="6" name="Footer Placeholder 5">
            <a:extLst>
              <a:ext uri="{FF2B5EF4-FFF2-40B4-BE49-F238E27FC236}">
                <a16:creationId xmlns:a16="http://schemas.microsoft.com/office/drawing/2014/main" id="{5F01AEE1-D25E-A543-856B-3248614BF6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EF80C-C324-3B42-8EE4-5E5749FDEA9F}"/>
              </a:ext>
            </a:extLst>
          </p:cNvPr>
          <p:cNvSpPr>
            <a:spLocks noGrp="1"/>
          </p:cNvSpPr>
          <p:nvPr>
            <p:ph type="sldNum" sz="quarter" idx="12"/>
          </p:nvPr>
        </p:nvSpPr>
        <p:spPr/>
        <p:txBody>
          <a:bodyPr/>
          <a:lstStyle/>
          <a:p>
            <a:fld id="{FB7D87FB-0CC1-AC4E-9302-8B781152B65D}" type="slidenum">
              <a:rPr lang="en-US" smtClean="0"/>
              <a:t>‹#›</a:t>
            </a:fld>
            <a:endParaRPr lang="en-US"/>
          </a:p>
        </p:txBody>
      </p:sp>
    </p:spTree>
    <p:extLst>
      <p:ext uri="{BB962C8B-B14F-4D97-AF65-F5344CB8AC3E}">
        <p14:creationId xmlns:p14="http://schemas.microsoft.com/office/powerpoint/2010/main" val="380281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41B8-8135-FB4F-ADE2-04504CAB9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63150F-6B39-2842-A277-1C8CE2BFE1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E878F9-B6CF-E249-B489-A684AEBFB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ACF63-C746-BE4A-B1D3-8BE386E521CE}"/>
              </a:ext>
            </a:extLst>
          </p:cNvPr>
          <p:cNvSpPr>
            <a:spLocks noGrp="1"/>
          </p:cNvSpPr>
          <p:nvPr>
            <p:ph type="dt" sz="half" idx="10"/>
          </p:nvPr>
        </p:nvSpPr>
        <p:spPr/>
        <p:txBody>
          <a:bodyPr/>
          <a:lstStyle/>
          <a:p>
            <a:fld id="{E5E3CD39-C397-534F-BB48-56EA3BE7AC92}" type="datetimeFigureOut">
              <a:rPr lang="en-US" smtClean="0"/>
              <a:t>3/31/19</a:t>
            </a:fld>
            <a:endParaRPr lang="en-US"/>
          </a:p>
        </p:txBody>
      </p:sp>
      <p:sp>
        <p:nvSpPr>
          <p:cNvPr id="6" name="Footer Placeholder 5">
            <a:extLst>
              <a:ext uri="{FF2B5EF4-FFF2-40B4-BE49-F238E27FC236}">
                <a16:creationId xmlns:a16="http://schemas.microsoft.com/office/drawing/2014/main" id="{481D77DB-41D5-A040-9E1B-2AAA30F7BC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D58FB-D479-E146-8C75-33ACD259AA31}"/>
              </a:ext>
            </a:extLst>
          </p:cNvPr>
          <p:cNvSpPr>
            <a:spLocks noGrp="1"/>
          </p:cNvSpPr>
          <p:nvPr>
            <p:ph type="sldNum" sz="quarter" idx="12"/>
          </p:nvPr>
        </p:nvSpPr>
        <p:spPr/>
        <p:txBody>
          <a:bodyPr/>
          <a:lstStyle/>
          <a:p>
            <a:fld id="{FB7D87FB-0CC1-AC4E-9302-8B781152B65D}" type="slidenum">
              <a:rPr lang="en-US" smtClean="0"/>
              <a:t>‹#›</a:t>
            </a:fld>
            <a:endParaRPr lang="en-US"/>
          </a:p>
        </p:txBody>
      </p:sp>
    </p:spTree>
    <p:extLst>
      <p:ext uri="{BB962C8B-B14F-4D97-AF65-F5344CB8AC3E}">
        <p14:creationId xmlns:p14="http://schemas.microsoft.com/office/powerpoint/2010/main" val="377865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98AD66-6CD8-4544-962D-DF9E20B8A7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4363C0-28C5-604B-AEF1-8289CE082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53AAF-054E-8644-8FAB-1C6C623BA1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3CD39-C397-534F-BB48-56EA3BE7AC92}" type="datetimeFigureOut">
              <a:rPr lang="en-US" smtClean="0"/>
              <a:t>3/31/19</a:t>
            </a:fld>
            <a:endParaRPr lang="en-US"/>
          </a:p>
        </p:txBody>
      </p:sp>
      <p:sp>
        <p:nvSpPr>
          <p:cNvPr id="5" name="Footer Placeholder 4">
            <a:extLst>
              <a:ext uri="{FF2B5EF4-FFF2-40B4-BE49-F238E27FC236}">
                <a16:creationId xmlns:a16="http://schemas.microsoft.com/office/drawing/2014/main" id="{76F12D2C-2481-EB47-98E8-2553C11553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5E3B48-9476-F346-955D-E1F7DA5366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D87FB-0CC1-AC4E-9302-8B781152B65D}" type="slidenum">
              <a:rPr lang="en-US" smtClean="0"/>
              <a:t>‹#›</a:t>
            </a:fld>
            <a:endParaRPr lang="en-US"/>
          </a:p>
        </p:txBody>
      </p:sp>
    </p:spTree>
    <p:extLst>
      <p:ext uri="{BB962C8B-B14F-4D97-AF65-F5344CB8AC3E}">
        <p14:creationId xmlns:p14="http://schemas.microsoft.com/office/powerpoint/2010/main" val="2134331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28E022-3B15-8E4C-8344-6232A931249B}"/>
              </a:ext>
            </a:extLst>
          </p:cNvPr>
          <p:cNvPicPr>
            <a:picLocks noChangeAspect="1"/>
          </p:cNvPicPr>
          <p:nvPr/>
        </p:nvPicPr>
        <p:blipFill rotWithShape="1">
          <a:blip r:embed="rId2"/>
          <a:srcRect t="1581" b="10188"/>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CFCC2AC-BAAC-E247-B581-34EE0C632C23}"/>
              </a:ext>
            </a:extLst>
          </p:cNvPr>
          <p:cNvSpPr>
            <a:spLocks noGrp="1"/>
          </p:cNvSpPr>
          <p:nvPr>
            <p:ph type="ctrTitle"/>
          </p:nvPr>
        </p:nvSpPr>
        <p:spPr>
          <a:xfrm>
            <a:off x="8022021" y="3231931"/>
            <a:ext cx="3852041" cy="1834056"/>
          </a:xfrm>
        </p:spPr>
        <p:txBody>
          <a:bodyPr>
            <a:normAutofit/>
          </a:bodyPr>
          <a:lstStyle/>
          <a:p>
            <a:r>
              <a:rPr lang="en-US" sz="4000" dirty="0">
                <a:solidFill>
                  <a:srgbClr val="FF0000"/>
                </a:solidFill>
                <a:latin typeface="dearJoe 5 CASUAL PRO" panose="02000000000000000000" pitchFamily="2" charset="0"/>
              </a:rPr>
              <a:t>Settlements and service provision</a:t>
            </a:r>
          </a:p>
        </p:txBody>
      </p:sp>
      <p:sp>
        <p:nvSpPr>
          <p:cNvPr id="3" name="Subtitle 2">
            <a:extLst>
              <a:ext uri="{FF2B5EF4-FFF2-40B4-BE49-F238E27FC236}">
                <a16:creationId xmlns:a16="http://schemas.microsoft.com/office/drawing/2014/main" id="{1756CD26-03BC-B94E-96F9-4B8E595C42AC}"/>
              </a:ext>
            </a:extLst>
          </p:cNvPr>
          <p:cNvSpPr>
            <a:spLocks noGrp="1"/>
          </p:cNvSpPr>
          <p:nvPr>
            <p:ph type="subTitle" idx="1"/>
          </p:nvPr>
        </p:nvSpPr>
        <p:spPr>
          <a:xfrm>
            <a:off x="7782910" y="5242675"/>
            <a:ext cx="4330262" cy="683284"/>
          </a:xfrm>
        </p:spPr>
        <p:txBody>
          <a:bodyPr>
            <a:normAutofit/>
          </a:bodyPr>
          <a:lstStyle/>
          <a:p>
            <a:endParaRPr lang="en-US" sz="2000"/>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1FF9986-F021-D54C-8497-F0941F79F8C7}"/>
              </a:ext>
            </a:extLst>
          </p:cNvPr>
          <p:cNvSpPr/>
          <p:nvPr/>
        </p:nvSpPr>
        <p:spPr>
          <a:xfrm>
            <a:off x="5977217" y="3244334"/>
            <a:ext cx="290464" cy="369332"/>
          </a:xfrm>
          <a:prstGeom prst="rect">
            <a:avLst/>
          </a:prstGeom>
        </p:spPr>
        <p:txBody>
          <a:bodyPr wrap="none">
            <a:spAutoFit/>
          </a:bodyPr>
          <a:lstStyle/>
          <a:p>
            <a:pPr>
              <a:spcAft>
                <a:spcPts val="600"/>
              </a:spcAft>
            </a:pPr>
            <a:r>
              <a:rPr lang="en-US" b="0" i="0" u="none" strike="noStrike" dirty="0">
                <a:solidFill>
                  <a:srgbClr val="000000"/>
                </a:solidFill>
                <a:effectLst/>
                <a:latin typeface="-webkit-standard"/>
              </a:rPr>
              <a:t> </a:t>
            </a:r>
            <a:r>
              <a:rPr lang="en-US" dirty="0"/>
              <a:t> </a:t>
            </a:r>
            <a:endParaRPr lang="en-US"/>
          </a:p>
        </p:txBody>
      </p:sp>
    </p:spTree>
    <p:extLst>
      <p:ext uri="{BB962C8B-B14F-4D97-AF65-F5344CB8AC3E}">
        <p14:creationId xmlns:p14="http://schemas.microsoft.com/office/powerpoint/2010/main" val="3963986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458ED-F08C-5C41-AEBE-B3BA4A58CAD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03746E2-5D8F-074C-B188-52925A6E6F65}"/>
              </a:ext>
            </a:extLst>
          </p:cNvPr>
          <p:cNvPicPr>
            <a:picLocks noGrp="1" noChangeAspect="1"/>
          </p:cNvPicPr>
          <p:nvPr>
            <p:ph idx="1"/>
          </p:nvPr>
        </p:nvPicPr>
        <p:blipFill>
          <a:blip r:embed="rId2"/>
          <a:stretch>
            <a:fillRect/>
          </a:stretch>
        </p:blipFill>
        <p:spPr>
          <a:xfrm>
            <a:off x="1700213" y="413740"/>
            <a:ext cx="8588841" cy="6444260"/>
          </a:xfrm>
        </p:spPr>
      </p:pic>
    </p:spTree>
    <p:extLst>
      <p:ext uri="{BB962C8B-B14F-4D97-AF65-F5344CB8AC3E}">
        <p14:creationId xmlns:p14="http://schemas.microsoft.com/office/powerpoint/2010/main" val="1535418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80514-6A69-7149-A34A-4077BE92472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97EEEEB-B5A8-4E45-BECD-4A929E314729}"/>
              </a:ext>
            </a:extLst>
          </p:cNvPr>
          <p:cNvPicPr>
            <a:picLocks noGrp="1" noChangeAspect="1"/>
          </p:cNvPicPr>
          <p:nvPr>
            <p:ph idx="1"/>
          </p:nvPr>
        </p:nvPicPr>
        <p:blipFill>
          <a:blip r:embed="rId2"/>
          <a:stretch>
            <a:fillRect/>
          </a:stretch>
        </p:blipFill>
        <p:spPr>
          <a:xfrm>
            <a:off x="2986087" y="776202"/>
            <a:ext cx="6815138" cy="5305596"/>
          </a:xfrm>
        </p:spPr>
      </p:pic>
    </p:spTree>
    <p:extLst>
      <p:ext uri="{BB962C8B-B14F-4D97-AF65-F5344CB8AC3E}">
        <p14:creationId xmlns:p14="http://schemas.microsoft.com/office/powerpoint/2010/main" val="2833574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1B97-7054-4C48-8422-A3AFA8C47C3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90EC0FC-5D3E-AA42-87D2-193938A247FB}"/>
              </a:ext>
            </a:extLst>
          </p:cNvPr>
          <p:cNvPicPr>
            <a:picLocks noGrp="1" noChangeAspect="1"/>
          </p:cNvPicPr>
          <p:nvPr>
            <p:ph idx="1"/>
          </p:nvPr>
        </p:nvPicPr>
        <p:blipFill>
          <a:blip r:embed="rId2"/>
          <a:stretch>
            <a:fillRect/>
          </a:stretch>
        </p:blipFill>
        <p:spPr>
          <a:xfrm>
            <a:off x="1618985" y="142478"/>
            <a:ext cx="8954029" cy="6715522"/>
          </a:xfrm>
        </p:spPr>
      </p:pic>
    </p:spTree>
    <p:extLst>
      <p:ext uri="{BB962C8B-B14F-4D97-AF65-F5344CB8AC3E}">
        <p14:creationId xmlns:p14="http://schemas.microsoft.com/office/powerpoint/2010/main" val="2695239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255" y="1695796"/>
            <a:ext cx="11831431" cy="3554819"/>
          </a:xfrm>
          <a:prstGeom prst="rect">
            <a:avLst/>
          </a:prstGeom>
        </p:spPr>
        <p:txBody>
          <a:bodyPr wrap="square">
            <a:spAutoFit/>
          </a:bodyPr>
          <a:lstStyle/>
          <a:p>
            <a:r>
              <a:rPr lang="en-US" sz="2500" dirty="0"/>
              <a:t>1. The number of services that a settlement provides increases with settlement size.</a:t>
            </a:r>
            <a:br>
              <a:rPr lang="en-US" sz="2500" dirty="0"/>
            </a:br>
            <a:br>
              <a:rPr lang="en-US" sz="2500" dirty="0"/>
            </a:br>
            <a:br>
              <a:rPr lang="en-US" sz="2500" dirty="0"/>
            </a:br>
            <a:r>
              <a:rPr lang="en-US" sz="2500" dirty="0"/>
              <a:t>2. Larger settlements and conurbations have a much larger sphere of influence than smaller ones. </a:t>
            </a:r>
          </a:p>
          <a:p>
            <a:br>
              <a:rPr lang="en-US" sz="2500" dirty="0"/>
            </a:br>
            <a:br>
              <a:rPr lang="en-US" sz="2500" dirty="0"/>
            </a:br>
            <a:r>
              <a:rPr lang="en-US" sz="2500" dirty="0"/>
              <a:t>3. Services such as department stores selling high order goods have a higher threshold than those selling low order goods such as newsagents. </a:t>
            </a:r>
          </a:p>
        </p:txBody>
      </p:sp>
      <p:sp>
        <p:nvSpPr>
          <p:cNvPr id="5" name="Title 1"/>
          <p:cNvSpPr>
            <a:spLocks noGrp="1"/>
          </p:cNvSpPr>
          <p:nvPr>
            <p:ph type="title"/>
          </p:nvPr>
        </p:nvSpPr>
        <p:spPr>
          <a:xfrm>
            <a:off x="289560" y="230188"/>
            <a:ext cx="10515600" cy="1325563"/>
          </a:xfrm>
        </p:spPr>
        <p:txBody>
          <a:bodyPr/>
          <a:lstStyle/>
          <a:p>
            <a:r>
              <a:rPr lang="en-US" dirty="0"/>
              <a:t>Task </a:t>
            </a:r>
            <a:r>
              <a:rPr lang="en-US"/>
              <a:t>- Hypothesis</a:t>
            </a:r>
            <a:endParaRPr lang="en-US" dirty="0"/>
          </a:p>
        </p:txBody>
      </p:sp>
    </p:spTree>
    <p:extLst>
      <p:ext uri="{BB962C8B-B14F-4D97-AF65-F5344CB8AC3E}">
        <p14:creationId xmlns:p14="http://schemas.microsoft.com/office/powerpoint/2010/main" val="2358206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255" y="2142386"/>
            <a:ext cx="11338559" cy="3970318"/>
          </a:xfrm>
          <a:prstGeom prst="rect">
            <a:avLst/>
          </a:prstGeom>
        </p:spPr>
        <p:txBody>
          <a:bodyPr wrap="square">
            <a:spAutoFit/>
          </a:bodyPr>
          <a:lstStyle/>
          <a:p>
            <a:r>
              <a:rPr lang="en-US" b="1" dirty="0"/>
              <a:t>The number of services that a settlement provides increases with settlement size.</a:t>
            </a:r>
            <a:br>
              <a:rPr lang="en-US" dirty="0"/>
            </a:br>
            <a:r>
              <a:rPr lang="en-US" dirty="0"/>
              <a:t>Small settlements will only provide low-order services such as a post offices, doctors and newsagents. Large towns, cities and conurbations will provide low and high-order services such as leisure </a:t>
            </a:r>
            <a:r>
              <a:rPr lang="en-US" dirty="0" err="1"/>
              <a:t>centres</a:t>
            </a:r>
            <a:r>
              <a:rPr lang="en-US" dirty="0"/>
              <a:t>, chain stores and hospitals.</a:t>
            </a:r>
            <a:br>
              <a:rPr lang="en-US" dirty="0"/>
            </a:br>
            <a:br>
              <a:rPr lang="en-US" dirty="0"/>
            </a:br>
            <a:r>
              <a:rPr lang="en-US" b="1" dirty="0"/>
              <a:t>Larger settlements and conurbations have a much larger sphere of influence than smaller ones. </a:t>
            </a:r>
          </a:p>
          <a:p>
            <a:endParaRPr lang="en-US" dirty="0"/>
          </a:p>
          <a:p>
            <a:r>
              <a:rPr lang="en-US" dirty="0"/>
              <a:t>This means they attract people from a wider area because of the facilities they offer. Cities such as Paris have a global sphere of influence, whereas a small hamlet or village may only have a sphere of influence of a couple of </a:t>
            </a:r>
            <a:r>
              <a:rPr lang="en-US" dirty="0" err="1"/>
              <a:t>kilometres</a:t>
            </a:r>
            <a:r>
              <a:rPr lang="en-US" dirty="0"/>
              <a:t>.</a:t>
            </a:r>
            <a:br>
              <a:rPr lang="en-US" dirty="0"/>
            </a:br>
            <a:br>
              <a:rPr lang="en-US" dirty="0"/>
            </a:br>
            <a:r>
              <a:rPr lang="en-US" b="1" dirty="0"/>
              <a:t>Services such as department stores selling high order goods have a higher threshold than those selling low order goods such as newsagents. </a:t>
            </a:r>
          </a:p>
          <a:p>
            <a:endParaRPr lang="en-US" dirty="0"/>
          </a:p>
          <a:p>
            <a:r>
              <a:rPr lang="en-US" dirty="0"/>
              <a:t>This means they need a higher number of people to support them and make them profitable, therefore they will only be found in larger settlements. It also means that there are fewer big department stores than small newsagents.</a:t>
            </a:r>
          </a:p>
        </p:txBody>
      </p:sp>
      <p:sp>
        <p:nvSpPr>
          <p:cNvPr id="5" name="Title 1"/>
          <p:cNvSpPr>
            <a:spLocks noGrp="1"/>
          </p:cNvSpPr>
          <p:nvPr>
            <p:ph type="title"/>
          </p:nvPr>
        </p:nvSpPr>
        <p:spPr>
          <a:xfrm>
            <a:off x="289560" y="230188"/>
            <a:ext cx="10515600" cy="1325563"/>
          </a:xfrm>
        </p:spPr>
        <p:txBody>
          <a:bodyPr/>
          <a:lstStyle/>
          <a:p>
            <a:r>
              <a:rPr lang="en-US" dirty="0"/>
              <a:t>Task</a:t>
            </a:r>
          </a:p>
        </p:txBody>
      </p:sp>
    </p:spTree>
    <p:extLst>
      <p:ext uri="{BB962C8B-B14F-4D97-AF65-F5344CB8AC3E}">
        <p14:creationId xmlns:p14="http://schemas.microsoft.com/office/powerpoint/2010/main" val="5373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4E595-FC59-574B-BE43-33AAFC889204}"/>
              </a:ext>
            </a:extLst>
          </p:cNvPr>
          <p:cNvSpPr>
            <a:spLocks noGrp="1"/>
          </p:cNvSpPr>
          <p:nvPr>
            <p:ph type="title"/>
          </p:nvPr>
        </p:nvSpPr>
        <p:spPr/>
        <p:txBody>
          <a:bodyPr/>
          <a:lstStyle/>
          <a:p>
            <a:r>
              <a:rPr lang="en-US" dirty="0"/>
              <a:t>What services are available at each of these settlements? </a:t>
            </a:r>
          </a:p>
        </p:txBody>
      </p:sp>
      <p:pic>
        <p:nvPicPr>
          <p:cNvPr id="4" name="Picture 3">
            <a:extLst>
              <a:ext uri="{FF2B5EF4-FFF2-40B4-BE49-F238E27FC236}">
                <a16:creationId xmlns:a16="http://schemas.microsoft.com/office/drawing/2014/main" id="{865F9CC6-AC55-484F-891E-C33FFAD02617}"/>
              </a:ext>
            </a:extLst>
          </p:cNvPr>
          <p:cNvPicPr>
            <a:picLocks noChangeAspect="1"/>
          </p:cNvPicPr>
          <p:nvPr/>
        </p:nvPicPr>
        <p:blipFill>
          <a:blip r:embed="rId2"/>
          <a:stretch>
            <a:fillRect/>
          </a:stretch>
        </p:blipFill>
        <p:spPr>
          <a:xfrm>
            <a:off x="3843474" y="2002662"/>
            <a:ext cx="4505052" cy="4374325"/>
          </a:xfrm>
          <a:prstGeom prst="rect">
            <a:avLst/>
          </a:prstGeom>
        </p:spPr>
      </p:pic>
      <p:sp>
        <p:nvSpPr>
          <p:cNvPr id="5" name="TextBox 4">
            <a:extLst>
              <a:ext uri="{FF2B5EF4-FFF2-40B4-BE49-F238E27FC236}">
                <a16:creationId xmlns:a16="http://schemas.microsoft.com/office/drawing/2014/main" id="{32242903-E291-474E-83F0-D8AA16EB07FA}"/>
              </a:ext>
            </a:extLst>
          </p:cNvPr>
          <p:cNvSpPr txBox="1"/>
          <p:nvPr/>
        </p:nvSpPr>
        <p:spPr>
          <a:xfrm>
            <a:off x="8672513" y="1690688"/>
            <a:ext cx="1657350" cy="369332"/>
          </a:xfrm>
          <a:prstGeom prst="rect">
            <a:avLst/>
          </a:prstGeom>
          <a:noFill/>
        </p:spPr>
        <p:txBody>
          <a:bodyPr wrap="square" rtlCol="0">
            <a:spAutoFit/>
          </a:bodyPr>
          <a:lstStyle/>
          <a:p>
            <a:r>
              <a:rPr lang="en-US" dirty="0"/>
              <a:t>Houston? </a:t>
            </a:r>
          </a:p>
        </p:txBody>
      </p:sp>
      <p:sp>
        <p:nvSpPr>
          <p:cNvPr id="6" name="TextBox 5">
            <a:extLst>
              <a:ext uri="{FF2B5EF4-FFF2-40B4-BE49-F238E27FC236}">
                <a16:creationId xmlns:a16="http://schemas.microsoft.com/office/drawing/2014/main" id="{CFFED5A2-781D-BE49-9229-CD617F77E144}"/>
              </a:ext>
            </a:extLst>
          </p:cNvPr>
          <p:cNvSpPr txBox="1"/>
          <p:nvPr/>
        </p:nvSpPr>
        <p:spPr>
          <a:xfrm>
            <a:off x="1195388" y="3614738"/>
            <a:ext cx="1657350" cy="369332"/>
          </a:xfrm>
          <a:prstGeom prst="rect">
            <a:avLst/>
          </a:prstGeom>
          <a:noFill/>
        </p:spPr>
        <p:txBody>
          <a:bodyPr wrap="square" rtlCol="0">
            <a:spAutoFit/>
          </a:bodyPr>
          <a:lstStyle/>
          <a:p>
            <a:r>
              <a:rPr lang="en-US" dirty="0"/>
              <a:t>Brookshire? </a:t>
            </a:r>
          </a:p>
        </p:txBody>
      </p:sp>
      <p:sp>
        <p:nvSpPr>
          <p:cNvPr id="7" name="TextBox 6">
            <a:extLst>
              <a:ext uri="{FF2B5EF4-FFF2-40B4-BE49-F238E27FC236}">
                <a16:creationId xmlns:a16="http://schemas.microsoft.com/office/drawing/2014/main" id="{E131DC31-406E-6E43-8986-089FB5B86170}"/>
              </a:ext>
            </a:extLst>
          </p:cNvPr>
          <p:cNvSpPr txBox="1"/>
          <p:nvPr/>
        </p:nvSpPr>
        <p:spPr>
          <a:xfrm>
            <a:off x="1709737" y="5136118"/>
            <a:ext cx="1657350" cy="369332"/>
          </a:xfrm>
          <a:prstGeom prst="rect">
            <a:avLst/>
          </a:prstGeom>
          <a:noFill/>
        </p:spPr>
        <p:txBody>
          <a:bodyPr wrap="square" rtlCol="0">
            <a:spAutoFit/>
          </a:bodyPr>
          <a:lstStyle/>
          <a:p>
            <a:r>
              <a:rPr lang="en-US" dirty="0"/>
              <a:t>Katy? </a:t>
            </a:r>
          </a:p>
        </p:txBody>
      </p:sp>
      <p:sp>
        <p:nvSpPr>
          <p:cNvPr id="8" name="TextBox 7">
            <a:extLst>
              <a:ext uri="{FF2B5EF4-FFF2-40B4-BE49-F238E27FC236}">
                <a16:creationId xmlns:a16="http://schemas.microsoft.com/office/drawing/2014/main" id="{C944C784-3365-F546-BAD9-687765753DD7}"/>
              </a:ext>
            </a:extLst>
          </p:cNvPr>
          <p:cNvSpPr txBox="1"/>
          <p:nvPr/>
        </p:nvSpPr>
        <p:spPr>
          <a:xfrm>
            <a:off x="8824913" y="5505450"/>
            <a:ext cx="1657350" cy="369332"/>
          </a:xfrm>
          <a:prstGeom prst="rect">
            <a:avLst/>
          </a:prstGeom>
          <a:noFill/>
        </p:spPr>
        <p:txBody>
          <a:bodyPr wrap="square" rtlCol="0">
            <a:spAutoFit/>
          </a:bodyPr>
          <a:lstStyle/>
          <a:p>
            <a:r>
              <a:rPr lang="en-US" dirty="0"/>
              <a:t>Galveston? </a:t>
            </a:r>
          </a:p>
        </p:txBody>
      </p:sp>
      <p:cxnSp>
        <p:nvCxnSpPr>
          <p:cNvPr id="10" name="Straight Arrow Connector 9">
            <a:extLst>
              <a:ext uri="{FF2B5EF4-FFF2-40B4-BE49-F238E27FC236}">
                <a16:creationId xmlns:a16="http://schemas.microsoft.com/office/drawing/2014/main" id="{B7F38655-049E-5841-B63F-70ED73692A1D}"/>
              </a:ext>
            </a:extLst>
          </p:cNvPr>
          <p:cNvCxnSpPr>
            <a:cxnSpLocks/>
          </p:cNvCxnSpPr>
          <p:nvPr/>
        </p:nvCxnSpPr>
        <p:spPr>
          <a:xfrm flipV="1">
            <a:off x="2467077" y="4371976"/>
            <a:ext cx="2433536" cy="948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BCB3184-C4E4-5C47-A22C-138863D17BC3}"/>
              </a:ext>
            </a:extLst>
          </p:cNvPr>
          <p:cNvCxnSpPr>
            <a:cxnSpLocks/>
          </p:cNvCxnSpPr>
          <p:nvPr/>
        </p:nvCxnSpPr>
        <p:spPr>
          <a:xfrm>
            <a:off x="2388513" y="3841008"/>
            <a:ext cx="1696599" cy="438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87924D4-B079-284F-ADF0-4A2F8791DA7E}"/>
              </a:ext>
            </a:extLst>
          </p:cNvPr>
          <p:cNvCxnSpPr>
            <a:cxnSpLocks/>
            <a:stCxn id="8" idx="1"/>
          </p:cNvCxnSpPr>
          <p:nvPr/>
        </p:nvCxnSpPr>
        <p:spPr>
          <a:xfrm flipH="1">
            <a:off x="8166697" y="5690116"/>
            <a:ext cx="658216" cy="260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CE3E9EF-6DA6-E844-9DA3-6BEDDEEB0B9E}"/>
              </a:ext>
            </a:extLst>
          </p:cNvPr>
          <p:cNvCxnSpPr>
            <a:cxnSpLocks/>
          </p:cNvCxnSpPr>
          <p:nvPr/>
        </p:nvCxnSpPr>
        <p:spPr>
          <a:xfrm flipH="1">
            <a:off x="6258296" y="2084657"/>
            <a:ext cx="2558268" cy="2287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926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3B25-CAAA-D740-ADEE-2021B8DF0FFF}"/>
              </a:ext>
            </a:extLst>
          </p:cNvPr>
          <p:cNvSpPr>
            <a:spLocks noGrp="1"/>
          </p:cNvSpPr>
          <p:nvPr>
            <p:ph type="title"/>
          </p:nvPr>
        </p:nvSpPr>
        <p:spPr/>
        <p:txBody>
          <a:bodyPr>
            <a:normAutofit fontScale="90000"/>
          </a:bodyPr>
          <a:lstStyle/>
          <a:p>
            <a:r>
              <a:rPr lang="en-US" dirty="0"/>
              <a:t>For one named settlement which you have studied, describe and explain the service provision (7)</a:t>
            </a:r>
          </a:p>
        </p:txBody>
      </p:sp>
      <p:sp>
        <p:nvSpPr>
          <p:cNvPr id="6" name="Content Placeholder 5">
            <a:extLst>
              <a:ext uri="{FF2B5EF4-FFF2-40B4-BE49-F238E27FC236}">
                <a16:creationId xmlns:a16="http://schemas.microsoft.com/office/drawing/2014/main" id="{DEA37F34-FB08-6A48-A94F-DF116A7C5280}"/>
              </a:ext>
            </a:extLst>
          </p:cNvPr>
          <p:cNvSpPr>
            <a:spLocks noGrp="1"/>
          </p:cNvSpPr>
          <p:nvPr>
            <p:ph idx="1"/>
          </p:nvPr>
        </p:nvSpPr>
        <p:spPr/>
        <p:txBody>
          <a:bodyPr>
            <a:normAutofit fontScale="92500" lnSpcReduction="10000"/>
          </a:bodyPr>
          <a:lstStyle/>
          <a:p>
            <a:r>
              <a:rPr lang="en-US" dirty="0"/>
              <a:t>Houston has a population of 2 million people (the 4</a:t>
            </a:r>
            <a:r>
              <a:rPr lang="en-US" baseline="30000" dirty="0"/>
              <a:t>th</a:t>
            </a:r>
            <a:r>
              <a:rPr lang="en-US" dirty="0"/>
              <a:t> biggest in the USA). Because of it being a conurbation it can offer a range of high order services.  In the </a:t>
            </a:r>
            <a:r>
              <a:rPr lang="en-US" dirty="0" err="1"/>
              <a:t>centre</a:t>
            </a:r>
            <a:r>
              <a:rPr lang="en-US" dirty="0"/>
              <a:t> it has one of the biggest theatre districts in the USA (located in the </a:t>
            </a:r>
            <a:r>
              <a:rPr lang="en-US" dirty="0" err="1"/>
              <a:t>centre</a:t>
            </a:r>
            <a:r>
              <a:rPr lang="en-US" dirty="0"/>
              <a:t> of the city because of good accessibility). The </a:t>
            </a:r>
            <a:r>
              <a:rPr lang="en-US" dirty="0" err="1"/>
              <a:t>centre</a:t>
            </a:r>
            <a:r>
              <a:rPr lang="en-US" dirty="0"/>
              <a:t> also has sporting arenas for basketball, baseball and football. Houston is home to one of the world’s best medical </a:t>
            </a:r>
            <a:r>
              <a:rPr lang="en-US" dirty="0" err="1"/>
              <a:t>centres</a:t>
            </a:r>
            <a:r>
              <a:rPr lang="en-US" dirty="0"/>
              <a:t> with hospitals such as the world famous MD Anderson cancer </a:t>
            </a:r>
            <a:r>
              <a:rPr lang="en-US" dirty="0" err="1"/>
              <a:t>centre</a:t>
            </a:r>
            <a:r>
              <a:rPr lang="en-US" dirty="0"/>
              <a:t>. The high number of hospitals leads to an agglomeration of services. This draws in patients from all over the USA and globe (very high sphere of influence). The city holds over 40 colleges and universities. There are 2 major airports- George Bush has connections to the globe. The city has low order services to meet the needs of the population all over the city.</a:t>
            </a:r>
          </a:p>
        </p:txBody>
      </p:sp>
    </p:spTree>
    <p:extLst>
      <p:ext uri="{BB962C8B-B14F-4D97-AF65-F5344CB8AC3E}">
        <p14:creationId xmlns:p14="http://schemas.microsoft.com/office/powerpoint/2010/main" val="388372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1E02F-06C6-4C4C-90CC-6CDF8053F564}"/>
              </a:ext>
            </a:extLst>
          </p:cNvPr>
          <p:cNvSpPr>
            <a:spLocks noGrp="1"/>
          </p:cNvSpPr>
          <p:nvPr>
            <p:ph type="title"/>
          </p:nvPr>
        </p:nvSpPr>
        <p:spPr/>
        <p:txBody>
          <a:bodyPr/>
          <a:lstStyle/>
          <a:p>
            <a:r>
              <a:rPr lang="en-US" dirty="0"/>
              <a:t>For a named area you have studied, describe the hierarchy of service provision (7)</a:t>
            </a:r>
          </a:p>
        </p:txBody>
      </p:sp>
      <p:sp>
        <p:nvSpPr>
          <p:cNvPr id="3" name="Content Placeholder 2">
            <a:extLst>
              <a:ext uri="{FF2B5EF4-FFF2-40B4-BE49-F238E27FC236}">
                <a16:creationId xmlns:a16="http://schemas.microsoft.com/office/drawing/2014/main" id="{AB185A79-6B02-FD42-ABEC-8D3F1259F9BC}"/>
              </a:ext>
            </a:extLst>
          </p:cNvPr>
          <p:cNvSpPr>
            <a:spLocks noGrp="1"/>
          </p:cNvSpPr>
          <p:nvPr>
            <p:ph idx="1"/>
          </p:nvPr>
        </p:nvSpPr>
        <p:spPr/>
        <p:txBody>
          <a:bodyPr>
            <a:normAutofit fontScale="92500" lnSpcReduction="10000"/>
          </a:bodyPr>
          <a:lstStyle/>
          <a:p>
            <a:pPr marL="0" indent="0">
              <a:buNone/>
            </a:pPr>
            <a:r>
              <a:rPr lang="en-US" dirty="0"/>
              <a:t>Houston has a population of 2 million people (the 4</a:t>
            </a:r>
            <a:r>
              <a:rPr lang="en-US" baseline="30000" dirty="0"/>
              <a:t>th</a:t>
            </a:r>
            <a:r>
              <a:rPr lang="en-US" dirty="0"/>
              <a:t> biggest in the USA). Because of it being a conurbation it can offer a range of high order services. This means that it is top of the hierarchy with many high order shops and services such as universities, a world-class medical </a:t>
            </a:r>
            <a:r>
              <a:rPr lang="en-US" dirty="0" err="1"/>
              <a:t>centre</a:t>
            </a:r>
            <a:r>
              <a:rPr lang="en-US" dirty="0"/>
              <a:t>, theatres and sporting venues. Katy is a town on the Western edge of Houston with a population of about 20,000. It is a 30 minute drive from Houston so many of it’s population use the services in Houston. Within Katy there are many high schools and it has its own out-of-town shopping </a:t>
            </a:r>
            <a:r>
              <a:rPr lang="en-US" dirty="0" err="1"/>
              <a:t>centre</a:t>
            </a:r>
            <a:r>
              <a:rPr lang="en-US" dirty="0"/>
              <a:t>- Katy Mills. Brookshire is a large village about 10 miles west of Katy. It only  has services to meet the needs of the local population such as local shops and schools. Galveston is 60 miles south of Houston and one of its main functions is tourism. Because of this it has more services than would be expected for a population of 50,000 such as many museums, water parks and restaurants. </a:t>
            </a:r>
          </a:p>
        </p:txBody>
      </p:sp>
    </p:spTree>
    <p:extLst>
      <p:ext uri="{BB962C8B-B14F-4D97-AF65-F5344CB8AC3E}">
        <p14:creationId xmlns:p14="http://schemas.microsoft.com/office/powerpoint/2010/main" val="95137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34F829-5B30-5D46-B297-6B0AA8C96107}"/>
              </a:ext>
            </a:extLst>
          </p:cNvPr>
          <p:cNvPicPr>
            <a:picLocks noChangeAspect="1"/>
          </p:cNvPicPr>
          <p:nvPr/>
        </p:nvPicPr>
        <p:blipFill>
          <a:blip r:embed="rId2"/>
          <a:stretch>
            <a:fillRect/>
          </a:stretch>
        </p:blipFill>
        <p:spPr>
          <a:xfrm>
            <a:off x="0" y="757534"/>
            <a:ext cx="12192000" cy="5342932"/>
          </a:xfrm>
          <a:prstGeom prst="rect">
            <a:avLst/>
          </a:prstGeom>
        </p:spPr>
      </p:pic>
    </p:spTree>
    <p:extLst>
      <p:ext uri="{BB962C8B-B14F-4D97-AF65-F5344CB8AC3E}">
        <p14:creationId xmlns:p14="http://schemas.microsoft.com/office/powerpoint/2010/main" val="4056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595438" y="71438"/>
            <a:ext cx="7010400" cy="519112"/>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spcBef>
                <a:spcPct val="0"/>
              </a:spcBef>
              <a:spcAft>
                <a:spcPct val="0"/>
              </a:spcAft>
            </a:pPr>
            <a:r>
              <a:rPr lang="en-GB" altLang="x-none" sz="2800" b="1">
                <a:solidFill>
                  <a:srgbClr val="5B0091"/>
                </a:solidFill>
                <a:latin typeface="Arial" charset="0"/>
              </a:rPr>
              <a:t>What is the function of a settlement?</a:t>
            </a:r>
          </a:p>
        </p:txBody>
      </p:sp>
      <p:sp>
        <p:nvSpPr>
          <p:cNvPr id="51203" name="Rectangle 3"/>
          <p:cNvSpPr>
            <a:spLocks noChangeArrowheads="1"/>
          </p:cNvSpPr>
          <p:nvPr/>
        </p:nvSpPr>
        <p:spPr bwMode="auto">
          <a:xfrm>
            <a:off x="1919288" y="661989"/>
            <a:ext cx="7772400" cy="83099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spcBef>
                <a:spcPct val="20000"/>
              </a:spcBef>
              <a:spcAft>
                <a:spcPct val="0"/>
              </a:spcAft>
            </a:pPr>
            <a:r>
              <a:rPr lang="en-GB" altLang="x-none" sz="2400">
                <a:solidFill>
                  <a:srgbClr val="000066"/>
                </a:solidFill>
                <a:latin typeface="Arial" charset="0"/>
              </a:rPr>
              <a:t>The </a:t>
            </a:r>
            <a:r>
              <a:rPr lang="en-GB" altLang="x-none" sz="2400" b="1">
                <a:solidFill>
                  <a:srgbClr val="FF6600"/>
                </a:solidFill>
                <a:latin typeface="Arial" charset="0"/>
              </a:rPr>
              <a:t>function</a:t>
            </a:r>
            <a:r>
              <a:rPr lang="en-GB" altLang="x-none" sz="2400">
                <a:solidFill>
                  <a:srgbClr val="000066"/>
                </a:solidFill>
                <a:latin typeface="Arial" charset="0"/>
              </a:rPr>
              <a:t> of a settlement relates to its economic and social development and refers to its main activities.</a:t>
            </a:r>
          </a:p>
        </p:txBody>
      </p:sp>
      <p:grpSp>
        <p:nvGrpSpPr>
          <p:cNvPr id="51246" name="Group 46"/>
          <p:cNvGrpSpPr>
            <a:grpSpLocks/>
          </p:cNvGrpSpPr>
          <p:nvPr/>
        </p:nvGrpSpPr>
        <p:grpSpPr bwMode="auto">
          <a:xfrm>
            <a:off x="1917701" y="1412875"/>
            <a:ext cx="8208963" cy="4749800"/>
            <a:chOff x="248" y="890"/>
            <a:chExt cx="5171" cy="2992"/>
          </a:xfrm>
        </p:grpSpPr>
        <p:sp>
          <p:nvSpPr>
            <p:cNvPr id="51209" name="Line 9"/>
            <p:cNvSpPr>
              <a:spLocks noChangeShapeType="1"/>
            </p:cNvSpPr>
            <p:nvPr/>
          </p:nvSpPr>
          <p:spPr bwMode="auto">
            <a:xfrm flipV="1">
              <a:off x="3863" y="2070"/>
              <a:ext cx="286" cy="90"/>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51210" name="Line 10"/>
            <p:cNvSpPr>
              <a:spLocks noChangeShapeType="1"/>
            </p:cNvSpPr>
            <p:nvPr/>
          </p:nvSpPr>
          <p:spPr bwMode="auto">
            <a:xfrm>
              <a:off x="3727" y="2683"/>
              <a:ext cx="286" cy="22"/>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51211" name="Line 11"/>
            <p:cNvSpPr>
              <a:spLocks noChangeShapeType="1"/>
            </p:cNvSpPr>
            <p:nvPr/>
          </p:nvSpPr>
          <p:spPr bwMode="auto">
            <a:xfrm>
              <a:off x="3424" y="2886"/>
              <a:ext cx="181" cy="181"/>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51212" name="Line 12"/>
            <p:cNvSpPr>
              <a:spLocks noChangeShapeType="1"/>
            </p:cNvSpPr>
            <p:nvPr/>
          </p:nvSpPr>
          <p:spPr bwMode="auto">
            <a:xfrm flipH="1">
              <a:off x="2969" y="2977"/>
              <a:ext cx="0" cy="227"/>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51213" name="Line 13"/>
            <p:cNvSpPr>
              <a:spLocks noChangeShapeType="1"/>
            </p:cNvSpPr>
            <p:nvPr/>
          </p:nvSpPr>
          <p:spPr bwMode="auto">
            <a:xfrm flipH="1">
              <a:off x="2109" y="2886"/>
              <a:ext cx="181" cy="226"/>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51214" name="Line 14"/>
            <p:cNvSpPr>
              <a:spLocks noChangeShapeType="1"/>
            </p:cNvSpPr>
            <p:nvPr/>
          </p:nvSpPr>
          <p:spPr bwMode="auto">
            <a:xfrm flipH="1" flipV="1">
              <a:off x="2835" y="1752"/>
              <a:ext cx="0" cy="272"/>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51215" name="Line 15"/>
            <p:cNvSpPr>
              <a:spLocks noChangeShapeType="1"/>
            </p:cNvSpPr>
            <p:nvPr/>
          </p:nvSpPr>
          <p:spPr bwMode="auto">
            <a:xfrm flipH="1" flipV="1">
              <a:off x="1518" y="2024"/>
              <a:ext cx="317" cy="91"/>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51216" name="Line 16"/>
            <p:cNvSpPr>
              <a:spLocks noChangeShapeType="1"/>
            </p:cNvSpPr>
            <p:nvPr/>
          </p:nvSpPr>
          <p:spPr bwMode="auto">
            <a:xfrm flipH="1" flipV="1">
              <a:off x="2017" y="1797"/>
              <a:ext cx="136" cy="182"/>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51217" name="Line 17"/>
            <p:cNvSpPr>
              <a:spLocks noChangeShapeType="1"/>
            </p:cNvSpPr>
            <p:nvPr/>
          </p:nvSpPr>
          <p:spPr bwMode="auto">
            <a:xfrm flipV="1">
              <a:off x="3560" y="1797"/>
              <a:ext cx="138" cy="181"/>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51229" name="Line 29"/>
            <p:cNvSpPr>
              <a:spLocks noChangeShapeType="1"/>
            </p:cNvSpPr>
            <p:nvPr/>
          </p:nvSpPr>
          <p:spPr bwMode="auto">
            <a:xfrm flipH="1">
              <a:off x="1608" y="2569"/>
              <a:ext cx="273" cy="136"/>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pic>
          <p:nvPicPr>
            <p:cNvPr id="51233"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 y="3294"/>
              <a:ext cx="1089" cy="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34"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 y="890"/>
              <a:ext cx="998" cy="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35"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7" y="3249"/>
              <a:ext cx="995" cy="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36"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 y="892"/>
              <a:ext cx="949" cy="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37"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8" y="3249"/>
              <a:ext cx="953" cy="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38"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 y="1707"/>
              <a:ext cx="1124" cy="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39"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 y="2478"/>
              <a:ext cx="1043" cy="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40" name="Picture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3" y="892"/>
              <a:ext cx="1043" cy="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41" name="Picture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6" y="1708"/>
              <a:ext cx="1043" cy="58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42" name="Picture 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1" y="2434"/>
              <a:ext cx="995" cy="58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243" name="Rectangle 43"/>
            <p:cNvSpPr>
              <a:spLocks noChangeArrowheads="1"/>
            </p:cNvSpPr>
            <p:nvPr/>
          </p:nvSpPr>
          <p:spPr bwMode="auto">
            <a:xfrm>
              <a:off x="2185" y="2115"/>
              <a:ext cx="1239"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0"/>
                </a:spcBef>
                <a:spcAft>
                  <a:spcPct val="0"/>
                </a:spcAft>
              </a:pPr>
              <a:r>
                <a:rPr lang="en-GB" altLang="x-none" sz="2800" b="1" dirty="0">
                  <a:solidFill>
                    <a:srgbClr val="FF6600"/>
                  </a:solidFill>
                  <a:latin typeface="Arial" charset="0"/>
                </a:rPr>
                <a:t>settlement</a:t>
              </a:r>
            </a:p>
            <a:p>
              <a:pPr algn="ctr" eaLnBrk="0" fontAlgn="base" hangingPunct="0">
                <a:spcBef>
                  <a:spcPct val="0"/>
                </a:spcBef>
                <a:spcAft>
                  <a:spcPct val="0"/>
                </a:spcAft>
              </a:pPr>
              <a:r>
                <a:rPr lang="en-GB" altLang="x-none" sz="2800" b="1" dirty="0">
                  <a:solidFill>
                    <a:srgbClr val="FF6600"/>
                  </a:solidFill>
                  <a:latin typeface="Arial" charset="0"/>
                </a:rPr>
                <a:t>functions</a:t>
              </a:r>
            </a:p>
          </p:txBody>
        </p:sp>
      </p:grpSp>
      <p:grpSp>
        <p:nvGrpSpPr>
          <p:cNvPr id="51247" name="Group 47"/>
          <p:cNvGrpSpPr>
            <a:grpSpLocks/>
          </p:cNvGrpSpPr>
          <p:nvPr/>
        </p:nvGrpSpPr>
        <p:grpSpPr bwMode="auto">
          <a:xfrm>
            <a:off x="1774825" y="2278064"/>
            <a:ext cx="8712200" cy="4319587"/>
            <a:chOff x="158" y="1435"/>
            <a:chExt cx="5488" cy="2721"/>
          </a:xfrm>
        </p:grpSpPr>
        <p:sp>
          <p:nvSpPr>
            <p:cNvPr id="51219" name="Text Box 19"/>
            <p:cNvSpPr txBox="1">
              <a:spLocks noChangeArrowheads="1"/>
            </p:cNvSpPr>
            <p:nvPr/>
          </p:nvSpPr>
          <p:spPr bwMode="auto">
            <a:xfrm>
              <a:off x="883" y="1435"/>
              <a:ext cx="1224" cy="294"/>
            </a:xfrm>
            <a:prstGeom prst="rect">
              <a:avLst/>
            </a:prstGeom>
            <a:solidFill>
              <a:schemeClr val="bg1"/>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50000"/>
                </a:spcBef>
                <a:spcAft>
                  <a:spcPct val="0"/>
                </a:spcAft>
              </a:pPr>
              <a:r>
                <a:rPr lang="en-GB" altLang="x-none" sz="2400">
                  <a:solidFill>
                    <a:srgbClr val="000066"/>
                  </a:solidFill>
                  <a:latin typeface="Arial" charset="0"/>
                </a:rPr>
                <a:t>mining town</a:t>
              </a:r>
            </a:p>
          </p:txBody>
        </p:sp>
        <p:sp>
          <p:nvSpPr>
            <p:cNvPr id="51226" name="Text Box 26"/>
            <p:cNvSpPr txBox="1">
              <a:spLocks noChangeArrowheads="1"/>
            </p:cNvSpPr>
            <p:nvPr/>
          </p:nvSpPr>
          <p:spPr bwMode="auto">
            <a:xfrm>
              <a:off x="3732" y="3862"/>
              <a:ext cx="1235" cy="294"/>
            </a:xfrm>
            <a:prstGeom prst="rect">
              <a:avLst/>
            </a:prstGeom>
            <a:solidFill>
              <a:schemeClr val="bg1"/>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50000"/>
                </a:spcBef>
                <a:spcAft>
                  <a:spcPct val="0"/>
                </a:spcAft>
              </a:pPr>
              <a:r>
                <a:rPr lang="en-GB" altLang="x-none" sz="2400">
                  <a:solidFill>
                    <a:srgbClr val="000066"/>
                  </a:solidFill>
                  <a:latin typeface="Arial" charset="0"/>
                </a:rPr>
                <a:t>route centre</a:t>
              </a:r>
            </a:p>
          </p:txBody>
        </p:sp>
        <p:sp>
          <p:nvSpPr>
            <p:cNvPr id="51227" name="Text Box 27"/>
            <p:cNvSpPr txBox="1">
              <a:spLocks noChangeArrowheads="1"/>
            </p:cNvSpPr>
            <p:nvPr/>
          </p:nvSpPr>
          <p:spPr bwMode="auto">
            <a:xfrm>
              <a:off x="1291" y="3862"/>
              <a:ext cx="509" cy="294"/>
            </a:xfrm>
            <a:prstGeom prst="rect">
              <a:avLst/>
            </a:prstGeom>
            <a:solidFill>
              <a:schemeClr val="bg1"/>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50000"/>
                </a:spcBef>
                <a:spcAft>
                  <a:spcPct val="0"/>
                </a:spcAft>
              </a:pPr>
              <a:r>
                <a:rPr lang="en-GB" altLang="x-none" sz="2400">
                  <a:solidFill>
                    <a:srgbClr val="000066"/>
                  </a:solidFill>
                  <a:latin typeface="Arial" charset="0"/>
                </a:rPr>
                <a:t>port</a:t>
              </a:r>
            </a:p>
          </p:txBody>
        </p:sp>
        <p:sp>
          <p:nvSpPr>
            <p:cNvPr id="51228" name="Text Box 28"/>
            <p:cNvSpPr txBox="1">
              <a:spLocks noChangeArrowheads="1"/>
            </p:cNvSpPr>
            <p:nvPr/>
          </p:nvSpPr>
          <p:spPr bwMode="auto">
            <a:xfrm>
              <a:off x="2154" y="3862"/>
              <a:ext cx="1344" cy="294"/>
            </a:xfrm>
            <a:prstGeom prst="rect">
              <a:avLst/>
            </a:prstGeom>
            <a:solidFill>
              <a:schemeClr val="bg1"/>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50000"/>
                </a:spcBef>
                <a:spcAft>
                  <a:spcPct val="0"/>
                </a:spcAft>
              </a:pPr>
              <a:r>
                <a:rPr lang="en-GB" altLang="x-none" sz="2400">
                  <a:solidFill>
                    <a:srgbClr val="000066"/>
                  </a:solidFill>
                  <a:latin typeface="Arial" charset="0"/>
                </a:rPr>
                <a:t>manufacturing</a:t>
              </a:r>
            </a:p>
          </p:txBody>
        </p:sp>
        <p:sp>
          <p:nvSpPr>
            <p:cNvPr id="51231" name="Text Box 31"/>
            <p:cNvSpPr txBox="1">
              <a:spLocks noChangeArrowheads="1"/>
            </p:cNvSpPr>
            <p:nvPr/>
          </p:nvSpPr>
          <p:spPr bwMode="auto">
            <a:xfrm>
              <a:off x="158" y="3001"/>
              <a:ext cx="1541" cy="294"/>
            </a:xfrm>
            <a:prstGeom prst="rect">
              <a:avLst/>
            </a:prstGeom>
            <a:solidFill>
              <a:schemeClr val="bg1"/>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50000"/>
                </a:spcBef>
                <a:spcAft>
                  <a:spcPct val="0"/>
                </a:spcAft>
              </a:pPr>
              <a:r>
                <a:rPr lang="en-GB" altLang="x-none" sz="2400">
                  <a:solidFill>
                    <a:srgbClr val="000066"/>
                  </a:solidFill>
                  <a:latin typeface="Arial" charset="0"/>
                </a:rPr>
                <a:t>cultural/religious</a:t>
              </a:r>
            </a:p>
          </p:txBody>
        </p:sp>
        <p:sp>
          <p:nvSpPr>
            <p:cNvPr id="51221" name="Text Box 21"/>
            <p:cNvSpPr txBox="1">
              <a:spLocks noChangeArrowheads="1"/>
            </p:cNvSpPr>
            <p:nvPr/>
          </p:nvSpPr>
          <p:spPr bwMode="auto">
            <a:xfrm>
              <a:off x="2198" y="1435"/>
              <a:ext cx="1270" cy="294"/>
            </a:xfrm>
            <a:prstGeom prst="rect">
              <a:avLst/>
            </a:prstGeom>
            <a:solidFill>
              <a:schemeClr val="bg1"/>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50000"/>
                </a:spcBef>
                <a:spcAft>
                  <a:spcPct val="0"/>
                </a:spcAft>
              </a:pPr>
              <a:r>
                <a:rPr lang="en-GB" altLang="x-none" sz="2400">
                  <a:solidFill>
                    <a:srgbClr val="000066"/>
                  </a:solidFill>
                  <a:latin typeface="Arial" charset="0"/>
                </a:rPr>
                <a:t>tourist resort</a:t>
              </a:r>
            </a:p>
          </p:txBody>
        </p:sp>
        <p:sp>
          <p:nvSpPr>
            <p:cNvPr id="51222" name="Text Box 22"/>
            <p:cNvSpPr txBox="1">
              <a:spLocks noChangeArrowheads="1"/>
            </p:cNvSpPr>
            <p:nvPr/>
          </p:nvSpPr>
          <p:spPr bwMode="auto">
            <a:xfrm>
              <a:off x="3741" y="1435"/>
              <a:ext cx="1044" cy="294"/>
            </a:xfrm>
            <a:prstGeom prst="rect">
              <a:avLst/>
            </a:prstGeom>
            <a:solidFill>
              <a:schemeClr val="bg1"/>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50000"/>
                </a:spcBef>
                <a:spcAft>
                  <a:spcPct val="0"/>
                </a:spcAft>
              </a:pPr>
              <a:r>
                <a:rPr lang="en-GB" altLang="x-none" sz="2400">
                  <a:solidFill>
                    <a:srgbClr val="000066"/>
                  </a:solidFill>
                  <a:latin typeface="Arial" charset="0"/>
                </a:rPr>
                <a:t>residential</a:t>
              </a:r>
            </a:p>
          </p:txBody>
        </p:sp>
        <p:sp>
          <p:nvSpPr>
            <p:cNvPr id="51224" name="Text Box 24"/>
            <p:cNvSpPr txBox="1">
              <a:spLocks noChangeArrowheads="1"/>
            </p:cNvSpPr>
            <p:nvPr/>
          </p:nvSpPr>
          <p:spPr bwMode="auto">
            <a:xfrm>
              <a:off x="4288" y="2184"/>
              <a:ext cx="1358" cy="294"/>
            </a:xfrm>
            <a:prstGeom prst="rect">
              <a:avLst/>
            </a:prstGeom>
            <a:solidFill>
              <a:schemeClr val="bg1"/>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50000"/>
                </a:spcBef>
                <a:spcAft>
                  <a:spcPct val="0"/>
                </a:spcAft>
              </a:pPr>
              <a:r>
                <a:rPr lang="en-GB" altLang="x-none" sz="2400">
                  <a:solidFill>
                    <a:srgbClr val="000066"/>
                  </a:solidFill>
                  <a:latin typeface="Arial" charset="0"/>
                </a:rPr>
                <a:t>administration</a:t>
              </a:r>
            </a:p>
          </p:txBody>
        </p:sp>
        <p:sp>
          <p:nvSpPr>
            <p:cNvPr id="51225" name="Text Box 25"/>
            <p:cNvSpPr txBox="1">
              <a:spLocks noChangeArrowheads="1"/>
            </p:cNvSpPr>
            <p:nvPr/>
          </p:nvSpPr>
          <p:spPr bwMode="auto">
            <a:xfrm>
              <a:off x="4239" y="2955"/>
              <a:ext cx="1187" cy="294"/>
            </a:xfrm>
            <a:prstGeom prst="rect">
              <a:avLst/>
            </a:prstGeom>
            <a:solidFill>
              <a:schemeClr val="bg1"/>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50000"/>
                </a:spcBef>
                <a:spcAft>
                  <a:spcPct val="0"/>
                </a:spcAft>
              </a:pPr>
              <a:r>
                <a:rPr lang="en-GB" altLang="x-none" sz="2400">
                  <a:solidFill>
                    <a:srgbClr val="000066"/>
                  </a:solidFill>
                  <a:latin typeface="Arial" charset="0"/>
                </a:rPr>
                <a:t>commercial</a:t>
              </a:r>
            </a:p>
          </p:txBody>
        </p:sp>
        <p:sp>
          <p:nvSpPr>
            <p:cNvPr id="51218" name="Text Box 18"/>
            <p:cNvSpPr txBox="1">
              <a:spLocks noChangeArrowheads="1"/>
            </p:cNvSpPr>
            <p:nvPr/>
          </p:nvSpPr>
          <p:spPr bwMode="auto">
            <a:xfrm>
              <a:off x="283" y="2184"/>
              <a:ext cx="1190" cy="294"/>
            </a:xfrm>
            <a:prstGeom prst="rect">
              <a:avLst/>
            </a:prstGeom>
            <a:solidFill>
              <a:schemeClr val="bg1"/>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50000"/>
                </a:spcBef>
                <a:spcAft>
                  <a:spcPct val="0"/>
                </a:spcAft>
              </a:pPr>
              <a:r>
                <a:rPr lang="en-GB" altLang="x-none" sz="2400" dirty="0">
                  <a:solidFill>
                    <a:srgbClr val="000066"/>
                  </a:solidFill>
                  <a:latin typeface="Arial" charset="0"/>
                </a:rPr>
                <a:t>market town</a:t>
              </a:r>
            </a:p>
          </p:txBody>
        </p:sp>
      </p:grpSp>
    </p:spTree>
    <p:extLst>
      <p:ext uri="{BB962C8B-B14F-4D97-AF65-F5344CB8AC3E}">
        <p14:creationId xmlns:p14="http://schemas.microsoft.com/office/powerpoint/2010/main" val="9407994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1247"/>
                                        </p:tgtEl>
                                        <p:attrNameLst>
                                          <p:attrName>style.visibility</p:attrName>
                                        </p:attrNameLst>
                                      </p:cBhvr>
                                      <p:to>
                                        <p:strVal val="visible"/>
                                      </p:to>
                                    </p:set>
                                    <p:anim calcmode="lin" valueType="num">
                                      <p:cBhvr additive="base">
                                        <p:cTn id="11" dur="500" fill="hold"/>
                                        <p:tgtEl>
                                          <p:spTgt spid="51247"/>
                                        </p:tgtEl>
                                        <p:attrNameLst>
                                          <p:attrName>ppt_x</p:attrName>
                                        </p:attrNameLst>
                                      </p:cBhvr>
                                      <p:tavLst>
                                        <p:tav tm="0">
                                          <p:val>
                                            <p:strVal val="#ppt_x"/>
                                          </p:val>
                                        </p:tav>
                                        <p:tav tm="100000">
                                          <p:val>
                                            <p:strVal val="#ppt_x"/>
                                          </p:val>
                                        </p:tav>
                                      </p:tavLst>
                                    </p:anim>
                                    <p:anim calcmode="lin" valueType="num">
                                      <p:cBhvr additive="base">
                                        <p:cTn id="12" dur="500" fill="hold"/>
                                        <p:tgtEl>
                                          <p:spTgt spid="51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4E1B6-3C36-544B-8C08-A47E22A0F5CD}"/>
              </a:ext>
            </a:extLst>
          </p:cNvPr>
          <p:cNvSpPr>
            <a:spLocks noGrp="1"/>
          </p:cNvSpPr>
          <p:nvPr>
            <p:ph type="title"/>
          </p:nvPr>
        </p:nvSpPr>
        <p:spPr/>
        <p:txBody>
          <a:bodyPr/>
          <a:lstStyle/>
          <a:p>
            <a:r>
              <a:rPr lang="en-US" dirty="0"/>
              <a:t>What is the function of…</a:t>
            </a:r>
          </a:p>
        </p:txBody>
      </p:sp>
      <p:sp>
        <p:nvSpPr>
          <p:cNvPr id="4" name="Text Placeholder 3">
            <a:extLst>
              <a:ext uri="{FF2B5EF4-FFF2-40B4-BE49-F238E27FC236}">
                <a16:creationId xmlns:a16="http://schemas.microsoft.com/office/drawing/2014/main" id="{0DDFC1AC-22FF-304E-824B-462240A476A5}"/>
              </a:ext>
            </a:extLst>
          </p:cNvPr>
          <p:cNvSpPr>
            <a:spLocks noGrp="1"/>
          </p:cNvSpPr>
          <p:nvPr>
            <p:ph type="body" idx="1"/>
          </p:nvPr>
        </p:nvSpPr>
        <p:spPr/>
        <p:txBody>
          <a:bodyPr/>
          <a:lstStyle/>
          <a:p>
            <a:r>
              <a:rPr lang="en-US" dirty="0"/>
              <a:t>Houston</a:t>
            </a:r>
          </a:p>
        </p:txBody>
      </p:sp>
      <p:pic>
        <p:nvPicPr>
          <p:cNvPr id="9" name="Content Placeholder 8">
            <a:extLst>
              <a:ext uri="{FF2B5EF4-FFF2-40B4-BE49-F238E27FC236}">
                <a16:creationId xmlns:a16="http://schemas.microsoft.com/office/drawing/2014/main" id="{21BEA2F9-53EE-BB4E-A50C-03A9789A6043}"/>
              </a:ext>
            </a:extLst>
          </p:cNvPr>
          <p:cNvPicPr>
            <a:picLocks noGrp="1" noChangeAspect="1"/>
          </p:cNvPicPr>
          <p:nvPr>
            <p:ph sz="half" idx="2"/>
          </p:nvPr>
        </p:nvPicPr>
        <p:blipFill>
          <a:blip r:embed="rId2"/>
          <a:stretch>
            <a:fillRect/>
          </a:stretch>
        </p:blipFill>
        <p:spPr>
          <a:xfrm>
            <a:off x="839788" y="2875102"/>
            <a:ext cx="5157787" cy="2944533"/>
          </a:xfrm>
        </p:spPr>
      </p:pic>
      <p:sp>
        <p:nvSpPr>
          <p:cNvPr id="6" name="Text Placeholder 5">
            <a:extLst>
              <a:ext uri="{FF2B5EF4-FFF2-40B4-BE49-F238E27FC236}">
                <a16:creationId xmlns:a16="http://schemas.microsoft.com/office/drawing/2014/main" id="{6CC7D8C4-4620-AC48-9DD0-99DADD841ECB}"/>
              </a:ext>
            </a:extLst>
          </p:cNvPr>
          <p:cNvSpPr>
            <a:spLocks noGrp="1"/>
          </p:cNvSpPr>
          <p:nvPr>
            <p:ph type="body" sz="quarter" idx="3"/>
          </p:nvPr>
        </p:nvSpPr>
        <p:spPr/>
        <p:txBody>
          <a:bodyPr/>
          <a:lstStyle/>
          <a:p>
            <a:r>
              <a:rPr lang="en-US" dirty="0"/>
              <a:t>Galveston</a:t>
            </a:r>
          </a:p>
        </p:txBody>
      </p:sp>
      <p:pic>
        <p:nvPicPr>
          <p:cNvPr id="11" name="Content Placeholder 10">
            <a:extLst>
              <a:ext uri="{FF2B5EF4-FFF2-40B4-BE49-F238E27FC236}">
                <a16:creationId xmlns:a16="http://schemas.microsoft.com/office/drawing/2014/main" id="{AC8E1BCC-8925-7D46-819A-D487CF42547D}"/>
              </a:ext>
            </a:extLst>
          </p:cNvPr>
          <p:cNvPicPr>
            <a:picLocks noGrp="1" noChangeAspect="1"/>
          </p:cNvPicPr>
          <p:nvPr>
            <p:ph sz="quarter" idx="4"/>
          </p:nvPr>
        </p:nvPicPr>
        <p:blipFill>
          <a:blip r:embed="rId3"/>
          <a:stretch>
            <a:fillRect/>
          </a:stretch>
        </p:blipFill>
        <p:spPr>
          <a:xfrm>
            <a:off x="6172200" y="2875600"/>
            <a:ext cx="5183188" cy="2943538"/>
          </a:xfrm>
        </p:spPr>
      </p:pic>
    </p:spTree>
    <p:extLst>
      <p:ext uri="{BB962C8B-B14F-4D97-AF65-F5344CB8AC3E}">
        <p14:creationId xmlns:p14="http://schemas.microsoft.com/office/powerpoint/2010/main" val="1188539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385012" y="404814"/>
            <a:ext cx="8710106" cy="6232475"/>
          </a:xfrm>
          <a:prstGeom prst="rect">
            <a:avLst/>
          </a:prstGeom>
          <a:noFill/>
          <a:ln w="9525">
            <a:noFill/>
            <a:miter lim="800000"/>
            <a:headEnd/>
            <a:tailEnd/>
          </a:ln>
          <a:effectLst/>
        </p:spPr>
        <p:txBody>
          <a:bodyPr wrap="square">
            <a:spAutoFit/>
          </a:bodyPr>
          <a:lstStyle/>
          <a:p>
            <a:pPr>
              <a:spcBef>
                <a:spcPct val="50000"/>
              </a:spcBef>
            </a:pPr>
            <a:r>
              <a:rPr lang="en-US" sz="2400" dirty="0">
                <a:latin typeface="Corbel" charset="0"/>
                <a:ea typeface="Corbel" charset="0"/>
                <a:cs typeface="Corbel" charset="0"/>
              </a:rPr>
              <a:t>a. Look up any words below you are not familiar with.</a:t>
            </a:r>
          </a:p>
          <a:p>
            <a:pPr>
              <a:spcBef>
                <a:spcPct val="50000"/>
              </a:spcBef>
            </a:pPr>
            <a:r>
              <a:rPr lang="en-US" sz="2400" dirty="0">
                <a:latin typeface="Corbel" charset="0"/>
                <a:ea typeface="Corbel" charset="0"/>
                <a:cs typeface="Corbel" charset="0"/>
              </a:rPr>
              <a:t>b. Write the following words down onto the settlement hierarchy in the correct place in the pyramid.</a:t>
            </a:r>
          </a:p>
          <a:p>
            <a:pPr>
              <a:spcBef>
                <a:spcPct val="50000"/>
              </a:spcBef>
            </a:pPr>
            <a:endParaRPr lang="en-US" sz="2400" dirty="0">
              <a:latin typeface="Corbel" charset="0"/>
              <a:ea typeface="Corbel" charset="0"/>
              <a:cs typeface="Corbel" charset="0"/>
            </a:endParaRPr>
          </a:p>
          <a:p>
            <a:pPr>
              <a:spcBef>
                <a:spcPct val="50000"/>
              </a:spcBef>
            </a:pPr>
            <a:r>
              <a:rPr lang="en-US" sz="2400" dirty="0">
                <a:latin typeface="Corbel" charset="0"/>
                <a:ea typeface="Corbel" charset="0"/>
                <a:cs typeface="Corbel" charset="0"/>
              </a:rPr>
              <a:t>Hamlet</a:t>
            </a:r>
          </a:p>
          <a:p>
            <a:pPr>
              <a:spcBef>
                <a:spcPct val="50000"/>
              </a:spcBef>
            </a:pPr>
            <a:r>
              <a:rPr lang="en-US" sz="2400" dirty="0">
                <a:latin typeface="Corbel" charset="0"/>
                <a:ea typeface="Corbel" charset="0"/>
                <a:cs typeface="Corbel" charset="0"/>
              </a:rPr>
              <a:t>Isolated dwelling</a:t>
            </a:r>
          </a:p>
          <a:p>
            <a:pPr>
              <a:spcBef>
                <a:spcPct val="50000"/>
              </a:spcBef>
            </a:pPr>
            <a:r>
              <a:rPr lang="en-US" sz="2400" dirty="0">
                <a:latin typeface="Corbel" charset="0"/>
                <a:ea typeface="Corbel" charset="0"/>
                <a:cs typeface="Corbel" charset="0"/>
              </a:rPr>
              <a:t>Conurbation</a:t>
            </a:r>
          </a:p>
          <a:p>
            <a:pPr>
              <a:spcBef>
                <a:spcPct val="50000"/>
              </a:spcBef>
            </a:pPr>
            <a:r>
              <a:rPr lang="en-US" sz="2400" dirty="0">
                <a:latin typeface="Corbel" charset="0"/>
                <a:ea typeface="Corbel" charset="0"/>
                <a:cs typeface="Corbel" charset="0"/>
              </a:rPr>
              <a:t>Large town</a:t>
            </a:r>
          </a:p>
          <a:p>
            <a:pPr>
              <a:spcBef>
                <a:spcPct val="50000"/>
              </a:spcBef>
            </a:pPr>
            <a:r>
              <a:rPr lang="en-US" sz="2400" dirty="0">
                <a:latin typeface="Corbel" charset="0"/>
                <a:ea typeface="Corbel" charset="0"/>
                <a:cs typeface="Corbel" charset="0"/>
              </a:rPr>
              <a:t>City</a:t>
            </a:r>
          </a:p>
          <a:p>
            <a:pPr>
              <a:spcBef>
                <a:spcPct val="50000"/>
              </a:spcBef>
            </a:pPr>
            <a:r>
              <a:rPr lang="en-US" sz="2400" dirty="0">
                <a:latin typeface="Corbel" charset="0"/>
                <a:ea typeface="Corbel" charset="0"/>
                <a:cs typeface="Corbel" charset="0"/>
              </a:rPr>
              <a:t>Village</a:t>
            </a:r>
          </a:p>
          <a:p>
            <a:pPr>
              <a:spcBef>
                <a:spcPct val="50000"/>
              </a:spcBef>
            </a:pPr>
            <a:r>
              <a:rPr lang="en-US" sz="2400" dirty="0">
                <a:latin typeface="Corbel" charset="0"/>
                <a:ea typeface="Corbel" charset="0"/>
                <a:cs typeface="Corbel" charset="0"/>
              </a:rPr>
              <a:t>Small town</a:t>
            </a:r>
          </a:p>
          <a:p>
            <a:pPr>
              <a:spcBef>
                <a:spcPct val="50000"/>
              </a:spcBef>
            </a:pPr>
            <a:endParaRPr lang="en-US" dirty="0">
              <a:latin typeface="Corbel" charset="0"/>
              <a:ea typeface="Corbel" charset="0"/>
              <a:cs typeface="Corbe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1868" y="2112211"/>
            <a:ext cx="6311900" cy="4318000"/>
          </a:xfrm>
          <a:prstGeom prst="rect">
            <a:avLst/>
          </a:prstGeom>
        </p:spPr>
      </p:pic>
    </p:spTree>
    <p:extLst>
      <p:ext uri="{BB962C8B-B14F-4D97-AF65-F5344CB8AC3E}">
        <p14:creationId xmlns:p14="http://schemas.microsoft.com/office/powerpoint/2010/main" val="3669158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Settlement Hierarchy"/>
          <p:cNvPicPr>
            <a:picLocks noChangeAspect="1" noChangeArrowheads="1"/>
          </p:cNvPicPr>
          <p:nvPr/>
        </p:nvPicPr>
        <p:blipFill>
          <a:blip r:embed="rId2" cstate="print"/>
          <a:srcRect/>
          <a:stretch>
            <a:fillRect/>
          </a:stretch>
        </p:blipFill>
        <p:spPr bwMode="auto">
          <a:xfrm>
            <a:off x="439623" y="1406155"/>
            <a:ext cx="8280400" cy="5167313"/>
          </a:xfrm>
          <a:prstGeom prst="rect">
            <a:avLst/>
          </a:prstGeom>
          <a:noFill/>
        </p:spPr>
      </p:pic>
      <p:sp>
        <p:nvSpPr>
          <p:cNvPr id="4" name="Title 1"/>
          <p:cNvSpPr txBox="1">
            <a:spLocks/>
          </p:cNvSpPr>
          <p:nvPr/>
        </p:nvSpPr>
        <p:spPr>
          <a:xfrm>
            <a:off x="318978" y="278296"/>
            <a:ext cx="8842586" cy="1325563"/>
          </a:xfrm>
          <a:prstGeom prst="rect">
            <a:avLst/>
          </a:prstGeom>
        </p:spPr>
        <p:txBody>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a:t>Settlement Hierarchy	</a:t>
            </a:r>
          </a:p>
        </p:txBody>
      </p:sp>
      <p:sp>
        <p:nvSpPr>
          <p:cNvPr id="2" name="TextBox 1"/>
          <p:cNvSpPr txBox="1"/>
          <p:nvPr/>
        </p:nvSpPr>
        <p:spPr>
          <a:xfrm>
            <a:off x="8840668" y="1430203"/>
            <a:ext cx="3351332" cy="4708981"/>
          </a:xfrm>
          <a:prstGeom prst="rect">
            <a:avLst/>
          </a:prstGeom>
          <a:noFill/>
        </p:spPr>
        <p:txBody>
          <a:bodyPr wrap="square" rtlCol="0">
            <a:spAutoFit/>
          </a:bodyPr>
          <a:lstStyle/>
          <a:p>
            <a:r>
              <a:rPr lang="en-US" sz="2000" b="1" dirty="0"/>
              <a:t>Task</a:t>
            </a:r>
          </a:p>
          <a:p>
            <a:endParaRPr lang="en-US" sz="2000" dirty="0"/>
          </a:p>
          <a:p>
            <a:endParaRPr lang="en-US" sz="2000" dirty="0"/>
          </a:p>
          <a:p>
            <a:r>
              <a:rPr lang="en-US" sz="2000" dirty="0"/>
              <a:t>Write out a definition for all of the terms in </a:t>
            </a:r>
            <a:r>
              <a:rPr lang="en-US" sz="2000" b="1" dirty="0"/>
              <a:t>bold.</a:t>
            </a:r>
          </a:p>
          <a:p>
            <a:endParaRPr lang="en-US" sz="2000" b="1" dirty="0"/>
          </a:p>
          <a:p>
            <a:pPr marL="342900" indent="-342900">
              <a:buAutoNum type="arabicPeriod"/>
            </a:pPr>
            <a:r>
              <a:rPr lang="en-US" sz="2000" b="1" dirty="0"/>
              <a:t>Low order services</a:t>
            </a:r>
          </a:p>
          <a:p>
            <a:pPr marL="342900" indent="-342900">
              <a:buAutoNum type="arabicPeriod"/>
            </a:pPr>
            <a:r>
              <a:rPr lang="en-US" sz="2000" b="1" dirty="0"/>
              <a:t>High order services</a:t>
            </a:r>
          </a:p>
          <a:p>
            <a:pPr marL="342900" indent="-342900">
              <a:buAutoNum type="arabicPeriod"/>
            </a:pPr>
            <a:r>
              <a:rPr lang="en-US" sz="2000" b="1" dirty="0"/>
              <a:t>Range</a:t>
            </a:r>
          </a:p>
          <a:p>
            <a:pPr marL="342900" indent="-342900">
              <a:buAutoNum type="arabicPeriod"/>
            </a:pPr>
            <a:r>
              <a:rPr lang="en-US" sz="2000" b="1" dirty="0"/>
              <a:t>Threshold population</a:t>
            </a:r>
          </a:p>
          <a:p>
            <a:pPr marL="342900" indent="-342900">
              <a:buAutoNum type="arabicPeriod"/>
            </a:pPr>
            <a:r>
              <a:rPr lang="en-US" sz="2000" b="1" dirty="0"/>
              <a:t>Sphere of influence</a:t>
            </a:r>
          </a:p>
          <a:p>
            <a:pPr marL="342900" indent="-342900">
              <a:buAutoNum type="arabicPeriod"/>
            </a:pPr>
            <a:r>
              <a:rPr lang="en-US" sz="2000" b="1" dirty="0"/>
              <a:t>Dormitory settlements</a:t>
            </a:r>
          </a:p>
          <a:p>
            <a:pPr marL="342900" indent="-342900">
              <a:buAutoNum type="arabicPeriod"/>
            </a:pPr>
            <a:endParaRPr lang="en-US" sz="2000" b="1" dirty="0"/>
          </a:p>
          <a:p>
            <a:pPr marL="342900" indent="-342900">
              <a:buAutoNum type="arabicPeriod"/>
            </a:pPr>
            <a:endParaRPr lang="en-US" sz="2000" b="1" dirty="0"/>
          </a:p>
          <a:p>
            <a:pPr marL="342900" indent="-342900">
              <a:buAutoNum type="arabicPeriod"/>
            </a:pPr>
            <a:endParaRPr lang="en-US" sz="2000" dirty="0"/>
          </a:p>
        </p:txBody>
      </p:sp>
    </p:spTree>
    <p:extLst>
      <p:ext uri="{BB962C8B-B14F-4D97-AF65-F5344CB8AC3E}">
        <p14:creationId xmlns:p14="http://schemas.microsoft.com/office/powerpoint/2010/main" val="2468733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7" y="365124"/>
            <a:ext cx="10515600" cy="1325563"/>
          </a:xfrm>
        </p:spPr>
        <p:txBody>
          <a:bodyPr/>
          <a:lstStyle/>
          <a:p>
            <a:r>
              <a:rPr lang="en-US"/>
              <a:t>Starter:What</a:t>
            </a:r>
            <a:r>
              <a:rPr lang="en-US" dirty="0"/>
              <a:t> am I?</a:t>
            </a:r>
          </a:p>
        </p:txBody>
      </p:sp>
      <p:sp>
        <p:nvSpPr>
          <p:cNvPr id="3" name="Content Placeholder 2"/>
          <p:cNvSpPr>
            <a:spLocks noGrp="1"/>
          </p:cNvSpPr>
          <p:nvPr>
            <p:ph idx="1"/>
          </p:nvPr>
        </p:nvSpPr>
        <p:spPr>
          <a:xfrm>
            <a:off x="7138414" y="1690688"/>
            <a:ext cx="3734633" cy="4351338"/>
          </a:xfrm>
        </p:spPr>
        <p:txBody>
          <a:bodyPr>
            <a:normAutofit lnSpcReduction="10000"/>
          </a:bodyPr>
          <a:lstStyle/>
          <a:p>
            <a:pPr marL="514350" indent="-514350">
              <a:buFont typeface="+mj-lt"/>
              <a:buAutoNum type="arabicPeriod"/>
            </a:pPr>
            <a:r>
              <a:rPr lang="en-US" dirty="0"/>
              <a:t>Low order goods/ services</a:t>
            </a:r>
          </a:p>
          <a:p>
            <a:pPr marL="514350" indent="-514350">
              <a:buFont typeface="+mj-lt"/>
              <a:buAutoNum type="arabicPeriod"/>
            </a:pPr>
            <a:r>
              <a:rPr lang="en-US" dirty="0"/>
              <a:t>High order goods/ services</a:t>
            </a:r>
          </a:p>
          <a:p>
            <a:pPr marL="514350" indent="-514350">
              <a:buFont typeface="+mj-lt"/>
              <a:buAutoNum type="arabicPeriod"/>
            </a:pPr>
            <a:r>
              <a:rPr lang="en-US" dirty="0"/>
              <a:t>Range</a:t>
            </a:r>
          </a:p>
          <a:p>
            <a:pPr marL="514350" indent="-514350">
              <a:buFont typeface="+mj-lt"/>
              <a:buAutoNum type="arabicPeriod"/>
            </a:pPr>
            <a:r>
              <a:rPr lang="en-US" dirty="0"/>
              <a:t>Threshold population</a:t>
            </a:r>
          </a:p>
          <a:p>
            <a:pPr marL="514350" indent="-514350">
              <a:buFont typeface="+mj-lt"/>
              <a:buAutoNum type="arabicPeriod"/>
            </a:pPr>
            <a:r>
              <a:rPr lang="en-US" dirty="0"/>
              <a:t>Sphere of influence</a:t>
            </a:r>
          </a:p>
          <a:p>
            <a:pPr marL="514350" indent="-514350">
              <a:buFont typeface="+mj-lt"/>
              <a:buAutoNum type="arabicPeriod"/>
            </a:pPr>
            <a:r>
              <a:rPr lang="en-US" dirty="0"/>
              <a:t>Dormitory settlements</a:t>
            </a:r>
          </a:p>
          <a:p>
            <a:pPr marL="514350" indent="-514350">
              <a:buFont typeface="+mj-lt"/>
              <a:buAutoNum type="arabicPeriod"/>
            </a:pPr>
            <a:endParaRPr lang="en-US" dirty="0"/>
          </a:p>
        </p:txBody>
      </p:sp>
      <p:sp>
        <p:nvSpPr>
          <p:cNvPr id="4" name="Content Placeholder 2"/>
          <p:cNvSpPr txBox="1">
            <a:spLocks/>
          </p:cNvSpPr>
          <p:nvPr/>
        </p:nvSpPr>
        <p:spPr>
          <a:xfrm>
            <a:off x="448887" y="1690687"/>
            <a:ext cx="6208773" cy="49262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Convenience goods or services such as milk or bread.</a:t>
            </a:r>
          </a:p>
          <a:p>
            <a:pPr marL="514350" indent="-514350">
              <a:buFont typeface="+mj-lt"/>
              <a:buAutoNum type="arabicPeriod"/>
            </a:pPr>
            <a:r>
              <a:rPr lang="en-US" dirty="0"/>
              <a:t>Comparison goods or services such as TVs and laptops.</a:t>
            </a:r>
          </a:p>
          <a:p>
            <a:pPr marL="514350" indent="-514350">
              <a:buFont typeface="+mj-lt"/>
              <a:buAutoNum type="arabicPeriod"/>
            </a:pPr>
            <a:r>
              <a:rPr lang="en-US" dirty="0"/>
              <a:t>How far someone is willing to travel for a particular good or service.</a:t>
            </a:r>
          </a:p>
          <a:p>
            <a:pPr marL="514350" indent="-514350">
              <a:buFont typeface="+mj-lt"/>
              <a:buAutoNum type="arabicPeriod"/>
            </a:pPr>
            <a:r>
              <a:rPr lang="en-US" dirty="0"/>
              <a:t>The number of people needed to sustain a service.</a:t>
            </a:r>
          </a:p>
          <a:p>
            <a:pPr marL="514350" indent="-514350">
              <a:buFont typeface="+mj-lt"/>
              <a:buAutoNum type="arabicPeriod"/>
            </a:pPr>
            <a:r>
              <a:rPr lang="en-US" dirty="0"/>
              <a:t>The area surrounding a settlement that is effected by the settlements activities.</a:t>
            </a:r>
          </a:p>
          <a:p>
            <a:pPr marL="514350" indent="-514350">
              <a:buFont typeface="+mj-lt"/>
              <a:buAutoNum type="arabicPeriod"/>
            </a:pPr>
            <a:r>
              <a:rPr lang="en-US" dirty="0"/>
              <a:t>Anomalous settlements with a high number of residents but not many services.</a:t>
            </a:r>
          </a:p>
          <a:p>
            <a:pPr marL="514350" indent="-514350">
              <a:buFont typeface="+mj-lt"/>
              <a:buAutoNum type="arabicPeriod"/>
            </a:pPr>
            <a:endParaRPr lang="en-US" dirty="0"/>
          </a:p>
        </p:txBody>
      </p:sp>
    </p:spTree>
    <p:extLst>
      <p:ext uri="{BB962C8B-B14F-4D97-AF65-F5344CB8AC3E}">
        <p14:creationId xmlns:p14="http://schemas.microsoft.com/office/powerpoint/2010/main" val="329505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7014-3716-3146-9DB2-C14C376143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DC3284-6626-5442-9BBB-51ACAF7E8761}"/>
              </a:ext>
            </a:extLst>
          </p:cNvPr>
          <p:cNvSpPr>
            <a:spLocks noGrp="1"/>
          </p:cNvSpPr>
          <p:nvPr>
            <p:ph idx="1"/>
          </p:nvPr>
        </p:nvSpPr>
        <p:spPr>
          <a:xfrm>
            <a:off x="558800" y="1027906"/>
            <a:ext cx="10515600" cy="4351338"/>
          </a:xfrm>
        </p:spPr>
        <p:txBody>
          <a:bodyPr/>
          <a:lstStyle/>
          <a:p>
            <a:r>
              <a:rPr lang="en-GB" altLang="en-US" dirty="0"/>
              <a:t>The number of shops and services in a settlement depends upon the </a:t>
            </a:r>
            <a:r>
              <a:rPr lang="en-GB" altLang="en-US" b="1" dirty="0">
                <a:solidFill>
                  <a:srgbClr val="FF6600"/>
                </a:solidFill>
              </a:rPr>
              <a:t>threshold</a:t>
            </a:r>
            <a:r>
              <a:rPr lang="en-GB" altLang="en-US" dirty="0"/>
              <a:t> </a:t>
            </a:r>
            <a:r>
              <a:rPr lang="en-GB" altLang="en-US" b="1" dirty="0">
                <a:solidFill>
                  <a:srgbClr val="FF6600"/>
                </a:solidFill>
              </a:rPr>
              <a:t>population</a:t>
            </a:r>
            <a:r>
              <a:rPr lang="en-GB" altLang="en-US" dirty="0"/>
              <a:t>, which is the </a:t>
            </a:r>
            <a:r>
              <a:rPr lang="en-GB" altLang="en-US" u="sng" dirty="0"/>
              <a:t>minimum</a:t>
            </a:r>
            <a:r>
              <a:rPr lang="en-GB" altLang="en-US" dirty="0"/>
              <a:t> number of people required by a shop/service to make a profit. Shops and services are classified according to their threshold population:</a:t>
            </a:r>
          </a:p>
          <a:p>
            <a:endParaRPr lang="en-US" dirty="0"/>
          </a:p>
        </p:txBody>
      </p:sp>
      <p:sp>
        <p:nvSpPr>
          <p:cNvPr id="4" name="Rectangle 1026">
            <a:extLst>
              <a:ext uri="{FF2B5EF4-FFF2-40B4-BE49-F238E27FC236}">
                <a16:creationId xmlns:a16="http://schemas.microsoft.com/office/drawing/2014/main" id="{E00F769B-DDE5-9145-A62E-434C254AE408}"/>
              </a:ext>
            </a:extLst>
          </p:cNvPr>
          <p:cNvSpPr>
            <a:spLocks noChangeArrowheads="1"/>
          </p:cNvSpPr>
          <p:nvPr/>
        </p:nvSpPr>
        <p:spPr bwMode="auto">
          <a:xfrm>
            <a:off x="698500" y="226217"/>
            <a:ext cx="8305800" cy="519113"/>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r>
              <a:rPr lang="en-GB" altLang="en-US" sz="2800" b="1" dirty="0">
                <a:solidFill>
                  <a:srgbClr val="5B0091"/>
                </a:solidFill>
              </a:rPr>
              <a:t>More shops and services in larger settlements</a:t>
            </a:r>
          </a:p>
        </p:txBody>
      </p:sp>
      <p:grpSp>
        <p:nvGrpSpPr>
          <p:cNvPr id="5" name="Group 1116">
            <a:extLst>
              <a:ext uri="{FF2B5EF4-FFF2-40B4-BE49-F238E27FC236}">
                <a16:creationId xmlns:a16="http://schemas.microsoft.com/office/drawing/2014/main" id="{7A426077-8B3E-2D40-A103-4046AB5BFF5D}"/>
              </a:ext>
            </a:extLst>
          </p:cNvPr>
          <p:cNvGrpSpPr>
            <a:grpSpLocks/>
          </p:cNvGrpSpPr>
          <p:nvPr/>
        </p:nvGrpSpPr>
        <p:grpSpPr bwMode="auto">
          <a:xfrm>
            <a:off x="1855787" y="2754312"/>
            <a:ext cx="7921625" cy="4103688"/>
            <a:chOff x="385" y="1480"/>
            <a:chExt cx="4990" cy="2585"/>
          </a:xfrm>
        </p:grpSpPr>
        <p:sp>
          <p:nvSpPr>
            <p:cNvPr id="6" name="Rectangle 1059">
              <a:extLst>
                <a:ext uri="{FF2B5EF4-FFF2-40B4-BE49-F238E27FC236}">
                  <a16:creationId xmlns:a16="http://schemas.microsoft.com/office/drawing/2014/main" id="{5144DA28-BE9E-4041-920A-9692FE03668B}"/>
                </a:ext>
              </a:extLst>
            </p:cNvPr>
            <p:cNvSpPr>
              <a:spLocks noChangeArrowheads="1"/>
            </p:cNvSpPr>
            <p:nvPr/>
          </p:nvSpPr>
          <p:spPr bwMode="auto">
            <a:xfrm>
              <a:off x="3737" y="3557"/>
              <a:ext cx="1638"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lnSpc>
                  <a:spcPct val="80000"/>
                </a:lnSpc>
                <a:spcBef>
                  <a:spcPct val="20000"/>
                </a:spcBef>
              </a:pPr>
              <a:r>
                <a:rPr lang="en-GB" altLang="en-US"/>
                <a:t>department store – 350 000 people</a:t>
              </a:r>
            </a:p>
          </p:txBody>
        </p:sp>
        <p:sp>
          <p:nvSpPr>
            <p:cNvPr id="7" name="Rectangle 1058">
              <a:extLst>
                <a:ext uri="{FF2B5EF4-FFF2-40B4-BE49-F238E27FC236}">
                  <a16:creationId xmlns:a16="http://schemas.microsoft.com/office/drawing/2014/main" id="{15DFE913-A38A-1641-ACC1-F6F7014446A0}"/>
                </a:ext>
              </a:extLst>
            </p:cNvPr>
            <p:cNvSpPr>
              <a:spLocks noChangeArrowheads="1"/>
            </p:cNvSpPr>
            <p:nvPr/>
          </p:nvSpPr>
          <p:spPr bwMode="auto">
            <a:xfrm>
              <a:off x="2699" y="3557"/>
              <a:ext cx="998"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lnSpc>
                  <a:spcPct val="80000"/>
                </a:lnSpc>
                <a:spcBef>
                  <a:spcPct val="20000"/>
                </a:spcBef>
              </a:pPr>
              <a:r>
                <a:rPr lang="en-GB" altLang="en-US"/>
                <a:t>can be quite far</a:t>
              </a:r>
              <a:r>
                <a:rPr lang="en-GB" altLang="en-US" sz="2000"/>
                <a:t> </a:t>
              </a:r>
            </a:p>
          </p:txBody>
        </p:sp>
        <p:sp>
          <p:nvSpPr>
            <p:cNvPr id="8" name="Rectangle 1057">
              <a:extLst>
                <a:ext uri="{FF2B5EF4-FFF2-40B4-BE49-F238E27FC236}">
                  <a16:creationId xmlns:a16="http://schemas.microsoft.com/office/drawing/2014/main" id="{E2B10D17-57C8-DA48-BE94-0CD2B6DC16B5}"/>
                </a:ext>
              </a:extLst>
            </p:cNvPr>
            <p:cNvSpPr>
              <a:spLocks noChangeArrowheads="1"/>
            </p:cNvSpPr>
            <p:nvPr/>
          </p:nvSpPr>
          <p:spPr bwMode="auto">
            <a:xfrm>
              <a:off x="1701" y="3557"/>
              <a:ext cx="1043"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lnSpc>
                  <a:spcPct val="80000"/>
                </a:lnSpc>
                <a:spcBef>
                  <a:spcPct val="20000"/>
                </a:spcBef>
              </a:pPr>
              <a:r>
                <a:rPr lang="en-GB" altLang="en-US"/>
                <a:t>not often</a:t>
              </a:r>
            </a:p>
          </p:txBody>
        </p:sp>
        <p:sp>
          <p:nvSpPr>
            <p:cNvPr id="9" name="Rectangle 1056">
              <a:extLst>
                <a:ext uri="{FF2B5EF4-FFF2-40B4-BE49-F238E27FC236}">
                  <a16:creationId xmlns:a16="http://schemas.microsoft.com/office/drawing/2014/main" id="{CEEB3CBB-BE0F-C84B-853A-1E710956B6F8}"/>
                </a:ext>
              </a:extLst>
            </p:cNvPr>
            <p:cNvSpPr>
              <a:spLocks noChangeArrowheads="1"/>
            </p:cNvSpPr>
            <p:nvPr/>
          </p:nvSpPr>
          <p:spPr bwMode="auto">
            <a:xfrm>
              <a:off x="431" y="3557"/>
              <a:ext cx="1130"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lnSpc>
                  <a:spcPct val="80000"/>
                </a:lnSpc>
                <a:spcBef>
                  <a:spcPct val="20000"/>
                </a:spcBef>
              </a:pPr>
              <a:r>
                <a:rPr lang="en-GB" altLang="en-US"/>
                <a:t>specialist (high order)</a:t>
              </a:r>
            </a:p>
          </p:txBody>
        </p:sp>
        <p:sp>
          <p:nvSpPr>
            <p:cNvPr id="10" name="Rectangle 1055">
              <a:extLst>
                <a:ext uri="{FF2B5EF4-FFF2-40B4-BE49-F238E27FC236}">
                  <a16:creationId xmlns:a16="http://schemas.microsoft.com/office/drawing/2014/main" id="{184E1DEC-D14F-7744-87FC-0537C29D9E61}"/>
                </a:ext>
              </a:extLst>
            </p:cNvPr>
            <p:cNvSpPr>
              <a:spLocks noChangeArrowheads="1"/>
            </p:cNvSpPr>
            <p:nvPr/>
          </p:nvSpPr>
          <p:spPr bwMode="auto">
            <a:xfrm>
              <a:off x="3737" y="2898"/>
              <a:ext cx="1543" cy="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lnSpc>
                  <a:spcPct val="80000"/>
                </a:lnSpc>
                <a:spcBef>
                  <a:spcPct val="20000"/>
                </a:spcBef>
              </a:pPr>
              <a:r>
                <a:rPr lang="en-GB" altLang="en-US"/>
                <a:t>bank – 15 000 people</a:t>
              </a:r>
            </a:p>
          </p:txBody>
        </p:sp>
        <p:sp>
          <p:nvSpPr>
            <p:cNvPr id="11" name="Rectangle 1054">
              <a:extLst>
                <a:ext uri="{FF2B5EF4-FFF2-40B4-BE49-F238E27FC236}">
                  <a16:creationId xmlns:a16="http://schemas.microsoft.com/office/drawing/2014/main" id="{94689BAF-5B60-AD4F-A50F-765A4E04EBD5}"/>
                </a:ext>
              </a:extLst>
            </p:cNvPr>
            <p:cNvSpPr>
              <a:spLocks noChangeArrowheads="1"/>
            </p:cNvSpPr>
            <p:nvPr/>
          </p:nvSpPr>
          <p:spPr bwMode="auto">
            <a:xfrm>
              <a:off x="2699" y="2898"/>
              <a:ext cx="1179" cy="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lnSpc>
                  <a:spcPct val="80000"/>
                </a:lnSpc>
                <a:spcBef>
                  <a:spcPct val="20000"/>
                </a:spcBef>
              </a:pPr>
              <a:r>
                <a:rPr lang="en-GB" altLang="en-US"/>
                <a:t>reasonable – even the next town</a:t>
              </a:r>
            </a:p>
          </p:txBody>
        </p:sp>
        <p:sp>
          <p:nvSpPr>
            <p:cNvPr id="12" name="Rectangle 1053">
              <a:extLst>
                <a:ext uri="{FF2B5EF4-FFF2-40B4-BE49-F238E27FC236}">
                  <a16:creationId xmlns:a16="http://schemas.microsoft.com/office/drawing/2014/main" id="{17D11ECD-6A5F-E742-ADBD-FA2D3869BD3D}"/>
                </a:ext>
              </a:extLst>
            </p:cNvPr>
            <p:cNvSpPr>
              <a:spLocks noChangeArrowheads="1"/>
            </p:cNvSpPr>
            <p:nvPr/>
          </p:nvSpPr>
          <p:spPr bwMode="auto">
            <a:xfrm>
              <a:off x="1701" y="2907"/>
              <a:ext cx="1043" cy="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lnSpc>
                  <a:spcPct val="80000"/>
                </a:lnSpc>
                <a:spcBef>
                  <a:spcPct val="20000"/>
                </a:spcBef>
              </a:pPr>
              <a:r>
                <a:rPr lang="en-GB" altLang="en-US"/>
                <a:t>fairly often</a:t>
              </a:r>
            </a:p>
          </p:txBody>
        </p:sp>
        <p:sp>
          <p:nvSpPr>
            <p:cNvPr id="13" name="Rectangle 1052">
              <a:extLst>
                <a:ext uri="{FF2B5EF4-FFF2-40B4-BE49-F238E27FC236}">
                  <a16:creationId xmlns:a16="http://schemas.microsoft.com/office/drawing/2014/main" id="{63144B60-FDB0-074F-9713-4FE1E97FAE73}"/>
                </a:ext>
              </a:extLst>
            </p:cNvPr>
            <p:cNvSpPr>
              <a:spLocks noChangeArrowheads="1"/>
            </p:cNvSpPr>
            <p:nvPr/>
          </p:nvSpPr>
          <p:spPr bwMode="auto">
            <a:xfrm>
              <a:off x="431" y="2898"/>
              <a:ext cx="1360" cy="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lnSpc>
                  <a:spcPct val="80000"/>
                </a:lnSpc>
                <a:spcBef>
                  <a:spcPct val="20000"/>
                </a:spcBef>
              </a:pPr>
              <a:r>
                <a:rPr lang="en-GB" altLang="en-US"/>
                <a:t>comparison (middle order)</a:t>
              </a:r>
            </a:p>
          </p:txBody>
        </p:sp>
        <p:sp>
          <p:nvSpPr>
            <p:cNvPr id="14" name="Rectangle 1051">
              <a:extLst>
                <a:ext uri="{FF2B5EF4-FFF2-40B4-BE49-F238E27FC236}">
                  <a16:creationId xmlns:a16="http://schemas.microsoft.com/office/drawing/2014/main" id="{3C3ED806-534A-554A-A8FF-A6F8F1D6B42C}"/>
                </a:ext>
              </a:extLst>
            </p:cNvPr>
            <p:cNvSpPr>
              <a:spLocks noChangeArrowheads="1"/>
            </p:cNvSpPr>
            <p:nvPr/>
          </p:nvSpPr>
          <p:spPr bwMode="auto">
            <a:xfrm>
              <a:off x="3737" y="2432"/>
              <a:ext cx="1543"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lnSpc>
                  <a:spcPct val="80000"/>
                </a:lnSpc>
                <a:spcBef>
                  <a:spcPct val="20000"/>
                </a:spcBef>
              </a:pPr>
              <a:r>
                <a:rPr lang="en-GB" altLang="en-US"/>
                <a:t>general store –200 people.</a:t>
              </a:r>
            </a:p>
          </p:txBody>
        </p:sp>
        <p:sp>
          <p:nvSpPr>
            <p:cNvPr id="15" name="Rectangle 1050">
              <a:extLst>
                <a:ext uri="{FF2B5EF4-FFF2-40B4-BE49-F238E27FC236}">
                  <a16:creationId xmlns:a16="http://schemas.microsoft.com/office/drawing/2014/main" id="{9B3A330E-754E-A440-B7E0-35CDA88CF653}"/>
                </a:ext>
              </a:extLst>
            </p:cNvPr>
            <p:cNvSpPr>
              <a:spLocks noChangeArrowheads="1"/>
            </p:cNvSpPr>
            <p:nvPr/>
          </p:nvSpPr>
          <p:spPr bwMode="auto">
            <a:xfrm>
              <a:off x="2699" y="2453"/>
              <a:ext cx="1179"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lnSpc>
                  <a:spcPct val="80000"/>
                </a:lnSpc>
                <a:spcBef>
                  <a:spcPct val="20000"/>
                </a:spcBef>
              </a:pPr>
              <a:r>
                <a:rPr lang="en-GB" altLang="en-US"/>
                <a:t>short</a:t>
              </a:r>
            </a:p>
          </p:txBody>
        </p:sp>
        <p:sp>
          <p:nvSpPr>
            <p:cNvPr id="16" name="Rectangle 1049">
              <a:extLst>
                <a:ext uri="{FF2B5EF4-FFF2-40B4-BE49-F238E27FC236}">
                  <a16:creationId xmlns:a16="http://schemas.microsoft.com/office/drawing/2014/main" id="{B23D45CA-35A0-E84A-9396-F2EF9A7FA78A}"/>
                </a:ext>
              </a:extLst>
            </p:cNvPr>
            <p:cNvSpPr>
              <a:spLocks noChangeArrowheads="1"/>
            </p:cNvSpPr>
            <p:nvPr/>
          </p:nvSpPr>
          <p:spPr bwMode="auto">
            <a:xfrm>
              <a:off x="1701" y="2453"/>
              <a:ext cx="1043"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lnSpc>
                  <a:spcPct val="80000"/>
                </a:lnSpc>
                <a:spcBef>
                  <a:spcPct val="20000"/>
                </a:spcBef>
              </a:pPr>
              <a:r>
                <a:rPr lang="en-GB" altLang="en-US"/>
                <a:t>very often</a:t>
              </a:r>
            </a:p>
          </p:txBody>
        </p:sp>
        <p:sp>
          <p:nvSpPr>
            <p:cNvPr id="17" name="Rectangle 1048">
              <a:extLst>
                <a:ext uri="{FF2B5EF4-FFF2-40B4-BE49-F238E27FC236}">
                  <a16:creationId xmlns:a16="http://schemas.microsoft.com/office/drawing/2014/main" id="{957EE994-1BE1-C344-B124-4A4C3CCF6228}"/>
                </a:ext>
              </a:extLst>
            </p:cNvPr>
            <p:cNvSpPr>
              <a:spLocks noChangeArrowheads="1"/>
            </p:cNvSpPr>
            <p:nvPr/>
          </p:nvSpPr>
          <p:spPr bwMode="auto">
            <a:xfrm>
              <a:off x="431" y="2453"/>
              <a:ext cx="1266"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lnSpc>
                  <a:spcPct val="80000"/>
                </a:lnSpc>
                <a:spcBef>
                  <a:spcPct val="20000"/>
                </a:spcBef>
              </a:pPr>
              <a:r>
                <a:rPr lang="en-GB" altLang="en-US"/>
                <a:t>convenience (low order)</a:t>
              </a:r>
            </a:p>
          </p:txBody>
        </p:sp>
        <p:sp>
          <p:nvSpPr>
            <p:cNvPr id="18" name="Rectangle 1047">
              <a:extLst>
                <a:ext uri="{FF2B5EF4-FFF2-40B4-BE49-F238E27FC236}">
                  <a16:creationId xmlns:a16="http://schemas.microsoft.com/office/drawing/2014/main" id="{C6DD216D-46B0-9440-80BA-DF1D1486B967}"/>
                </a:ext>
              </a:extLst>
            </p:cNvPr>
            <p:cNvSpPr>
              <a:spLocks noChangeArrowheads="1"/>
            </p:cNvSpPr>
            <p:nvPr/>
          </p:nvSpPr>
          <p:spPr bwMode="auto">
            <a:xfrm>
              <a:off x="3737" y="1489"/>
              <a:ext cx="1543" cy="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lnSpc>
                  <a:spcPct val="80000"/>
                </a:lnSpc>
                <a:spcBef>
                  <a:spcPct val="20000"/>
                </a:spcBef>
              </a:pPr>
              <a:r>
                <a:rPr lang="en-GB" altLang="en-US" b="1"/>
                <a:t>example and estimate of threshold population</a:t>
              </a:r>
            </a:p>
          </p:txBody>
        </p:sp>
        <p:sp>
          <p:nvSpPr>
            <p:cNvPr id="19" name="Rectangle 1046">
              <a:extLst>
                <a:ext uri="{FF2B5EF4-FFF2-40B4-BE49-F238E27FC236}">
                  <a16:creationId xmlns:a16="http://schemas.microsoft.com/office/drawing/2014/main" id="{CE19AAB4-F526-474F-A70D-C19B4ACBB739}"/>
                </a:ext>
              </a:extLst>
            </p:cNvPr>
            <p:cNvSpPr>
              <a:spLocks noChangeArrowheads="1"/>
            </p:cNvSpPr>
            <p:nvPr/>
          </p:nvSpPr>
          <p:spPr bwMode="auto">
            <a:xfrm>
              <a:off x="2699" y="1489"/>
              <a:ext cx="1093" cy="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lnSpc>
                  <a:spcPct val="80000"/>
                </a:lnSpc>
                <a:spcBef>
                  <a:spcPct val="20000"/>
                </a:spcBef>
              </a:pPr>
              <a:r>
                <a:rPr lang="en-GB" altLang="en-US" b="1"/>
                <a:t>maximum distance customer prepared to travel</a:t>
              </a:r>
            </a:p>
          </p:txBody>
        </p:sp>
        <p:sp>
          <p:nvSpPr>
            <p:cNvPr id="20" name="Rectangle 1045">
              <a:extLst>
                <a:ext uri="{FF2B5EF4-FFF2-40B4-BE49-F238E27FC236}">
                  <a16:creationId xmlns:a16="http://schemas.microsoft.com/office/drawing/2014/main" id="{B6957F64-1E10-8F49-B54C-C4139E3FA00A}"/>
                </a:ext>
              </a:extLst>
            </p:cNvPr>
            <p:cNvSpPr>
              <a:spLocks noChangeArrowheads="1"/>
            </p:cNvSpPr>
            <p:nvPr/>
          </p:nvSpPr>
          <p:spPr bwMode="auto">
            <a:xfrm>
              <a:off x="1701" y="1489"/>
              <a:ext cx="1043" cy="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lnSpc>
                  <a:spcPct val="80000"/>
                </a:lnSpc>
                <a:spcBef>
                  <a:spcPct val="20000"/>
                </a:spcBef>
              </a:pPr>
              <a:r>
                <a:rPr lang="en-GB" altLang="en-US" b="1"/>
                <a:t>frequency of use</a:t>
              </a:r>
            </a:p>
          </p:txBody>
        </p:sp>
        <p:sp>
          <p:nvSpPr>
            <p:cNvPr id="21" name="Rectangle 1044">
              <a:extLst>
                <a:ext uri="{FF2B5EF4-FFF2-40B4-BE49-F238E27FC236}">
                  <a16:creationId xmlns:a16="http://schemas.microsoft.com/office/drawing/2014/main" id="{D292CBB4-DAE8-0D4F-8795-82C56F27EAA1}"/>
                </a:ext>
              </a:extLst>
            </p:cNvPr>
            <p:cNvSpPr>
              <a:spLocks noChangeArrowheads="1"/>
            </p:cNvSpPr>
            <p:nvPr/>
          </p:nvSpPr>
          <p:spPr bwMode="auto">
            <a:xfrm>
              <a:off x="385" y="1489"/>
              <a:ext cx="1357"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lnSpc>
                  <a:spcPct val="80000"/>
                </a:lnSpc>
                <a:spcBef>
                  <a:spcPct val="20000"/>
                </a:spcBef>
              </a:pPr>
              <a:r>
                <a:rPr lang="en-GB" altLang="en-US" b="1"/>
                <a:t>classification </a:t>
              </a:r>
            </a:p>
          </p:txBody>
        </p:sp>
        <p:sp>
          <p:nvSpPr>
            <p:cNvPr id="22" name="Line 1061">
              <a:extLst>
                <a:ext uri="{FF2B5EF4-FFF2-40B4-BE49-F238E27FC236}">
                  <a16:creationId xmlns:a16="http://schemas.microsoft.com/office/drawing/2014/main" id="{9A2A1EB1-FC52-B545-9F8A-17C4B6130046}"/>
                </a:ext>
              </a:extLst>
            </p:cNvPr>
            <p:cNvSpPr>
              <a:spLocks noChangeShapeType="1"/>
            </p:cNvSpPr>
            <p:nvPr/>
          </p:nvSpPr>
          <p:spPr bwMode="auto">
            <a:xfrm>
              <a:off x="431" y="2432"/>
              <a:ext cx="4898" cy="0"/>
            </a:xfrm>
            <a:prstGeom prst="line">
              <a:avLst/>
            </a:prstGeom>
            <a:noFill/>
            <a:ln w="28575">
              <a:solidFill>
                <a:srgbClr val="5B00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062">
              <a:extLst>
                <a:ext uri="{FF2B5EF4-FFF2-40B4-BE49-F238E27FC236}">
                  <a16:creationId xmlns:a16="http://schemas.microsoft.com/office/drawing/2014/main" id="{EAEA4237-73EB-5549-A1DF-3CE8EAEF8CEA}"/>
                </a:ext>
              </a:extLst>
            </p:cNvPr>
            <p:cNvSpPr>
              <a:spLocks noChangeShapeType="1"/>
            </p:cNvSpPr>
            <p:nvPr/>
          </p:nvSpPr>
          <p:spPr bwMode="auto">
            <a:xfrm flipV="1">
              <a:off x="431" y="2886"/>
              <a:ext cx="4898" cy="12"/>
            </a:xfrm>
            <a:prstGeom prst="line">
              <a:avLst/>
            </a:prstGeom>
            <a:noFill/>
            <a:ln w="28575">
              <a:solidFill>
                <a:srgbClr val="5B00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063">
              <a:extLst>
                <a:ext uri="{FF2B5EF4-FFF2-40B4-BE49-F238E27FC236}">
                  <a16:creationId xmlns:a16="http://schemas.microsoft.com/office/drawing/2014/main" id="{08F9F98D-223F-8046-B636-E74C2EC7805A}"/>
                </a:ext>
              </a:extLst>
            </p:cNvPr>
            <p:cNvSpPr>
              <a:spLocks noChangeShapeType="1"/>
            </p:cNvSpPr>
            <p:nvPr/>
          </p:nvSpPr>
          <p:spPr bwMode="auto">
            <a:xfrm>
              <a:off x="431" y="3512"/>
              <a:ext cx="4898" cy="9"/>
            </a:xfrm>
            <a:prstGeom prst="line">
              <a:avLst/>
            </a:prstGeom>
            <a:noFill/>
            <a:ln w="28575">
              <a:solidFill>
                <a:srgbClr val="5B00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1064">
              <a:extLst>
                <a:ext uri="{FF2B5EF4-FFF2-40B4-BE49-F238E27FC236}">
                  <a16:creationId xmlns:a16="http://schemas.microsoft.com/office/drawing/2014/main" id="{53A3DC3A-460D-D344-983E-F2606571B0D8}"/>
                </a:ext>
              </a:extLst>
            </p:cNvPr>
            <p:cNvSpPr>
              <a:spLocks noChangeShapeType="1"/>
            </p:cNvSpPr>
            <p:nvPr/>
          </p:nvSpPr>
          <p:spPr bwMode="auto">
            <a:xfrm>
              <a:off x="436" y="4020"/>
              <a:ext cx="4893" cy="0"/>
            </a:xfrm>
            <a:prstGeom prst="line">
              <a:avLst/>
            </a:prstGeom>
            <a:noFill/>
            <a:ln w="28575" cap="sq">
              <a:solidFill>
                <a:srgbClr val="5B00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065">
              <a:extLst>
                <a:ext uri="{FF2B5EF4-FFF2-40B4-BE49-F238E27FC236}">
                  <a16:creationId xmlns:a16="http://schemas.microsoft.com/office/drawing/2014/main" id="{C1BA6343-7879-C345-9984-24D3995207D3}"/>
                </a:ext>
              </a:extLst>
            </p:cNvPr>
            <p:cNvSpPr>
              <a:spLocks noChangeShapeType="1"/>
            </p:cNvSpPr>
            <p:nvPr/>
          </p:nvSpPr>
          <p:spPr bwMode="auto">
            <a:xfrm>
              <a:off x="431" y="1480"/>
              <a:ext cx="0" cy="2540"/>
            </a:xfrm>
            <a:prstGeom prst="line">
              <a:avLst/>
            </a:prstGeom>
            <a:noFill/>
            <a:ln w="28575" cap="sq">
              <a:solidFill>
                <a:srgbClr val="5B00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066">
              <a:extLst>
                <a:ext uri="{FF2B5EF4-FFF2-40B4-BE49-F238E27FC236}">
                  <a16:creationId xmlns:a16="http://schemas.microsoft.com/office/drawing/2014/main" id="{A7C34466-9E89-C042-B142-6308080C35CA}"/>
                </a:ext>
              </a:extLst>
            </p:cNvPr>
            <p:cNvSpPr>
              <a:spLocks noChangeShapeType="1"/>
            </p:cNvSpPr>
            <p:nvPr/>
          </p:nvSpPr>
          <p:spPr bwMode="auto">
            <a:xfrm>
              <a:off x="1701" y="1480"/>
              <a:ext cx="0" cy="2540"/>
            </a:xfrm>
            <a:prstGeom prst="line">
              <a:avLst/>
            </a:prstGeom>
            <a:noFill/>
            <a:ln w="28575">
              <a:solidFill>
                <a:srgbClr val="5B00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067">
              <a:extLst>
                <a:ext uri="{FF2B5EF4-FFF2-40B4-BE49-F238E27FC236}">
                  <a16:creationId xmlns:a16="http://schemas.microsoft.com/office/drawing/2014/main" id="{FDC1E27E-FD08-D147-B9CA-99B455DB17CB}"/>
                </a:ext>
              </a:extLst>
            </p:cNvPr>
            <p:cNvSpPr>
              <a:spLocks noChangeShapeType="1"/>
            </p:cNvSpPr>
            <p:nvPr/>
          </p:nvSpPr>
          <p:spPr bwMode="auto">
            <a:xfrm>
              <a:off x="2699" y="1480"/>
              <a:ext cx="0" cy="2540"/>
            </a:xfrm>
            <a:prstGeom prst="line">
              <a:avLst/>
            </a:prstGeom>
            <a:noFill/>
            <a:ln w="28575">
              <a:solidFill>
                <a:srgbClr val="5B00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068">
              <a:extLst>
                <a:ext uri="{FF2B5EF4-FFF2-40B4-BE49-F238E27FC236}">
                  <a16:creationId xmlns:a16="http://schemas.microsoft.com/office/drawing/2014/main" id="{5A207C3E-0B1F-0C4B-BD0D-E7E83A434AAA}"/>
                </a:ext>
              </a:extLst>
            </p:cNvPr>
            <p:cNvSpPr>
              <a:spLocks noChangeShapeType="1"/>
            </p:cNvSpPr>
            <p:nvPr/>
          </p:nvSpPr>
          <p:spPr bwMode="auto">
            <a:xfrm flipH="1">
              <a:off x="3737" y="1480"/>
              <a:ext cx="5" cy="2540"/>
            </a:xfrm>
            <a:prstGeom prst="line">
              <a:avLst/>
            </a:prstGeom>
            <a:noFill/>
            <a:ln w="28575">
              <a:solidFill>
                <a:srgbClr val="5B00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069">
              <a:extLst>
                <a:ext uri="{FF2B5EF4-FFF2-40B4-BE49-F238E27FC236}">
                  <a16:creationId xmlns:a16="http://schemas.microsoft.com/office/drawing/2014/main" id="{360F791E-8A0E-DC43-B840-4E6EA88A2C02}"/>
                </a:ext>
              </a:extLst>
            </p:cNvPr>
            <p:cNvSpPr>
              <a:spLocks noChangeShapeType="1"/>
            </p:cNvSpPr>
            <p:nvPr/>
          </p:nvSpPr>
          <p:spPr bwMode="auto">
            <a:xfrm>
              <a:off x="5329" y="1480"/>
              <a:ext cx="0" cy="2540"/>
            </a:xfrm>
            <a:prstGeom prst="line">
              <a:avLst/>
            </a:prstGeom>
            <a:noFill/>
            <a:ln w="28575" cap="sq">
              <a:solidFill>
                <a:srgbClr val="5B00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1071">
              <a:extLst>
                <a:ext uri="{FF2B5EF4-FFF2-40B4-BE49-F238E27FC236}">
                  <a16:creationId xmlns:a16="http://schemas.microsoft.com/office/drawing/2014/main" id="{365D6AEE-BD5B-8241-BB93-E655F9B4841D}"/>
                </a:ext>
              </a:extLst>
            </p:cNvPr>
            <p:cNvSpPr>
              <a:spLocks noChangeShapeType="1"/>
            </p:cNvSpPr>
            <p:nvPr/>
          </p:nvSpPr>
          <p:spPr bwMode="auto">
            <a:xfrm>
              <a:off x="1429" y="1480"/>
              <a:ext cx="1043" cy="0"/>
            </a:xfrm>
            <a:prstGeom prst="line">
              <a:avLst/>
            </a:prstGeom>
            <a:noFill/>
            <a:ln w="28575">
              <a:solidFill>
                <a:srgbClr val="5B00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1060">
              <a:extLst>
                <a:ext uri="{FF2B5EF4-FFF2-40B4-BE49-F238E27FC236}">
                  <a16:creationId xmlns:a16="http://schemas.microsoft.com/office/drawing/2014/main" id="{1D36D518-8AEC-574C-8FC0-CC48A9D15B13}"/>
                </a:ext>
              </a:extLst>
            </p:cNvPr>
            <p:cNvSpPr>
              <a:spLocks noChangeShapeType="1"/>
            </p:cNvSpPr>
            <p:nvPr/>
          </p:nvSpPr>
          <p:spPr bwMode="auto">
            <a:xfrm>
              <a:off x="439" y="1480"/>
              <a:ext cx="1035" cy="0"/>
            </a:xfrm>
            <a:prstGeom prst="line">
              <a:avLst/>
            </a:prstGeom>
            <a:noFill/>
            <a:ln w="28575" cap="sq">
              <a:solidFill>
                <a:srgbClr val="5B00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072">
              <a:extLst>
                <a:ext uri="{FF2B5EF4-FFF2-40B4-BE49-F238E27FC236}">
                  <a16:creationId xmlns:a16="http://schemas.microsoft.com/office/drawing/2014/main" id="{51ECC24B-1279-2442-B712-00A2AB26D134}"/>
                </a:ext>
              </a:extLst>
            </p:cNvPr>
            <p:cNvSpPr>
              <a:spLocks noChangeShapeType="1"/>
            </p:cNvSpPr>
            <p:nvPr/>
          </p:nvSpPr>
          <p:spPr bwMode="auto">
            <a:xfrm>
              <a:off x="2426" y="1480"/>
              <a:ext cx="2903" cy="0"/>
            </a:xfrm>
            <a:prstGeom prst="line">
              <a:avLst/>
            </a:prstGeom>
            <a:noFill/>
            <a:ln w="28575" cap="sq">
              <a:solidFill>
                <a:srgbClr val="5B00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55681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139983-206B-B047-9602-A08882F70A05}"/>
              </a:ext>
            </a:extLst>
          </p:cNvPr>
          <p:cNvPicPr>
            <a:picLocks noGrp="1" noChangeAspect="1"/>
          </p:cNvPicPr>
          <p:nvPr>
            <p:ph idx="1"/>
          </p:nvPr>
        </p:nvPicPr>
        <p:blipFill>
          <a:blip r:embed="rId2"/>
          <a:stretch>
            <a:fillRect/>
          </a:stretch>
        </p:blipFill>
        <p:spPr>
          <a:xfrm>
            <a:off x="1857375" y="186452"/>
            <a:ext cx="8422154" cy="6442948"/>
          </a:xfrm>
          <a:prstGeom prst="rect">
            <a:avLst/>
          </a:prstGeom>
        </p:spPr>
      </p:pic>
    </p:spTree>
    <p:extLst>
      <p:ext uri="{BB962C8B-B14F-4D97-AF65-F5344CB8AC3E}">
        <p14:creationId xmlns:p14="http://schemas.microsoft.com/office/powerpoint/2010/main" val="874675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777</Words>
  <Application>Microsoft Macintosh PowerPoint</Application>
  <PresentationFormat>Widescreen</PresentationFormat>
  <Paragraphs>91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-webkit-standard</vt:lpstr>
      <vt:lpstr>Arial</vt:lpstr>
      <vt:lpstr>Calibri</vt:lpstr>
      <vt:lpstr>Calibri Light</vt:lpstr>
      <vt:lpstr>Corbel</vt:lpstr>
      <vt:lpstr>dearJoe 5 CASUAL PRO</vt:lpstr>
      <vt:lpstr>Office Theme</vt:lpstr>
      <vt:lpstr>Settlements and service provision</vt:lpstr>
      <vt:lpstr>PowerPoint Presentation</vt:lpstr>
      <vt:lpstr>PowerPoint Presentation</vt:lpstr>
      <vt:lpstr>What is the function of…</vt:lpstr>
      <vt:lpstr>PowerPoint Presentation</vt:lpstr>
      <vt:lpstr>PowerPoint Presentation</vt:lpstr>
      <vt:lpstr>Starter:What am I?</vt:lpstr>
      <vt:lpstr>PowerPoint Presentation</vt:lpstr>
      <vt:lpstr>PowerPoint Presentation</vt:lpstr>
      <vt:lpstr>PowerPoint Presentation</vt:lpstr>
      <vt:lpstr>PowerPoint Presentation</vt:lpstr>
      <vt:lpstr>PowerPoint Presentation</vt:lpstr>
      <vt:lpstr>Task - Hypothesis</vt:lpstr>
      <vt:lpstr>Task</vt:lpstr>
      <vt:lpstr>What services are available at each of these settlements? </vt:lpstr>
      <vt:lpstr>For one named settlement which you have studied, describe and explain the service provision (7)</vt:lpstr>
      <vt:lpstr>For a named area you have studied, describe the hierarchy of service provision (7)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Settlements and service provision</dc:title>
  <dc:creator>Anna Bennett</dc:creator>
  <cp:lastModifiedBy>Anna Bennett</cp:lastModifiedBy>
  <cp:revision>5</cp:revision>
  <dcterms:created xsi:type="dcterms:W3CDTF">2019-04-01T01:02:03Z</dcterms:created>
  <dcterms:modified xsi:type="dcterms:W3CDTF">2019-04-01T11:22:05Z</dcterms:modified>
</cp:coreProperties>
</file>