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7" r:id="rId2"/>
    <p:sldId id="350" r:id="rId3"/>
    <p:sldId id="340" r:id="rId4"/>
    <p:sldId id="348" r:id="rId5"/>
    <p:sldId id="349" r:id="rId6"/>
    <p:sldId id="344" r:id="rId7"/>
    <p:sldId id="339" r:id="rId8"/>
    <p:sldId id="345" r:id="rId9"/>
    <p:sldId id="343" r:id="rId10"/>
    <p:sldId id="342" r:id="rId11"/>
    <p:sldId id="346" r:id="rId12"/>
    <p:sldId id="351" r:id="rId13"/>
    <p:sldId id="3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30"/>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4F5E-3463-324E-8E51-64865AA94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CA0AC9-1346-F04B-B924-009D22B9EE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A0B85D-0D3E-F44B-86D6-C660D71D5AD7}"/>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5" name="Footer Placeholder 4">
            <a:extLst>
              <a:ext uri="{FF2B5EF4-FFF2-40B4-BE49-F238E27FC236}">
                <a16:creationId xmlns:a16="http://schemas.microsoft.com/office/drawing/2014/main" id="{57C945E1-78D7-F542-ACF5-67629B5CE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8162E-AD17-F04D-A475-E7FC97835A67}"/>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53539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857-5F6A-B444-966D-5FB0EE9877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17644-BB06-A848-B786-38C595DFE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D75FD-6A18-3E4D-AF3C-2317FA416B88}"/>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5" name="Footer Placeholder 4">
            <a:extLst>
              <a:ext uri="{FF2B5EF4-FFF2-40B4-BE49-F238E27FC236}">
                <a16:creationId xmlns:a16="http://schemas.microsoft.com/office/drawing/2014/main" id="{54A010B0-8E28-594D-A8BD-EEEFF275C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01186-2107-244B-BBED-1884028E8DC4}"/>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315588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794F6-17EB-3541-BC1C-18E7351F0D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EB57E-B216-8947-8323-343A7F5C3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53431-2442-EA41-A39B-FB4EABB266F4}"/>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5" name="Footer Placeholder 4">
            <a:extLst>
              <a:ext uri="{FF2B5EF4-FFF2-40B4-BE49-F238E27FC236}">
                <a16:creationId xmlns:a16="http://schemas.microsoft.com/office/drawing/2014/main" id="{3AD38351-E9E6-FC45-A4AD-DA0DC8443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7DF9C-960E-F04F-BBC9-3F34524748E9}"/>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402128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0F96-8742-C74F-89A7-57FDB5684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4929B-5003-9040-8822-89B8E08A2A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B12D9-C4AB-0848-ACAE-AA124A45D524}"/>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5" name="Footer Placeholder 4">
            <a:extLst>
              <a:ext uri="{FF2B5EF4-FFF2-40B4-BE49-F238E27FC236}">
                <a16:creationId xmlns:a16="http://schemas.microsoft.com/office/drawing/2014/main" id="{41C61E91-3416-9D4D-B383-41FD96495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E9C28-0EB3-AC44-90A1-639D880465C0}"/>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282598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BE02-73A8-E946-9855-D1197A5512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90249E-15E2-694C-A965-0FBD2C4D0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8F007-E73E-8A4B-9960-5A04D88282A8}"/>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5" name="Footer Placeholder 4">
            <a:extLst>
              <a:ext uri="{FF2B5EF4-FFF2-40B4-BE49-F238E27FC236}">
                <a16:creationId xmlns:a16="http://schemas.microsoft.com/office/drawing/2014/main" id="{67C149C5-4DC6-0B4A-A6EF-5226346E0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F67AB-5BD8-DE40-B093-D08A2B7D6F42}"/>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100403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C79A-5DB5-9041-88E9-0ACA7BC50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144F6-8DC3-7A4A-B7CC-248210F1EA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7A80E4-A50E-894E-80F6-43D4926236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5603C5-A630-E043-9C39-25A0E79126D1}"/>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6" name="Footer Placeholder 5">
            <a:extLst>
              <a:ext uri="{FF2B5EF4-FFF2-40B4-BE49-F238E27FC236}">
                <a16:creationId xmlns:a16="http://schemas.microsoft.com/office/drawing/2014/main" id="{03466F29-C31C-1048-9780-78FD887E9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7A355-3C0F-144D-B052-20A9638E89B6}"/>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367412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9DE7-4137-8A40-A457-97EB03D32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E0D44C-D7C0-7748-87B9-D42B1E63A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78AFCB-1284-CE45-8699-252EA0DDB4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974544-D244-0444-A6FE-C6D2AC26D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4107F-1ED8-0644-B794-13AE712937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89088D-3F98-7B47-A222-CB07749E6097}"/>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8" name="Footer Placeholder 7">
            <a:extLst>
              <a:ext uri="{FF2B5EF4-FFF2-40B4-BE49-F238E27FC236}">
                <a16:creationId xmlns:a16="http://schemas.microsoft.com/office/drawing/2014/main" id="{B3D7A524-5D36-6340-9785-516FDFA912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B6066-28CF-3D43-B274-23E9B7C74A34}"/>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16370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9F63-D5C0-C748-8FC1-25D47D3422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D0A38-94B4-D04C-99F5-A1BA2B389A41}"/>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4" name="Footer Placeholder 3">
            <a:extLst>
              <a:ext uri="{FF2B5EF4-FFF2-40B4-BE49-F238E27FC236}">
                <a16:creationId xmlns:a16="http://schemas.microsoft.com/office/drawing/2014/main" id="{602D4ED1-0452-DE41-8628-4170C17A71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66CA0A-F626-EC45-AB8D-D20F7327B076}"/>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301369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3CCBCB-DDF6-F047-8AD6-2BAAC12B06D1}"/>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3" name="Footer Placeholder 2">
            <a:extLst>
              <a:ext uri="{FF2B5EF4-FFF2-40B4-BE49-F238E27FC236}">
                <a16:creationId xmlns:a16="http://schemas.microsoft.com/office/drawing/2014/main" id="{407EB7AA-9B2E-C44E-99F9-A9BF8EB88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F7D5CB-0698-514D-BB8B-1C0741B95960}"/>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158653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64E3-264F-F94C-8881-010DC9F7E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5709EA-C044-A94E-99BA-73D6A09FD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0B91D6-7744-1C42-82C5-C635D7168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CE2ED-BA75-FF45-854F-16774A603F49}"/>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6" name="Footer Placeholder 5">
            <a:extLst>
              <a:ext uri="{FF2B5EF4-FFF2-40B4-BE49-F238E27FC236}">
                <a16:creationId xmlns:a16="http://schemas.microsoft.com/office/drawing/2014/main" id="{0882811E-22CE-C74D-9286-902C43487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2DC46-DA48-C141-9221-CD2035A32A21}"/>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232544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5E6F-6FDA-8345-A03C-B514DD98F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8CF35A-51AB-7346-9F7D-5506E766B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213F53-CFD9-B849-82F5-2B7B28E5A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4AB9-EE3C-DC45-A0FB-DCF0682E9BE3}"/>
              </a:ext>
            </a:extLst>
          </p:cNvPr>
          <p:cNvSpPr>
            <a:spLocks noGrp="1"/>
          </p:cNvSpPr>
          <p:nvPr>
            <p:ph type="dt" sz="half" idx="10"/>
          </p:nvPr>
        </p:nvSpPr>
        <p:spPr/>
        <p:txBody>
          <a:bodyPr/>
          <a:lstStyle/>
          <a:p>
            <a:fld id="{46FF906C-16A9-3741-AA33-70BB36917429}" type="datetimeFigureOut">
              <a:rPr lang="en-US" smtClean="0"/>
              <a:t>10/24/19</a:t>
            </a:fld>
            <a:endParaRPr lang="en-US"/>
          </a:p>
        </p:txBody>
      </p:sp>
      <p:sp>
        <p:nvSpPr>
          <p:cNvPr id="6" name="Footer Placeholder 5">
            <a:extLst>
              <a:ext uri="{FF2B5EF4-FFF2-40B4-BE49-F238E27FC236}">
                <a16:creationId xmlns:a16="http://schemas.microsoft.com/office/drawing/2014/main" id="{43FD15F9-AFF0-5B47-97DE-F2A09EE22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EE624-2E85-EA4C-9644-71514ED8C2DD}"/>
              </a:ext>
            </a:extLst>
          </p:cNvPr>
          <p:cNvSpPr>
            <a:spLocks noGrp="1"/>
          </p:cNvSpPr>
          <p:nvPr>
            <p:ph type="sldNum" sz="quarter" idx="12"/>
          </p:nvPr>
        </p:nvSpPr>
        <p:spPr/>
        <p:txBody>
          <a:bodyPr/>
          <a:lstStyle/>
          <a:p>
            <a:fld id="{577D007D-0541-CD4E-9F28-6F71685081E9}" type="slidenum">
              <a:rPr lang="en-US" smtClean="0"/>
              <a:t>‹#›</a:t>
            </a:fld>
            <a:endParaRPr lang="en-US"/>
          </a:p>
        </p:txBody>
      </p:sp>
    </p:spTree>
    <p:extLst>
      <p:ext uri="{BB962C8B-B14F-4D97-AF65-F5344CB8AC3E}">
        <p14:creationId xmlns:p14="http://schemas.microsoft.com/office/powerpoint/2010/main" val="101721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4560E1-884F-9B49-8B82-734F8F61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49D8E7-EBAF-D349-B548-9B0CA0096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47A7A-612C-AC47-BCF3-35F083043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906C-16A9-3741-AA33-70BB36917429}" type="datetimeFigureOut">
              <a:rPr lang="en-US" smtClean="0"/>
              <a:t>10/24/19</a:t>
            </a:fld>
            <a:endParaRPr lang="en-US"/>
          </a:p>
        </p:txBody>
      </p:sp>
      <p:sp>
        <p:nvSpPr>
          <p:cNvPr id="5" name="Footer Placeholder 4">
            <a:extLst>
              <a:ext uri="{FF2B5EF4-FFF2-40B4-BE49-F238E27FC236}">
                <a16:creationId xmlns:a16="http://schemas.microsoft.com/office/drawing/2014/main" id="{8D16DDD2-E1E3-0D4F-83AD-5519852E4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578805-B707-A146-AD6F-AE4077026A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D007D-0541-CD4E-9F28-6F71685081E9}" type="slidenum">
              <a:rPr lang="en-US" smtClean="0"/>
              <a:t>‹#›</a:t>
            </a:fld>
            <a:endParaRPr lang="en-US"/>
          </a:p>
        </p:txBody>
      </p:sp>
    </p:spTree>
    <p:extLst>
      <p:ext uri="{BB962C8B-B14F-4D97-AF65-F5344CB8AC3E}">
        <p14:creationId xmlns:p14="http://schemas.microsoft.com/office/powerpoint/2010/main" val="2587255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WYA1y405JW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marrXoi0Z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time_continue=2&amp;v=_5r4loXPyx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D38CB1-ED65-1545-92C7-116DFCBE0CDD}"/>
              </a:ext>
            </a:extLst>
          </p:cNvPr>
          <p:cNvPicPr>
            <a:picLocks noChangeAspect="1"/>
          </p:cNvPicPr>
          <p:nvPr/>
        </p:nvPicPr>
        <p:blipFill>
          <a:blip r:embed="rId2"/>
          <a:stretch>
            <a:fillRect/>
          </a:stretch>
        </p:blipFill>
        <p:spPr>
          <a:xfrm>
            <a:off x="-233916" y="291021"/>
            <a:ext cx="12192000" cy="6758365"/>
          </a:xfrm>
          <a:prstGeom prst="rect">
            <a:avLst/>
          </a:prstGeom>
        </p:spPr>
      </p:pic>
      <p:sp>
        <p:nvSpPr>
          <p:cNvPr id="2" name="Title 1">
            <a:extLst>
              <a:ext uri="{FF2B5EF4-FFF2-40B4-BE49-F238E27FC236}">
                <a16:creationId xmlns:a16="http://schemas.microsoft.com/office/drawing/2014/main" id="{B09BA328-B79E-A648-9B40-2736D343391B}"/>
              </a:ext>
            </a:extLst>
          </p:cNvPr>
          <p:cNvSpPr>
            <a:spLocks noGrp="1"/>
          </p:cNvSpPr>
          <p:nvPr>
            <p:ph type="ctrTitle"/>
          </p:nvPr>
        </p:nvSpPr>
        <p:spPr>
          <a:xfrm>
            <a:off x="1687331" y="2091463"/>
            <a:ext cx="9144000" cy="2387600"/>
          </a:xfrm>
        </p:spPr>
        <p:txBody>
          <a:bodyPr/>
          <a:lstStyle/>
          <a:p>
            <a:r>
              <a:rPr lang="en-US" dirty="0">
                <a:highlight>
                  <a:srgbClr val="FFFF00"/>
                </a:highlight>
                <a:latin typeface="dearJoe 5 CASUAL PRO" panose="02000000000000000000" pitchFamily="2" charset="0"/>
              </a:rPr>
              <a:t>Resource stewardship </a:t>
            </a:r>
          </a:p>
        </p:txBody>
      </p:sp>
      <p:pic>
        <p:nvPicPr>
          <p:cNvPr id="6" name="Content Placeholder 4">
            <a:extLst>
              <a:ext uri="{FF2B5EF4-FFF2-40B4-BE49-F238E27FC236}">
                <a16:creationId xmlns:a16="http://schemas.microsoft.com/office/drawing/2014/main" id="{068EF283-B93F-9B44-989E-DB5CF19213D3}"/>
              </a:ext>
            </a:extLst>
          </p:cNvPr>
          <p:cNvPicPr>
            <a:picLocks noChangeAspect="1"/>
          </p:cNvPicPr>
          <p:nvPr/>
        </p:nvPicPr>
        <p:blipFill>
          <a:blip r:embed="rId3"/>
          <a:stretch>
            <a:fillRect/>
          </a:stretch>
        </p:blipFill>
        <p:spPr>
          <a:xfrm>
            <a:off x="4316623" y="4479063"/>
            <a:ext cx="4111647" cy="2460620"/>
          </a:xfrm>
          <a:prstGeom prst="rect">
            <a:avLst/>
          </a:prstGeom>
        </p:spPr>
      </p:pic>
    </p:spTree>
    <p:extLst>
      <p:ext uri="{BB962C8B-B14F-4D97-AF65-F5344CB8AC3E}">
        <p14:creationId xmlns:p14="http://schemas.microsoft.com/office/powerpoint/2010/main" val="183166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461F-3C1A-D645-B86C-2EE15EAD309E}"/>
              </a:ext>
            </a:extLst>
          </p:cNvPr>
          <p:cNvSpPr>
            <a:spLocks noGrp="1"/>
          </p:cNvSpPr>
          <p:nvPr>
            <p:ph type="title"/>
          </p:nvPr>
        </p:nvSpPr>
        <p:spPr>
          <a:xfrm>
            <a:off x="838200" y="365125"/>
            <a:ext cx="3361841" cy="1325563"/>
          </a:xfrm>
        </p:spPr>
        <p:txBody>
          <a:bodyPr/>
          <a:lstStyle/>
          <a:p>
            <a:r>
              <a:rPr lang="en-US" dirty="0">
                <a:latin typeface="dearJoe 5 CASUAL PRO" panose="02000000000000000000" pitchFamily="2" charset="0"/>
              </a:rPr>
              <a:t>How?</a:t>
            </a:r>
          </a:p>
        </p:txBody>
      </p:sp>
      <p:pic>
        <p:nvPicPr>
          <p:cNvPr id="5" name="Content Placeholder 4">
            <a:extLst>
              <a:ext uri="{FF2B5EF4-FFF2-40B4-BE49-F238E27FC236}">
                <a16:creationId xmlns:a16="http://schemas.microsoft.com/office/drawing/2014/main" id="{2EDF3DA3-24C5-7944-91FE-1AC044E3693E}"/>
              </a:ext>
            </a:extLst>
          </p:cNvPr>
          <p:cNvPicPr>
            <a:picLocks noGrp="1" noChangeAspect="1"/>
          </p:cNvPicPr>
          <p:nvPr>
            <p:ph idx="1"/>
          </p:nvPr>
        </p:nvPicPr>
        <p:blipFill>
          <a:blip r:embed="rId2"/>
          <a:stretch>
            <a:fillRect/>
          </a:stretch>
        </p:blipFill>
        <p:spPr>
          <a:xfrm>
            <a:off x="4650101" y="520108"/>
            <a:ext cx="7116725" cy="5811838"/>
          </a:xfrm>
        </p:spPr>
      </p:pic>
      <p:sp>
        <p:nvSpPr>
          <p:cNvPr id="7" name="TextBox 6">
            <a:extLst>
              <a:ext uri="{FF2B5EF4-FFF2-40B4-BE49-F238E27FC236}">
                <a16:creationId xmlns:a16="http://schemas.microsoft.com/office/drawing/2014/main" id="{72DDE2E9-0225-834A-82C8-E041D3C0D987}"/>
              </a:ext>
            </a:extLst>
          </p:cNvPr>
          <p:cNvSpPr txBox="1"/>
          <p:nvPr/>
        </p:nvSpPr>
        <p:spPr>
          <a:xfrm>
            <a:off x="356461" y="1472339"/>
            <a:ext cx="4293640" cy="3508653"/>
          </a:xfrm>
          <a:prstGeom prst="rect">
            <a:avLst/>
          </a:prstGeom>
          <a:noFill/>
        </p:spPr>
        <p:txBody>
          <a:bodyPr wrap="square" rtlCol="0">
            <a:spAutoFit/>
          </a:bodyPr>
          <a:lstStyle/>
          <a:p>
            <a:r>
              <a:rPr lang="en-US" sz="2400" dirty="0"/>
              <a:t>Use the embedded sheet on the Weebly to consider the role of the SDGs in helping achieve resource stewardship. </a:t>
            </a:r>
          </a:p>
          <a:p>
            <a:r>
              <a:rPr lang="en-US" sz="2400" dirty="0"/>
              <a:t>Use the resources on the </a:t>
            </a:r>
            <a:r>
              <a:rPr lang="en-US" sz="2400" dirty="0" err="1"/>
              <a:t>weebly</a:t>
            </a:r>
            <a:r>
              <a:rPr lang="en-US" sz="2400" dirty="0"/>
              <a:t> and kognity: </a:t>
            </a:r>
            <a:r>
              <a:rPr lang="en-US" sz="2400" b="1" dirty="0"/>
              <a:t>3.3.7 SDGs 6 and 7</a:t>
            </a:r>
          </a:p>
          <a:p>
            <a:r>
              <a:rPr lang="en-US" sz="2400" b="1" dirty="0"/>
              <a:t>SDGs 12 and 13</a:t>
            </a:r>
          </a:p>
          <a:p>
            <a:endParaRPr lang="en-US" b="1" dirty="0"/>
          </a:p>
          <a:p>
            <a:endParaRPr lang="en-US" b="1" dirty="0"/>
          </a:p>
          <a:p>
            <a:endParaRPr lang="en-US" dirty="0"/>
          </a:p>
        </p:txBody>
      </p:sp>
      <p:pic>
        <p:nvPicPr>
          <p:cNvPr id="8" name="Content Placeholder 4">
            <a:extLst>
              <a:ext uri="{FF2B5EF4-FFF2-40B4-BE49-F238E27FC236}">
                <a16:creationId xmlns:a16="http://schemas.microsoft.com/office/drawing/2014/main" id="{0B39BA63-FEF8-074D-ADDF-D226E046A4F3}"/>
              </a:ext>
            </a:extLst>
          </p:cNvPr>
          <p:cNvPicPr>
            <a:picLocks noChangeAspect="1"/>
          </p:cNvPicPr>
          <p:nvPr/>
        </p:nvPicPr>
        <p:blipFill>
          <a:blip r:embed="rId3"/>
          <a:stretch>
            <a:fillRect/>
          </a:stretch>
        </p:blipFill>
        <p:spPr>
          <a:xfrm>
            <a:off x="2624380" y="214142"/>
            <a:ext cx="1575661" cy="942956"/>
          </a:xfrm>
          <a:prstGeom prst="rect">
            <a:avLst/>
          </a:prstGeom>
        </p:spPr>
      </p:pic>
    </p:spTree>
    <p:extLst>
      <p:ext uri="{BB962C8B-B14F-4D97-AF65-F5344CB8AC3E}">
        <p14:creationId xmlns:p14="http://schemas.microsoft.com/office/powerpoint/2010/main" val="342558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5960-CF6E-CF4A-BCF9-852052425371}"/>
              </a:ext>
            </a:extLst>
          </p:cNvPr>
          <p:cNvSpPr>
            <a:spLocks noGrp="1"/>
          </p:cNvSpPr>
          <p:nvPr>
            <p:ph type="title"/>
          </p:nvPr>
        </p:nvSpPr>
        <p:spPr/>
        <p:txBody>
          <a:bodyPr/>
          <a:lstStyle/>
          <a:p>
            <a:r>
              <a:rPr lang="en-US" dirty="0">
                <a:latin typeface="dearJoe 5 CASUAL PRO" panose="02000000000000000000" pitchFamily="2" charset="0"/>
              </a:rPr>
              <a:t>Exam practice</a:t>
            </a:r>
          </a:p>
        </p:txBody>
      </p:sp>
      <p:sp>
        <p:nvSpPr>
          <p:cNvPr id="3" name="Content Placeholder 2">
            <a:extLst>
              <a:ext uri="{FF2B5EF4-FFF2-40B4-BE49-F238E27FC236}">
                <a16:creationId xmlns:a16="http://schemas.microsoft.com/office/drawing/2014/main" id="{F5930EAE-0508-154C-B267-655B4389D4DC}"/>
              </a:ext>
            </a:extLst>
          </p:cNvPr>
          <p:cNvSpPr>
            <a:spLocks noGrp="1"/>
          </p:cNvSpPr>
          <p:nvPr>
            <p:ph idx="1"/>
          </p:nvPr>
        </p:nvSpPr>
        <p:spPr/>
        <p:txBody>
          <a:bodyPr/>
          <a:lstStyle/>
          <a:p>
            <a:pPr marL="0" indent="0">
              <a:buNone/>
            </a:pPr>
            <a:r>
              <a:rPr lang="en-US" dirty="0"/>
              <a:t>For a named Sustainable Development Goal explain how one of its targets can be viewed as a resource stewardship approach. (4)</a:t>
            </a:r>
          </a:p>
        </p:txBody>
      </p:sp>
    </p:spTree>
    <p:extLst>
      <p:ext uri="{BB962C8B-B14F-4D97-AF65-F5344CB8AC3E}">
        <p14:creationId xmlns:p14="http://schemas.microsoft.com/office/powerpoint/2010/main" val="205098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DA0C-6803-D844-B3C0-52A360C668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064604-531B-3D48-A3CC-FBE2D297F239}"/>
              </a:ext>
            </a:extLst>
          </p:cNvPr>
          <p:cNvPicPr>
            <a:picLocks noGrp="1" noChangeAspect="1"/>
          </p:cNvPicPr>
          <p:nvPr>
            <p:ph idx="1"/>
          </p:nvPr>
        </p:nvPicPr>
        <p:blipFill>
          <a:blip r:embed="rId2"/>
          <a:stretch>
            <a:fillRect/>
          </a:stretch>
        </p:blipFill>
        <p:spPr>
          <a:xfrm>
            <a:off x="2243470" y="123365"/>
            <a:ext cx="8008444" cy="6611270"/>
          </a:xfrm>
        </p:spPr>
      </p:pic>
    </p:spTree>
    <p:extLst>
      <p:ext uri="{BB962C8B-B14F-4D97-AF65-F5344CB8AC3E}">
        <p14:creationId xmlns:p14="http://schemas.microsoft.com/office/powerpoint/2010/main" val="139518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F66-7053-A840-83AD-2B8313ABC9D7}"/>
              </a:ext>
            </a:extLst>
          </p:cNvPr>
          <p:cNvSpPr>
            <a:spLocks noGrp="1"/>
          </p:cNvSpPr>
          <p:nvPr>
            <p:ph type="title"/>
          </p:nvPr>
        </p:nvSpPr>
        <p:spPr/>
        <p:txBody>
          <a:bodyPr/>
          <a:lstStyle/>
          <a:p>
            <a:r>
              <a:rPr lang="en-US" dirty="0">
                <a:latin typeface="dearJoe 5 CASUAL PRO" panose="02000000000000000000" pitchFamily="2" charset="0"/>
              </a:rPr>
              <a:t>Essay practice</a:t>
            </a:r>
          </a:p>
        </p:txBody>
      </p:sp>
      <p:sp>
        <p:nvSpPr>
          <p:cNvPr id="3" name="Content Placeholder 2">
            <a:extLst>
              <a:ext uri="{FF2B5EF4-FFF2-40B4-BE49-F238E27FC236}">
                <a16:creationId xmlns:a16="http://schemas.microsoft.com/office/drawing/2014/main" id="{40A3AE24-2E1A-D943-A537-34E5A83225D6}"/>
              </a:ext>
            </a:extLst>
          </p:cNvPr>
          <p:cNvSpPr>
            <a:spLocks noGrp="1"/>
          </p:cNvSpPr>
          <p:nvPr>
            <p:ph idx="1"/>
          </p:nvPr>
        </p:nvSpPr>
        <p:spPr/>
        <p:txBody>
          <a:bodyPr/>
          <a:lstStyle/>
          <a:p>
            <a:pPr marL="0" indent="0">
              <a:buNone/>
            </a:pPr>
            <a:r>
              <a:rPr lang="en-US" dirty="0"/>
              <a:t>“By the end of the 21st century there will be too many people and not enough resources left.”</a:t>
            </a:r>
          </a:p>
          <a:p>
            <a:pPr marL="0" indent="0">
              <a:buNone/>
            </a:pPr>
            <a:r>
              <a:rPr lang="en-US" dirty="0"/>
              <a:t>To what extent do you agree with this statement? (10)</a:t>
            </a:r>
          </a:p>
          <a:p>
            <a:endParaRPr lang="en-US" dirty="0"/>
          </a:p>
        </p:txBody>
      </p:sp>
    </p:spTree>
    <p:extLst>
      <p:ext uri="{BB962C8B-B14F-4D97-AF65-F5344CB8AC3E}">
        <p14:creationId xmlns:p14="http://schemas.microsoft.com/office/powerpoint/2010/main" val="103798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0F69-BC08-2640-99FF-070D5B156A9D}"/>
              </a:ext>
            </a:extLst>
          </p:cNvPr>
          <p:cNvSpPr>
            <a:spLocks noGrp="1"/>
          </p:cNvSpPr>
          <p:nvPr>
            <p:ph type="title"/>
          </p:nvPr>
        </p:nvSpPr>
        <p:spPr/>
        <p:txBody>
          <a:bodyPr/>
          <a:lstStyle/>
          <a:p>
            <a:r>
              <a:rPr lang="en-US" dirty="0">
                <a:latin typeface="dearJoe 5 CASUAL PRO" panose="02000000000000000000" pitchFamily="2" charset="0"/>
              </a:rPr>
              <a:t>Learning objectives: </a:t>
            </a:r>
          </a:p>
        </p:txBody>
      </p:sp>
      <p:sp>
        <p:nvSpPr>
          <p:cNvPr id="3" name="Content Placeholder 2">
            <a:extLst>
              <a:ext uri="{FF2B5EF4-FFF2-40B4-BE49-F238E27FC236}">
                <a16:creationId xmlns:a16="http://schemas.microsoft.com/office/drawing/2014/main" id="{9E68BE19-A219-9147-B7BB-A458898037FB}"/>
              </a:ext>
            </a:extLst>
          </p:cNvPr>
          <p:cNvSpPr>
            <a:spLocks noGrp="1"/>
          </p:cNvSpPr>
          <p:nvPr>
            <p:ph idx="1"/>
          </p:nvPr>
        </p:nvSpPr>
        <p:spPr/>
        <p:txBody>
          <a:bodyPr/>
          <a:lstStyle/>
          <a:p>
            <a:pPr marL="0" indent="0">
              <a:buNone/>
            </a:pPr>
            <a:r>
              <a:rPr lang="en-US" dirty="0"/>
              <a:t>Resource stewardship strategies, including:</a:t>
            </a:r>
            <a:br>
              <a:rPr lang="en-US" dirty="0"/>
            </a:br>
            <a:r>
              <a:rPr lang="en-US" dirty="0"/>
              <a:t>• the role of the </a:t>
            </a:r>
            <a:r>
              <a:rPr lang="en-US" dirty="0">
                <a:solidFill>
                  <a:srgbClr val="FF0000"/>
                </a:solidFill>
              </a:rPr>
              <a:t>UN Sustainable Development Goals </a:t>
            </a:r>
            <a:r>
              <a:rPr lang="en-US" dirty="0"/>
              <a:t>and progress made toward meeting them</a:t>
            </a:r>
            <a:br>
              <a:rPr lang="en-US" dirty="0"/>
            </a:br>
            <a:br>
              <a:rPr lang="en-US" dirty="0"/>
            </a:br>
            <a:r>
              <a:rPr lang="en-US" b="1" dirty="0"/>
              <a:t>Synthesis, evaluation and skills opportunities</a:t>
            </a:r>
            <a:br>
              <a:rPr lang="en-US" b="1" dirty="0"/>
            </a:br>
            <a:r>
              <a:rPr lang="en-US" b="1" dirty="0"/>
              <a:t>​</a:t>
            </a:r>
            <a:br>
              <a:rPr lang="en-US" dirty="0"/>
            </a:br>
            <a:r>
              <a:rPr lang="en-US" dirty="0"/>
              <a:t>Different </a:t>
            </a:r>
            <a:r>
              <a:rPr lang="en-US" b="1" dirty="0"/>
              <a:t>perspectives </a:t>
            </a:r>
            <a:r>
              <a:rPr lang="en-US" dirty="0"/>
              <a:t>on global resource use and the likely effectiveness of management actions at varying </a:t>
            </a:r>
            <a:r>
              <a:rPr lang="en-US" b="1" dirty="0"/>
              <a:t>scales</a:t>
            </a:r>
            <a:endParaRPr lang="en-US" dirty="0"/>
          </a:p>
        </p:txBody>
      </p:sp>
      <p:pic>
        <p:nvPicPr>
          <p:cNvPr id="4" name="Content Placeholder 4">
            <a:extLst>
              <a:ext uri="{FF2B5EF4-FFF2-40B4-BE49-F238E27FC236}">
                <a16:creationId xmlns:a16="http://schemas.microsoft.com/office/drawing/2014/main" id="{AD717CDD-3C67-5F44-9FCF-D286583AC6BB}"/>
              </a:ext>
            </a:extLst>
          </p:cNvPr>
          <p:cNvPicPr>
            <a:picLocks noChangeAspect="1"/>
          </p:cNvPicPr>
          <p:nvPr/>
        </p:nvPicPr>
        <p:blipFill>
          <a:blip r:embed="rId2"/>
          <a:stretch>
            <a:fillRect/>
          </a:stretch>
        </p:blipFill>
        <p:spPr>
          <a:xfrm>
            <a:off x="7123814" y="21185"/>
            <a:ext cx="3409898" cy="2040658"/>
          </a:xfrm>
          <a:prstGeom prst="rect">
            <a:avLst/>
          </a:prstGeom>
        </p:spPr>
      </p:pic>
    </p:spTree>
    <p:extLst>
      <p:ext uri="{BB962C8B-B14F-4D97-AF65-F5344CB8AC3E}">
        <p14:creationId xmlns:p14="http://schemas.microsoft.com/office/powerpoint/2010/main" val="147342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055C-6780-8A46-B9F9-EB19EB3610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06C817-81CF-DD4F-AE9B-7EDD7E0DA912}"/>
              </a:ext>
            </a:extLst>
          </p:cNvPr>
          <p:cNvPicPr>
            <a:picLocks noGrp="1" noChangeAspect="1"/>
          </p:cNvPicPr>
          <p:nvPr>
            <p:ph idx="1"/>
          </p:nvPr>
        </p:nvPicPr>
        <p:blipFill>
          <a:blip r:embed="rId2"/>
          <a:stretch>
            <a:fillRect/>
          </a:stretch>
        </p:blipFill>
        <p:spPr>
          <a:xfrm>
            <a:off x="1182814" y="511443"/>
            <a:ext cx="9826372" cy="5986582"/>
          </a:xfrm>
        </p:spPr>
      </p:pic>
    </p:spTree>
    <p:extLst>
      <p:ext uri="{BB962C8B-B14F-4D97-AF65-F5344CB8AC3E}">
        <p14:creationId xmlns:p14="http://schemas.microsoft.com/office/powerpoint/2010/main" val="292089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A362-C649-A14B-A113-764E486A8FC8}"/>
              </a:ext>
            </a:extLst>
          </p:cNvPr>
          <p:cNvSpPr>
            <a:spLocks noGrp="1"/>
          </p:cNvSpPr>
          <p:nvPr>
            <p:ph type="title"/>
          </p:nvPr>
        </p:nvSpPr>
        <p:spPr/>
        <p:txBody>
          <a:bodyPr/>
          <a:lstStyle/>
          <a:p>
            <a:r>
              <a:rPr lang="en-US" dirty="0"/>
              <a:t>The global commons</a:t>
            </a:r>
          </a:p>
        </p:txBody>
      </p:sp>
      <p:sp>
        <p:nvSpPr>
          <p:cNvPr id="3" name="Content Placeholder 2">
            <a:extLst>
              <a:ext uri="{FF2B5EF4-FFF2-40B4-BE49-F238E27FC236}">
                <a16:creationId xmlns:a16="http://schemas.microsoft.com/office/drawing/2014/main" id="{0E89EA3F-7C4F-BF45-B640-1B1871912F8D}"/>
              </a:ext>
            </a:extLst>
          </p:cNvPr>
          <p:cNvSpPr>
            <a:spLocks noGrp="1"/>
          </p:cNvSpPr>
          <p:nvPr>
            <p:ph idx="1"/>
          </p:nvPr>
        </p:nvSpPr>
        <p:spPr/>
        <p:txBody>
          <a:bodyPr/>
          <a:lstStyle/>
          <a:p>
            <a:r>
              <a:rPr lang="en-US" dirty="0"/>
              <a:t>The global commons refers to areas of the world that lie out of reach of any nation state. The United Nations Environmental </a:t>
            </a:r>
            <a:r>
              <a:rPr lang="en-US" dirty="0" err="1"/>
              <a:t>Programme</a:t>
            </a:r>
            <a:r>
              <a:rPr lang="en-US" dirty="0"/>
              <a:t> state four global commons…</a:t>
            </a:r>
            <a:r>
              <a:rPr lang="en-US" dirty="0">
                <a:solidFill>
                  <a:srgbClr val="FFFF00"/>
                </a:solidFill>
              </a:rPr>
              <a:t>name them </a:t>
            </a:r>
          </a:p>
        </p:txBody>
      </p:sp>
    </p:spTree>
    <p:extLst>
      <p:ext uri="{BB962C8B-B14F-4D97-AF65-F5344CB8AC3E}">
        <p14:creationId xmlns:p14="http://schemas.microsoft.com/office/powerpoint/2010/main" val="10922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397C-FEFD-CB40-929C-A44AED0D94DD}"/>
              </a:ext>
            </a:extLst>
          </p:cNvPr>
          <p:cNvSpPr>
            <a:spLocks noGrp="1"/>
          </p:cNvSpPr>
          <p:nvPr>
            <p:ph type="title"/>
          </p:nvPr>
        </p:nvSpPr>
        <p:spPr/>
        <p:txBody>
          <a:bodyPr/>
          <a:lstStyle/>
          <a:p>
            <a:r>
              <a:rPr lang="en-US" dirty="0"/>
              <a:t>The tragedy of the commons</a:t>
            </a:r>
          </a:p>
        </p:txBody>
      </p:sp>
      <p:sp>
        <p:nvSpPr>
          <p:cNvPr id="3" name="Content Placeholder 2">
            <a:extLst>
              <a:ext uri="{FF2B5EF4-FFF2-40B4-BE49-F238E27FC236}">
                <a16:creationId xmlns:a16="http://schemas.microsoft.com/office/drawing/2014/main" id="{C8DDBD68-01C7-1A4E-A788-761A8543B9EE}"/>
              </a:ext>
            </a:extLst>
          </p:cNvPr>
          <p:cNvSpPr>
            <a:spLocks noGrp="1"/>
          </p:cNvSpPr>
          <p:nvPr>
            <p:ph idx="1"/>
          </p:nvPr>
        </p:nvSpPr>
        <p:spPr/>
        <p:txBody>
          <a:bodyPr>
            <a:normAutofit fontScale="92500" lnSpcReduction="20000"/>
          </a:bodyPr>
          <a:lstStyle/>
          <a:p>
            <a:pPr marL="0" indent="0">
              <a:buNone/>
            </a:pPr>
            <a:r>
              <a:rPr lang="en-US" dirty="0"/>
              <a:t>Watch the animation explaining Garrett Hardin's model called 'The Tragedy of the Commons’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Make notes on:</a:t>
            </a:r>
          </a:p>
          <a:p>
            <a:r>
              <a:rPr lang="en-US" dirty="0"/>
              <a:t>How the Tragedy of the Commons and over exploitation takes place</a:t>
            </a:r>
          </a:p>
          <a:p>
            <a:r>
              <a:rPr lang="en-US" dirty="0"/>
              <a:t>Why this model may be useful for increased resource stewardship</a:t>
            </a:r>
          </a:p>
          <a:p>
            <a:r>
              <a:rPr lang="en-US" dirty="0"/>
              <a:t>Can you think of real examples of the Tragedy of the Commons</a:t>
            </a:r>
          </a:p>
          <a:p>
            <a:endParaRPr lang="en-US" dirty="0"/>
          </a:p>
        </p:txBody>
      </p:sp>
      <p:pic>
        <p:nvPicPr>
          <p:cNvPr id="4" name="Picture 3">
            <a:hlinkClick r:id="rId2"/>
            <a:extLst>
              <a:ext uri="{FF2B5EF4-FFF2-40B4-BE49-F238E27FC236}">
                <a16:creationId xmlns:a16="http://schemas.microsoft.com/office/drawing/2014/main" id="{C955B3A1-A072-5743-951E-62890A862ED8}"/>
              </a:ext>
            </a:extLst>
          </p:cNvPr>
          <p:cNvPicPr>
            <a:picLocks noChangeAspect="1"/>
          </p:cNvPicPr>
          <p:nvPr/>
        </p:nvPicPr>
        <p:blipFill>
          <a:blip r:embed="rId3"/>
          <a:stretch>
            <a:fillRect/>
          </a:stretch>
        </p:blipFill>
        <p:spPr>
          <a:xfrm>
            <a:off x="3753292" y="2291015"/>
            <a:ext cx="4002577" cy="2525534"/>
          </a:xfrm>
          <a:prstGeom prst="rect">
            <a:avLst/>
          </a:prstGeom>
        </p:spPr>
      </p:pic>
    </p:spTree>
    <p:extLst>
      <p:ext uri="{BB962C8B-B14F-4D97-AF65-F5344CB8AC3E}">
        <p14:creationId xmlns:p14="http://schemas.microsoft.com/office/powerpoint/2010/main" val="421104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1436-18E0-1A4A-BD67-443364B712F8}"/>
              </a:ext>
            </a:extLst>
          </p:cNvPr>
          <p:cNvSpPr>
            <a:spLocks noGrp="1"/>
          </p:cNvSpPr>
          <p:nvPr>
            <p:ph type="title"/>
          </p:nvPr>
        </p:nvSpPr>
        <p:spPr/>
        <p:txBody>
          <a:bodyPr/>
          <a:lstStyle/>
          <a:p>
            <a:r>
              <a:rPr lang="en-US" dirty="0">
                <a:latin typeface="dearJoe 5 CASUAL PRO" panose="02000000000000000000" pitchFamily="2" charset="0"/>
              </a:rPr>
              <a:t>Resource stewardship</a:t>
            </a:r>
          </a:p>
        </p:txBody>
      </p:sp>
      <p:sp>
        <p:nvSpPr>
          <p:cNvPr id="3" name="Content Placeholder 2">
            <a:extLst>
              <a:ext uri="{FF2B5EF4-FFF2-40B4-BE49-F238E27FC236}">
                <a16:creationId xmlns:a16="http://schemas.microsoft.com/office/drawing/2014/main" id="{906FA099-12A1-0548-AB17-F44456349A55}"/>
              </a:ext>
            </a:extLst>
          </p:cNvPr>
          <p:cNvSpPr>
            <a:spLocks noGrp="1"/>
          </p:cNvSpPr>
          <p:nvPr>
            <p:ph idx="1"/>
          </p:nvPr>
        </p:nvSpPr>
        <p:spPr/>
        <p:txBody>
          <a:bodyPr/>
          <a:lstStyle/>
          <a:p>
            <a:r>
              <a:rPr lang="en-US" b="1" dirty="0"/>
              <a:t>Resource stewardship is the responsible planning and management of resources</a:t>
            </a:r>
            <a:br>
              <a:rPr lang="en-US" dirty="0"/>
            </a:br>
            <a:endParaRPr lang="en-US" dirty="0"/>
          </a:p>
        </p:txBody>
      </p:sp>
    </p:spTree>
    <p:extLst>
      <p:ext uri="{BB962C8B-B14F-4D97-AF65-F5344CB8AC3E}">
        <p14:creationId xmlns:p14="http://schemas.microsoft.com/office/powerpoint/2010/main" val="82384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4FB0-4E83-B04A-9848-3B492D1861F1}"/>
              </a:ext>
            </a:extLst>
          </p:cNvPr>
          <p:cNvSpPr>
            <a:spLocks noGrp="1"/>
          </p:cNvSpPr>
          <p:nvPr>
            <p:ph type="title"/>
          </p:nvPr>
        </p:nvSpPr>
        <p:spPr/>
        <p:txBody>
          <a:bodyPr/>
          <a:lstStyle/>
          <a:p>
            <a:endParaRPr lang="en-US"/>
          </a:p>
        </p:txBody>
      </p:sp>
      <p:pic>
        <p:nvPicPr>
          <p:cNvPr id="6" name="Content Placeholder 5">
            <a:hlinkClick r:id="rId2"/>
            <a:extLst>
              <a:ext uri="{FF2B5EF4-FFF2-40B4-BE49-F238E27FC236}">
                <a16:creationId xmlns:a16="http://schemas.microsoft.com/office/drawing/2014/main" id="{703B26FF-DCBF-C548-8E4D-D3DCFABC6E95}"/>
              </a:ext>
            </a:extLst>
          </p:cNvPr>
          <p:cNvPicPr>
            <a:picLocks noGrp="1" noChangeAspect="1"/>
          </p:cNvPicPr>
          <p:nvPr>
            <p:ph idx="1"/>
          </p:nvPr>
        </p:nvPicPr>
        <p:blipFill>
          <a:blip r:embed="rId3"/>
          <a:stretch>
            <a:fillRect/>
          </a:stretch>
        </p:blipFill>
        <p:spPr>
          <a:xfrm>
            <a:off x="6416299" y="1690688"/>
            <a:ext cx="5130908" cy="3268803"/>
          </a:xfrm>
        </p:spPr>
      </p:pic>
      <p:pic>
        <p:nvPicPr>
          <p:cNvPr id="4" name="Content Placeholder 4">
            <a:hlinkClick r:id="rId4"/>
            <a:extLst>
              <a:ext uri="{FF2B5EF4-FFF2-40B4-BE49-F238E27FC236}">
                <a16:creationId xmlns:a16="http://schemas.microsoft.com/office/drawing/2014/main" id="{5900EBFB-2397-454A-907A-BFD0BC34B007}"/>
              </a:ext>
            </a:extLst>
          </p:cNvPr>
          <p:cNvPicPr>
            <a:picLocks noChangeAspect="1"/>
          </p:cNvPicPr>
          <p:nvPr/>
        </p:nvPicPr>
        <p:blipFill>
          <a:blip r:embed="rId5"/>
          <a:stretch>
            <a:fillRect/>
          </a:stretch>
        </p:blipFill>
        <p:spPr>
          <a:xfrm>
            <a:off x="532526" y="1825625"/>
            <a:ext cx="5460523" cy="3133865"/>
          </a:xfrm>
          <a:prstGeom prst="rect">
            <a:avLst/>
          </a:prstGeom>
        </p:spPr>
      </p:pic>
    </p:spTree>
    <p:extLst>
      <p:ext uri="{BB962C8B-B14F-4D97-AF65-F5344CB8AC3E}">
        <p14:creationId xmlns:p14="http://schemas.microsoft.com/office/powerpoint/2010/main" val="422977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9F391-4890-1347-970E-601B38597B71}"/>
              </a:ext>
            </a:extLst>
          </p:cNvPr>
          <p:cNvSpPr>
            <a:spLocks noGrp="1"/>
          </p:cNvSpPr>
          <p:nvPr>
            <p:ph type="title"/>
          </p:nvPr>
        </p:nvSpPr>
        <p:spPr/>
        <p:txBody>
          <a:bodyPr/>
          <a:lstStyle/>
          <a:p>
            <a:r>
              <a:rPr lang="en-US" dirty="0">
                <a:latin typeface="dearJoe 5 CASUAL PRO" panose="02000000000000000000" pitchFamily="2" charset="0"/>
              </a:rPr>
              <a:t>Why? </a:t>
            </a:r>
          </a:p>
        </p:txBody>
      </p:sp>
      <p:pic>
        <p:nvPicPr>
          <p:cNvPr id="5" name="Content Placeholder 4">
            <a:extLst>
              <a:ext uri="{FF2B5EF4-FFF2-40B4-BE49-F238E27FC236}">
                <a16:creationId xmlns:a16="http://schemas.microsoft.com/office/drawing/2014/main" id="{024867DA-CCD8-084E-98EE-0F8593F35FB7}"/>
              </a:ext>
            </a:extLst>
          </p:cNvPr>
          <p:cNvPicPr>
            <a:picLocks noGrp="1" noChangeAspect="1"/>
          </p:cNvPicPr>
          <p:nvPr>
            <p:ph idx="1"/>
          </p:nvPr>
        </p:nvPicPr>
        <p:blipFill>
          <a:blip r:embed="rId2"/>
          <a:stretch>
            <a:fillRect/>
          </a:stretch>
        </p:blipFill>
        <p:spPr>
          <a:xfrm>
            <a:off x="326110" y="3145196"/>
            <a:ext cx="11539780" cy="3347679"/>
          </a:xfrm>
        </p:spPr>
      </p:pic>
      <p:pic>
        <p:nvPicPr>
          <p:cNvPr id="6" name="Content Placeholder 4">
            <a:extLst>
              <a:ext uri="{FF2B5EF4-FFF2-40B4-BE49-F238E27FC236}">
                <a16:creationId xmlns:a16="http://schemas.microsoft.com/office/drawing/2014/main" id="{3925869B-7410-644A-AB5E-23E680E0BFB5}"/>
              </a:ext>
            </a:extLst>
          </p:cNvPr>
          <p:cNvPicPr>
            <a:picLocks noChangeAspect="1"/>
          </p:cNvPicPr>
          <p:nvPr/>
        </p:nvPicPr>
        <p:blipFill>
          <a:blip r:embed="rId3"/>
          <a:stretch>
            <a:fillRect/>
          </a:stretch>
        </p:blipFill>
        <p:spPr>
          <a:xfrm>
            <a:off x="6669519" y="35323"/>
            <a:ext cx="4959346" cy="2967927"/>
          </a:xfrm>
          <a:prstGeom prst="rect">
            <a:avLst/>
          </a:prstGeom>
        </p:spPr>
      </p:pic>
      <p:sp>
        <p:nvSpPr>
          <p:cNvPr id="3" name="TextBox 2">
            <a:extLst>
              <a:ext uri="{FF2B5EF4-FFF2-40B4-BE49-F238E27FC236}">
                <a16:creationId xmlns:a16="http://schemas.microsoft.com/office/drawing/2014/main" id="{BD8E4C14-D574-B34F-969E-0CD76AE96239}"/>
              </a:ext>
            </a:extLst>
          </p:cNvPr>
          <p:cNvSpPr txBox="1"/>
          <p:nvPr/>
        </p:nvSpPr>
        <p:spPr>
          <a:xfrm>
            <a:off x="2671676" y="365125"/>
            <a:ext cx="3774559" cy="2308324"/>
          </a:xfrm>
          <a:prstGeom prst="rect">
            <a:avLst/>
          </a:prstGeom>
          <a:solidFill>
            <a:srgbClr val="00B0F0"/>
          </a:solidFill>
        </p:spPr>
        <p:txBody>
          <a:bodyPr wrap="square" rtlCol="0">
            <a:spAutoFit/>
          </a:bodyPr>
          <a:lstStyle/>
          <a:p>
            <a:r>
              <a:rPr lang="en-US" sz="2400" b="1" u="sng" dirty="0"/>
              <a:t>Enquiry question: </a:t>
            </a:r>
            <a:r>
              <a:rPr lang="en-US" sz="2400" b="1" dirty="0"/>
              <a:t>What is the role of the UN Sustainable Development Goals and how is progress made toward meeting them?</a:t>
            </a:r>
            <a:endParaRPr lang="en-US" sz="2400" dirty="0"/>
          </a:p>
        </p:txBody>
      </p:sp>
    </p:spTree>
    <p:extLst>
      <p:ext uri="{BB962C8B-B14F-4D97-AF65-F5344CB8AC3E}">
        <p14:creationId xmlns:p14="http://schemas.microsoft.com/office/powerpoint/2010/main" val="211856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CAE8-B672-BD42-AAF1-6948274CFF41}"/>
              </a:ext>
            </a:extLst>
          </p:cNvPr>
          <p:cNvSpPr>
            <a:spLocks noGrp="1"/>
          </p:cNvSpPr>
          <p:nvPr>
            <p:ph type="title"/>
          </p:nvPr>
        </p:nvSpPr>
        <p:spPr>
          <a:xfrm>
            <a:off x="342255" y="2906847"/>
            <a:ext cx="10515600" cy="1325563"/>
          </a:xfrm>
        </p:spPr>
        <p:txBody>
          <a:bodyPr>
            <a:normAutofit fontScale="90000"/>
          </a:bodyPr>
          <a:lstStyle/>
          <a:p>
            <a:r>
              <a:rPr lang="en-US" dirty="0">
                <a:latin typeface="dearJoe 5 CASUAL PRO" panose="02000000000000000000" pitchFamily="2" charset="0"/>
              </a:rPr>
              <a:t>The aim of this task is:</a:t>
            </a:r>
            <a:br>
              <a:rPr lang="en-US" dirty="0"/>
            </a:br>
            <a:r>
              <a:rPr lang="en-US" dirty="0"/>
              <a:t>To be able to discuss the role of the UN Sustainable Development Goals as resource stewardship strategies and progress made toward meeting them</a:t>
            </a:r>
            <a:br>
              <a:rPr lang="en-US" dirty="0"/>
            </a:br>
            <a:br>
              <a:rPr lang="en-US" dirty="0"/>
            </a:br>
            <a:r>
              <a:rPr lang="en-US" dirty="0">
                <a:highlight>
                  <a:srgbClr val="FFFF00"/>
                </a:highlight>
              </a:rPr>
              <a:t>You will focus on SDGs linked to food, energy and water.</a:t>
            </a:r>
            <a:br>
              <a:rPr lang="en-US" dirty="0"/>
            </a:br>
            <a:br>
              <a:rPr lang="en-US" dirty="0"/>
            </a:br>
            <a:br>
              <a:rPr lang="en-US" dirty="0"/>
            </a:br>
            <a:br>
              <a:rPr lang="en-US" dirty="0"/>
            </a:br>
            <a:endParaRPr lang="en-US" dirty="0"/>
          </a:p>
        </p:txBody>
      </p:sp>
      <p:pic>
        <p:nvPicPr>
          <p:cNvPr id="5" name="Content Placeholder 4">
            <a:extLst>
              <a:ext uri="{FF2B5EF4-FFF2-40B4-BE49-F238E27FC236}">
                <a16:creationId xmlns:a16="http://schemas.microsoft.com/office/drawing/2014/main" id="{871D6F03-9526-4B44-BE8F-933C3B1D6FF5}"/>
              </a:ext>
            </a:extLst>
          </p:cNvPr>
          <p:cNvPicPr>
            <a:picLocks noGrp="1" noChangeAspect="1"/>
          </p:cNvPicPr>
          <p:nvPr>
            <p:ph idx="1"/>
          </p:nvPr>
        </p:nvPicPr>
        <p:blipFill>
          <a:blip r:embed="rId2"/>
          <a:stretch>
            <a:fillRect/>
          </a:stretch>
        </p:blipFill>
        <p:spPr>
          <a:xfrm>
            <a:off x="7237709" y="4356847"/>
            <a:ext cx="4179376" cy="2501153"/>
          </a:xfrm>
        </p:spPr>
      </p:pic>
    </p:spTree>
    <p:extLst>
      <p:ext uri="{BB962C8B-B14F-4D97-AF65-F5344CB8AC3E}">
        <p14:creationId xmlns:p14="http://schemas.microsoft.com/office/powerpoint/2010/main" val="3876148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200</Words>
  <Application>Microsoft Macintosh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dearJoe 5 CASUAL PRO</vt:lpstr>
      <vt:lpstr>Office Theme</vt:lpstr>
      <vt:lpstr>Resource stewardship </vt:lpstr>
      <vt:lpstr>Learning objectives: </vt:lpstr>
      <vt:lpstr>PowerPoint Presentation</vt:lpstr>
      <vt:lpstr>The global commons</vt:lpstr>
      <vt:lpstr>The tragedy of the commons</vt:lpstr>
      <vt:lpstr>Resource stewardship</vt:lpstr>
      <vt:lpstr>PowerPoint Presentation</vt:lpstr>
      <vt:lpstr>Why? </vt:lpstr>
      <vt:lpstr>The aim of this task is: To be able to discuss the role of the UN Sustainable Development Goals as resource stewardship strategies and progress made toward meeting them  You will focus on SDGs linked to food, energy and water.    </vt:lpstr>
      <vt:lpstr>How?</vt:lpstr>
      <vt:lpstr>Exam practice</vt:lpstr>
      <vt:lpstr>PowerPoint Presentation</vt:lpstr>
      <vt:lpstr>Essay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stewardship </dc:title>
  <dc:creator>Anna Bennett</dc:creator>
  <cp:lastModifiedBy>Anna Bennett</cp:lastModifiedBy>
  <cp:revision>3</cp:revision>
  <dcterms:created xsi:type="dcterms:W3CDTF">2019-10-25T02:28:25Z</dcterms:created>
  <dcterms:modified xsi:type="dcterms:W3CDTF">2019-10-25T03:12:32Z</dcterms:modified>
</cp:coreProperties>
</file>