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9" r:id="rId3"/>
    <p:sldId id="275" r:id="rId4"/>
    <p:sldId id="267" r:id="rId5"/>
    <p:sldId id="276" r:id="rId6"/>
    <p:sldId id="268" r:id="rId7"/>
    <p:sldId id="269" r:id="rId8"/>
    <p:sldId id="270" r:id="rId9"/>
    <p:sldId id="277" r:id="rId10"/>
    <p:sldId id="271" r:id="rId11"/>
    <p:sldId id="272" r:id="rId12"/>
    <p:sldId id="273" r:id="rId13"/>
    <p:sldId id="274" r:id="rId14"/>
    <p:sldId id="266"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29"/>
    <p:restoredTop sz="94611"/>
  </p:normalViewPr>
  <p:slideViewPr>
    <p:cSldViewPr snapToGrid="0" snapToObjects="1">
      <p:cViewPr varScale="1">
        <p:scale>
          <a:sx n="78" d="100"/>
          <a:sy n="78" d="100"/>
        </p:scale>
        <p:origin x="208" y="8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2777C-D648-44B3-9B10-92BE75B5BFD4}" type="doc">
      <dgm:prSet loTypeId="urn:microsoft.com/office/officeart/2008/layout/VerticalCurvedList" loCatId="list" qsTypeId="urn:microsoft.com/office/officeart/2005/8/quickstyle/simple3" qsCatId="simple" csTypeId="urn:microsoft.com/office/officeart/2005/8/colors/accent4_2" csCatId="accent4" phldr="1"/>
      <dgm:spPr/>
      <dgm:t>
        <a:bodyPr/>
        <a:lstStyle/>
        <a:p>
          <a:endParaRPr lang="en-US"/>
        </a:p>
      </dgm:t>
    </dgm:pt>
    <dgm:pt modelId="{A1A3BFDC-D6B4-47CA-83C9-AE67B905B433}">
      <dgm:prSet phldrT="[Text]" custT="1"/>
      <dgm:spPr/>
      <dgm:t>
        <a:bodyPr/>
        <a:lstStyle/>
        <a:p>
          <a:r>
            <a:rPr lang="en-US" sz="1600" dirty="0"/>
            <a:t>Embryo dunes form around deposited obstacles such as pieces of wood or rocks.</a:t>
          </a:r>
        </a:p>
      </dgm:t>
    </dgm:pt>
    <dgm:pt modelId="{69858855-3CA8-4BE5-9EF2-4AA5BA7AD00A}" type="parTrans" cxnId="{3A79F147-F33F-40BB-8794-B91D5C688878}">
      <dgm:prSet/>
      <dgm:spPr/>
      <dgm:t>
        <a:bodyPr/>
        <a:lstStyle/>
        <a:p>
          <a:endParaRPr lang="en-US"/>
        </a:p>
      </dgm:t>
    </dgm:pt>
    <dgm:pt modelId="{AC1E6625-633D-44EB-9246-DE29AA8B6474}" type="sibTrans" cxnId="{3A79F147-F33F-40BB-8794-B91D5C688878}">
      <dgm:prSet/>
      <dgm:spPr/>
      <dgm:t>
        <a:bodyPr/>
        <a:lstStyle/>
        <a:p>
          <a:endParaRPr lang="en-US"/>
        </a:p>
      </dgm:t>
    </dgm:pt>
    <dgm:pt modelId="{425C61A7-892E-475D-A9D6-EE263C451A2D}">
      <dgm:prSet phldrT="[Text]" custT="1"/>
      <dgm:spPr/>
      <dgm:t>
        <a:bodyPr/>
        <a:lstStyle/>
        <a:p>
          <a:r>
            <a:rPr lang="en-US" sz="1600" dirty="0"/>
            <a:t>These develop and become </a:t>
          </a:r>
          <a:r>
            <a:rPr lang="en-US" sz="1600" dirty="0" err="1"/>
            <a:t>stabilised</a:t>
          </a:r>
          <a:r>
            <a:rPr lang="en-US" sz="1600" dirty="0"/>
            <a:t> by vegetation to form fore dunes and tall yellow dunes. Marram grass has adapted to the windy, exposed conditions and has long roots to find water. These roots help bind the sand together and </a:t>
          </a:r>
          <a:r>
            <a:rPr lang="en-US" sz="1600" dirty="0" err="1"/>
            <a:t>stabilise</a:t>
          </a:r>
          <a:r>
            <a:rPr lang="en-US" sz="1600" dirty="0"/>
            <a:t> the dunes. </a:t>
          </a:r>
        </a:p>
      </dgm:t>
    </dgm:pt>
    <dgm:pt modelId="{C82D8C66-562C-472E-8691-D2BD558F9032}" type="parTrans" cxnId="{31A75AD1-24C8-4A20-BBA5-0A66D01FBD54}">
      <dgm:prSet/>
      <dgm:spPr/>
      <dgm:t>
        <a:bodyPr/>
        <a:lstStyle/>
        <a:p>
          <a:endParaRPr lang="en-US"/>
        </a:p>
      </dgm:t>
    </dgm:pt>
    <dgm:pt modelId="{59E1F4C4-75E8-4C04-A191-7C575732AC44}" type="sibTrans" cxnId="{31A75AD1-24C8-4A20-BBA5-0A66D01FBD54}">
      <dgm:prSet/>
      <dgm:spPr/>
      <dgm:t>
        <a:bodyPr/>
        <a:lstStyle/>
        <a:p>
          <a:endParaRPr lang="en-US"/>
        </a:p>
      </dgm:t>
    </dgm:pt>
    <dgm:pt modelId="{82671CE7-FC25-48FF-9E4C-ED738C6A5556}">
      <dgm:prSet phldrT="[Text]" custT="1"/>
      <dgm:spPr/>
      <dgm:t>
        <a:bodyPr/>
        <a:lstStyle/>
        <a:p>
          <a:r>
            <a:rPr lang="en-US" sz="1600" dirty="0"/>
            <a:t>In time, rotting vegetation adds organic matter to the sand making it more fertile. A much greater range of plants </a:t>
          </a:r>
          <a:r>
            <a:rPr lang="en-US" sz="1600" dirty="0" err="1"/>
            <a:t>colonise</a:t>
          </a:r>
          <a:r>
            <a:rPr lang="en-US" sz="1600" dirty="0"/>
            <a:t> these ‘back’ dunes.</a:t>
          </a:r>
        </a:p>
      </dgm:t>
    </dgm:pt>
    <dgm:pt modelId="{24E7AFFE-F213-4747-9B33-E5EC5F26900F}" type="parTrans" cxnId="{05F91B19-B625-4F3E-9FB6-2698D53E367A}">
      <dgm:prSet/>
      <dgm:spPr/>
      <dgm:t>
        <a:bodyPr/>
        <a:lstStyle/>
        <a:p>
          <a:endParaRPr lang="en-US"/>
        </a:p>
      </dgm:t>
    </dgm:pt>
    <dgm:pt modelId="{02A1A078-49D8-447A-A3A0-4FA822AEA59B}" type="sibTrans" cxnId="{05F91B19-B625-4F3E-9FB6-2698D53E367A}">
      <dgm:prSet/>
      <dgm:spPr/>
      <dgm:t>
        <a:bodyPr/>
        <a:lstStyle/>
        <a:p>
          <a:endParaRPr lang="en-US"/>
        </a:p>
      </dgm:t>
    </dgm:pt>
    <dgm:pt modelId="{226CCB8D-E9E2-4332-8BE2-CA7A0A712AE0}">
      <dgm:prSet custT="1"/>
      <dgm:spPr/>
      <dgm:t>
        <a:bodyPr/>
        <a:lstStyle/>
        <a:p>
          <a:r>
            <a:rPr lang="en-US" sz="1600" dirty="0"/>
            <a:t>Wind can form depressions in the sand called dune slacks, in which ponds may form.</a:t>
          </a:r>
        </a:p>
      </dgm:t>
    </dgm:pt>
    <dgm:pt modelId="{2D6D6D7A-B303-4B67-B8B5-666351659DB2}" type="parTrans" cxnId="{3DE15DB1-821D-4AF7-87CE-E0FA32104926}">
      <dgm:prSet/>
      <dgm:spPr/>
      <dgm:t>
        <a:bodyPr/>
        <a:lstStyle/>
        <a:p>
          <a:endParaRPr lang="en-US"/>
        </a:p>
      </dgm:t>
    </dgm:pt>
    <dgm:pt modelId="{54BBF6BC-DD98-4519-B88D-072E453F0224}" type="sibTrans" cxnId="{3DE15DB1-821D-4AF7-87CE-E0FA32104926}">
      <dgm:prSet/>
      <dgm:spPr/>
      <dgm:t>
        <a:bodyPr/>
        <a:lstStyle/>
        <a:p>
          <a:endParaRPr lang="en-US"/>
        </a:p>
      </dgm:t>
    </dgm:pt>
    <dgm:pt modelId="{B42FFC59-4C27-40B4-ACD9-674B79C87C1B}" type="pres">
      <dgm:prSet presAssocID="{BBE2777C-D648-44B3-9B10-92BE75B5BFD4}" presName="Name0" presStyleCnt="0">
        <dgm:presLayoutVars>
          <dgm:chMax val="7"/>
          <dgm:chPref val="7"/>
          <dgm:dir/>
        </dgm:presLayoutVars>
      </dgm:prSet>
      <dgm:spPr/>
    </dgm:pt>
    <dgm:pt modelId="{7CC9A9A5-EFBC-414D-A25C-EE2C00EFB06E}" type="pres">
      <dgm:prSet presAssocID="{BBE2777C-D648-44B3-9B10-92BE75B5BFD4}" presName="Name1" presStyleCnt="0"/>
      <dgm:spPr/>
    </dgm:pt>
    <dgm:pt modelId="{4676FF18-F8A5-4602-BB6E-2C3AA7B908EE}" type="pres">
      <dgm:prSet presAssocID="{BBE2777C-D648-44B3-9B10-92BE75B5BFD4}" presName="cycle" presStyleCnt="0"/>
      <dgm:spPr/>
    </dgm:pt>
    <dgm:pt modelId="{28C3FC9D-CE12-41A5-8596-540BCF5BC93C}" type="pres">
      <dgm:prSet presAssocID="{BBE2777C-D648-44B3-9B10-92BE75B5BFD4}" presName="srcNode" presStyleLbl="node1" presStyleIdx="0" presStyleCnt="4"/>
      <dgm:spPr/>
    </dgm:pt>
    <dgm:pt modelId="{EDCD1EA0-499B-4B8B-9A2E-553A82598F89}" type="pres">
      <dgm:prSet presAssocID="{BBE2777C-D648-44B3-9B10-92BE75B5BFD4}" presName="conn" presStyleLbl="parChTrans1D2" presStyleIdx="0" presStyleCnt="1"/>
      <dgm:spPr/>
    </dgm:pt>
    <dgm:pt modelId="{4DCFB601-273C-4FC1-A517-0902F7BF3E2A}" type="pres">
      <dgm:prSet presAssocID="{BBE2777C-D648-44B3-9B10-92BE75B5BFD4}" presName="extraNode" presStyleLbl="node1" presStyleIdx="0" presStyleCnt="4"/>
      <dgm:spPr/>
    </dgm:pt>
    <dgm:pt modelId="{4507581C-9145-4BB1-8BB0-EA3B33851A94}" type="pres">
      <dgm:prSet presAssocID="{BBE2777C-D648-44B3-9B10-92BE75B5BFD4}" presName="dstNode" presStyleLbl="node1" presStyleIdx="0" presStyleCnt="4"/>
      <dgm:spPr/>
    </dgm:pt>
    <dgm:pt modelId="{5E960315-11B0-43F6-B391-194B1174A21C}" type="pres">
      <dgm:prSet presAssocID="{A1A3BFDC-D6B4-47CA-83C9-AE67B905B433}" presName="text_1" presStyleLbl="node1" presStyleIdx="0" presStyleCnt="4">
        <dgm:presLayoutVars>
          <dgm:bulletEnabled val="1"/>
        </dgm:presLayoutVars>
      </dgm:prSet>
      <dgm:spPr/>
    </dgm:pt>
    <dgm:pt modelId="{CB9B7053-91E8-479A-A5FB-B4BA8831FA09}" type="pres">
      <dgm:prSet presAssocID="{A1A3BFDC-D6B4-47CA-83C9-AE67B905B433}" presName="accent_1" presStyleCnt="0"/>
      <dgm:spPr/>
    </dgm:pt>
    <dgm:pt modelId="{593D74AB-C70F-417E-94EF-6CE1C2860781}" type="pres">
      <dgm:prSet presAssocID="{A1A3BFDC-D6B4-47CA-83C9-AE67B905B433}" presName="accentRepeatNode" presStyleLbl="solidFgAcc1" presStyleIdx="0" presStyleCnt="4"/>
      <dgm:spPr/>
    </dgm:pt>
    <dgm:pt modelId="{6114017F-06BC-436D-8F02-44DEBA924D85}" type="pres">
      <dgm:prSet presAssocID="{425C61A7-892E-475D-A9D6-EE263C451A2D}" presName="text_2" presStyleLbl="node1" presStyleIdx="1" presStyleCnt="4" custScaleY="115620">
        <dgm:presLayoutVars>
          <dgm:bulletEnabled val="1"/>
        </dgm:presLayoutVars>
      </dgm:prSet>
      <dgm:spPr/>
    </dgm:pt>
    <dgm:pt modelId="{4D7599A4-379E-49D8-AFC0-0C5C07F14574}" type="pres">
      <dgm:prSet presAssocID="{425C61A7-892E-475D-A9D6-EE263C451A2D}" presName="accent_2" presStyleCnt="0"/>
      <dgm:spPr/>
    </dgm:pt>
    <dgm:pt modelId="{3A252AF9-CDCE-4C6F-B3C8-32455418646B}" type="pres">
      <dgm:prSet presAssocID="{425C61A7-892E-475D-A9D6-EE263C451A2D}" presName="accentRepeatNode" presStyleLbl="solidFgAcc1" presStyleIdx="1" presStyleCnt="4"/>
      <dgm:spPr/>
    </dgm:pt>
    <dgm:pt modelId="{D7DC4B7F-54A1-4B13-8FDE-F85BC7C42137}" type="pres">
      <dgm:prSet presAssocID="{82671CE7-FC25-48FF-9E4C-ED738C6A5556}" presName="text_3" presStyleLbl="node1" presStyleIdx="2" presStyleCnt="4">
        <dgm:presLayoutVars>
          <dgm:bulletEnabled val="1"/>
        </dgm:presLayoutVars>
      </dgm:prSet>
      <dgm:spPr/>
    </dgm:pt>
    <dgm:pt modelId="{914109F3-1F80-4D50-850B-09392D5115CB}" type="pres">
      <dgm:prSet presAssocID="{82671CE7-FC25-48FF-9E4C-ED738C6A5556}" presName="accent_3" presStyleCnt="0"/>
      <dgm:spPr/>
    </dgm:pt>
    <dgm:pt modelId="{609429E9-D846-44E2-9128-76760A9A64E4}" type="pres">
      <dgm:prSet presAssocID="{82671CE7-FC25-48FF-9E4C-ED738C6A5556}" presName="accentRepeatNode" presStyleLbl="solidFgAcc1" presStyleIdx="2" presStyleCnt="4"/>
      <dgm:spPr/>
    </dgm:pt>
    <dgm:pt modelId="{1B920404-1BD9-497B-8806-F8E8545909B9}" type="pres">
      <dgm:prSet presAssocID="{226CCB8D-E9E2-4332-8BE2-CA7A0A712AE0}" presName="text_4" presStyleLbl="node1" presStyleIdx="3" presStyleCnt="4">
        <dgm:presLayoutVars>
          <dgm:bulletEnabled val="1"/>
        </dgm:presLayoutVars>
      </dgm:prSet>
      <dgm:spPr/>
    </dgm:pt>
    <dgm:pt modelId="{6F2E192C-33F8-4590-A36B-9D862306620F}" type="pres">
      <dgm:prSet presAssocID="{226CCB8D-E9E2-4332-8BE2-CA7A0A712AE0}" presName="accent_4" presStyleCnt="0"/>
      <dgm:spPr/>
    </dgm:pt>
    <dgm:pt modelId="{4068B3A3-818A-44CA-96CF-20BC8D11D1C6}" type="pres">
      <dgm:prSet presAssocID="{226CCB8D-E9E2-4332-8BE2-CA7A0A712AE0}" presName="accentRepeatNode" presStyleLbl="solidFgAcc1" presStyleIdx="3" presStyleCnt="4"/>
      <dgm:spPr/>
    </dgm:pt>
  </dgm:ptLst>
  <dgm:cxnLst>
    <dgm:cxn modelId="{52EDFC13-4F3D-4507-B1CB-1F03031E511C}" type="presOf" srcId="{BBE2777C-D648-44B3-9B10-92BE75B5BFD4}" destId="{B42FFC59-4C27-40B4-ACD9-674B79C87C1B}" srcOrd="0" destOrd="0" presId="urn:microsoft.com/office/officeart/2008/layout/VerticalCurvedList"/>
    <dgm:cxn modelId="{05F91B19-B625-4F3E-9FB6-2698D53E367A}" srcId="{BBE2777C-D648-44B3-9B10-92BE75B5BFD4}" destId="{82671CE7-FC25-48FF-9E4C-ED738C6A5556}" srcOrd="2" destOrd="0" parTransId="{24E7AFFE-F213-4747-9B33-E5EC5F26900F}" sibTransId="{02A1A078-49D8-447A-A3A0-4FA822AEA59B}"/>
    <dgm:cxn modelId="{CEF7461F-F331-4DB7-B15E-757DC4E226EE}" type="presOf" srcId="{82671CE7-FC25-48FF-9E4C-ED738C6A5556}" destId="{D7DC4B7F-54A1-4B13-8FDE-F85BC7C42137}" srcOrd="0" destOrd="0" presId="urn:microsoft.com/office/officeart/2008/layout/VerticalCurvedList"/>
    <dgm:cxn modelId="{3A79F147-F33F-40BB-8794-B91D5C688878}" srcId="{BBE2777C-D648-44B3-9B10-92BE75B5BFD4}" destId="{A1A3BFDC-D6B4-47CA-83C9-AE67B905B433}" srcOrd="0" destOrd="0" parTransId="{69858855-3CA8-4BE5-9EF2-4AA5BA7AD00A}" sibTransId="{AC1E6625-633D-44EB-9246-DE29AA8B6474}"/>
    <dgm:cxn modelId="{A8654449-BC92-4FFA-A9F4-D7F91845058B}" type="presOf" srcId="{AC1E6625-633D-44EB-9246-DE29AA8B6474}" destId="{EDCD1EA0-499B-4B8B-9A2E-553A82598F89}" srcOrd="0" destOrd="0" presId="urn:microsoft.com/office/officeart/2008/layout/VerticalCurvedList"/>
    <dgm:cxn modelId="{C7A275A8-8359-4928-B592-7DA603CEFAD6}" type="presOf" srcId="{425C61A7-892E-475D-A9D6-EE263C451A2D}" destId="{6114017F-06BC-436D-8F02-44DEBA924D85}" srcOrd="0" destOrd="0" presId="urn:microsoft.com/office/officeart/2008/layout/VerticalCurvedList"/>
    <dgm:cxn modelId="{3DE15DB1-821D-4AF7-87CE-E0FA32104926}" srcId="{BBE2777C-D648-44B3-9B10-92BE75B5BFD4}" destId="{226CCB8D-E9E2-4332-8BE2-CA7A0A712AE0}" srcOrd="3" destOrd="0" parTransId="{2D6D6D7A-B303-4B67-B8B5-666351659DB2}" sibTransId="{54BBF6BC-DD98-4519-B88D-072E453F0224}"/>
    <dgm:cxn modelId="{C6132FC4-0BE4-41CC-A1D0-D006473B44C2}" type="presOf" srcId="{226CCB8D-E9E2-4332-8BE2-CA7A0A712AE0}" destId="{1B920404-1BD9-497B-8806-F8E8545909B9}" srcOrd="0" destOrd="0" presId="urn:microsoft.com/office/officeart/2008/layout/VerticalCurvedList"/>
    <dgm:cxn modelId="{31A75AD1-24C8-4A20-BBA5-0A66D01FBD54}" srcId="{BBE2777C-D648-44B3-9B10-92BE75B5BFD4}" destId="{425C61A7-892E-475D-A9D6-EE263C451A2D}" srcOrd="1" destOrd="0" parTransId="{C82D8C66-562C-472E-8691-D2BD558F9032}" sibTransId="{59E1F4C4-75E8-4C04-A191-7C575732AC44}"/>
    <dgm:cxn modelId="{AE0A3DEB-19EB-43B1-AEE5-CFCEAA6F3C07}" type="presOf" srcId="{A1A3BFDC-D6B4-47CA-83C9-AE67B905B433}" destId="{5E960315-11B0-43F6-B391-194B1174A21C}" srcOrd="0" destOrd="0" presId="urn:microsoft.com/office/officeart/2008/layout/VerticalCurvedList"/>
    <dgm:cxn modelId="{B7329C44-5F6F-4571-8F6C-3BEB0462493A}" type="presParOf" srcId="{B42FFC59-4C27-40B4-ACD9-674B79C87C1B}" destId="{7CC9A9A5-EFBC-414D-A25C-EE2C00EFB06E}" srcOrd="0" destOrd="0" presId="urn:microsoft.com/office/officeart/2008/layout/VerticalCurvedList"/>
    <dgm:cxn modelId="{28D8242F-D7E1-49DB-A42E-1E3D6E25074E}" type="presParOf" srcId="{7CC9A9A5-EFBC-414D-A25C-EE2C00EFB06E}" destId="{4676FF18-F8A5-4602-BB6E-2C3AA7B908EE}" srcOrd="0" destOrd="0" presId="urn:microsoft.com/office/officeart/2008/layout/VerticalCurvedList"/>
    <dgm:cxn modelId="{65316293-1C84-4334-9C3C-B41C4FB54EE1}" type="presParOf" srcId="{4676FF18-F8A5-4602-BB6E-2C3AA7B908EE}" destId="{28C3FC9D-CE12-41A5-8596-540BCF5BC93C}" srcOrd="0" destOrd="0" presId="urn:microsoft.com/office/officeart/2008/layout/VerticalCurvedList"/>
    <dgm:cxn modelId="{D26195D8-146C-4FD3-BE81-87AF63C685BA}" type="presParOf" srcId="{4676FF18-F8A5-4602-BB6E-2C3AA7B908EE}" destId="{EDCD1EA0-499B-4B8B-9A2E-553A82598F89}" srcOrd="1" destOrd="0" presId="urn:microsoft.com/office/officeart/2008/layout/VerticalCurvedList"/>
    <dgm:cxn modelId="{EA7C854E-451D-4A37-9B1E-4DE3F933BDBA}" type="presParOf" srcId="{4676FF18-F8A5-4602-BB6E-2C3AA7B908EE}" destId="{4DCFB601-273C-4FC1-A517-0902F7BF3E2A}" srcOrd="2" destOrd="0" presId="urn:microsoft.com/office/officeart/2008/layout/VerticalCurvedList"/>
    <dgm:cxn modelId="{79E9FFCC-1F4A-4E92-AF99-DB71581501EA}" type="presParOf" srcId="{4676FF18-F8A5-4602-BB6E-2C3AA7B908EE}" destId="{4507581C-9145-4BB1-8BB0-EA3B33851A94}" srcOrd="3" destOrd="0" presId="urn:microsoft.com/office/officeart/2008/layout/VerticalCurvedList"/>
    <dgm:cxn modelId="{8A810132-154B-4720-A7CF-1980DD2B8536}" type="presParOf" srcId="{7CC9A9A5-EFBC-414D-A25C-EE2C00EFB06E}" destId="{5E960315-11B0-43F6-B391-194B1174A21C}" srcOrd="1" destOrd="0" presId="urn:microsoft.com/office/officeart/2008/layout/VerticalCurvedList"/>
    <dgm:cxn modelId="{D101B0E1-5873-446A-85A6-901ACDAE1AA8}" type="presParOf" srcId="{7CC9A9A5-EFBC-414D-A25C-EE2C00EFB06E}" destId="{CB9B7053-91E8-479A-A5FB-B4BA8831FA09}" srcOrd="2" destOrd="0" presId="urn:microsoft.com/office/officeart/2008/layout/VerticalCurvedList"/>
    <dgm:cxn modelId="{CDA0A10D-4F22-45A8-BC16-C41F226BABDF}" type="presParOf" srcId="{CB9B7053-91E8-479A-A5FB-B4BA8831FA09}" destId="{593D74AB-C70F-417E-94EF-6CE1C2860781}" srcOrd="0" destOrd="0" presId="urn:microsoft.com/office/officeart/2008/layout/VerticalCurvedList"/>
    <dgm:cxn modelId="{4102F875-6E3F-43DA-9628-F9DBC98C2E57}" type="presParOf" srcId="{7CC9A9A5-EFBC-414D-A25C-EE2C00EFB06E}" destId="{6114017F-06BC-436D-8F02-44DEBA924D85}" srcOrd="3" destOrd="0" presId="urn:microsoft.com/office/officeart/2008/layout/VerticalCurvedList"/>
    <dgm:cxn modelId="{3A1ED091-1EE7-4623-A061-FF2CA31655D1}" type="presParOf" srcId="{7CC9A9A5-EFBC-414D-A25C-EE2C00EFB06E}" destId="{4D7599A4-379E-49D8-AFC0-0C5C07F14574}" srcOrd="4" destOrd="0" presId="urn:microsoft.com/office/officeart/2008/layout/VerticalCurvedList"/>
    <dgm:cxn modelId="{D95AB756-6A83-414A-9E4E-BA540630FC96}" type="presParOf" srcId="{4D7599A4-379E-49D8-AFC0-0C5C07F14574}" destId="{3A252AF9-CDCE-4C6F-B3C8-32455418646B}" srcOrd="0" destOrd="0" presId="urn:microsoft.com/office/officeart/2008/layout/VerticalCurvedList"/>
    <dgm:cxn modelId="{2929BC04-DDA2-4D8E-88FE-1B354F0345FC}" type="presParOf" srcId="{7CC9A9A5-EFBC-414D-A25C-EE2C00EFB06E}" destId="{D7DC4B7F-54A1-4B13-8FDE-F85BC7C42137}" srcOrd="5" destOrd="0" presId="urn:microsoft.com/office/officeart/2008/layout/VerticalCurvedList"/>
    <dgm:cxn modelId="{89FFBB5E-BFFD-4D6D-8E43-6FCEC029B4D1}" type="presParOf" srcId="{7CC9A9A5-EFBC-414D-A25C-EE2C00EFB06E}" destId="{914109F3-1F80-4D50-850B-09392D5115CB}" srcOrd="6" destOrd="0" presId="urn:microsoft.com/office/officeart/2008/layout/VerticalCurvedList"/>
    <dgm:cxn modelId="{7D5C017F-742E-4AF3-AC14-529BB21B943C}" type="presParOf" srcId="{914109F3-1F80-4D50-850B-09392D5115CB}" destId="{609429E9-D846-44E2-9128-76760A9A64E4}" srcOrd="0" destOrd="0" presId="urn:microsoft.com/office/officeart/2008/layout/VerticalCurvedList"/>
    <dgm:cxn modelId="{BEEE027F-D3FC-465F-A1E6-B69E700840BB}" type="presParOf" srcId="{7CC9A9A5-EFBC-414D-A25C-EE2C00EFB06E}" destId="{1B920404-1BD9-497B-8806-F8E8545909B9}" srcOrd="7" destOrd="0" presId="urn:microsoft.com/office/officeart/2008/layout/VerticalCurvedList"/>
    <dgm:cxn modelId="{12BA8BB5-56C0-44DD-B56B-0222C0B64EA0}" type="presParOf" srcId="{7CC9A9A5-EFBC-414D-A25C-EE2C00EFB06E}" destId="{6F2E192C-33F8-4590-A36B-9D862306620F}" srcOrd="8" destOrd="0" presId="urn:microsoft.com/office/officeart/2008/layout/VerticalCurvedList"/>
    <dgm:cxn modelId="{5E234F33-684B-4366-8DE2-B28E4B560611}" type="presParOf" srcId="{6F2E192C-33F8-4590-A36B-9D862306620F}" destId="{4068B3A3-818A-44CA-96CF-20BC8D11D1C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D1EA0-499B-4B8B-9A2E-553A82598F89}">
      <dsp:nvSpPr>
        <dsp:cNvPr id="0" name=""/>
        <dsp:cNvSpPr/>
      </dsp:nvSpPr>
      <dsp:spPr>
        <a:xfrm>
          <a:off x="-5350567" y="-819375"/>
          <a:ext cx="6371164" cy="6371164"/>
        </a:xfrm>
        <a:prstGeom prst="blockArc">
          <a:avLst>
            <a:gd name="adj1" fmla="val 18900000"/>
            <a:gd name="adj2" fmla="val 2700000"/>
            <a:gd name="adj3" fmla="val 339"/>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960315-11B0-43F6-B391-194B1174A21C}">
      <dsp:nvSpPr>
        <dsp:cNvPr id="0" name=""/>
        <dsp:cNvSpPr/>
      </dsp:nvSpPr>
      <dsp:spPr>
        <a:xfrm>
          <a:off x="534326" y="363827"/>
          <a:ext cx="6874155" cy="72803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787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Embryo dunes form around deposited obstacles such as pieces of wood or rocks.</a:t>
          </a:r>
        </a:p>
      </dsp:txBody>
      <dsp:txXfrm>
        <a:off x="534326" y="363827"/>
        <a:ext cx="6874155" cy="728034"/>
      </dsp:txXfrm>
    </dsp:sp>
    <dsp:sp modelId="{593D74AB-C70F-417E-94EF-6CE1C2860781}">
      <dsp:nvSpPr>
        <dsp:cNvPr id="0" name=""/>
        <dsp:cNvSpPr/>
      </dsp:nvSpPr>
      <dsp:spPr>
        <a:xfrm>
          <a:off x="79305" y="272823"/>
          <a:ext cx="910043" cy="91004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6114017F-06BC-436D-8F02-44DEBA924D85}">
      <dsp:nvSpPr>
        <dsp:cNvPr id="0" name=""/>
        <dsp:cNvSpPr/>
      </dsp:nvSpPr>
      <dsp:spPr>
        <a:xfrm>
          <a:off x="951725" y="1399209"/>
          <a:ext cx="6456756" cy="841753"/>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787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These develop and become </a:t>
          </a:r>
          <a:r>
            <a:rPr lang="en-US" sz="1600" kern="1200" dirty="0" err="1"/>
            <a:t>stabilised</a:t>
          </a:r>
          <a:r>
            <a:rPr lang="en-US" sz="1600" kern="1200" dirty="0"/>
            <a:t> by vegetation to form fore dunes and tall yellow dunes. Marram grass has adapted to the windy, exposed conditions and has long roots to find water. These roots help bind the sand together and </a:t>
          </a:r>
          <a:r>
            <a:rPr lang="en-US" sz="1600" kern="1200" dirty="0" err="1"/>
            <a:t>stabilise</a:t>
          </a:r>
          <a:r>
            <a:rPr lang="en-US" sz="1600" kern="1200" dirty="0"/>
            <a:t> the dunes. </a:t>
          </a:r>
        </a:p>
      </dsp:txBody>
      <dsp:txXfrm>
        <a:off x="951725" y="1399209"/>
        <a:ext cx="6456756" cy="841753"/>
      </dsp:txXfrm>
    </dsp:sp>
    <dsp:sp modelId="{3A252AF9-CDCE-4C6F-B3C8-32455418646B}">
      <dsp:nvSpPr>
        <dsp:cNvPr id="0" name=""/>
        <dsp:cNvSpPr/>
      </dsp:nvSpPr>
      <dsp:spPr>
        <a:xfrm>
          <a:off x="496703" y="1365064"/>
          <a:ext cx="910043" cy="91004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D7DC4B7F-54A1-4B13-8FDE-F85BC7C42137}">
      <dsp:nvSpPr>
        <dsp:cNvPr id="0" name=""/>
        <dsp:cNvSpPr/>
      </dsp:nvSpPr>
      <dsp:spPr>
        <a:xfrm>
          <a:off x="951725" y="2548310"/>
          <a:ext cx="6456756" cy="72803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787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In time, rotting vegetation adds organic matter to the sand making it more fertile. A much greater range of plants </a:t>
          </a:r>
          <a:r>
            <a:rPr lang="en-US" sz="1600" kern="1200" dirty="0" err="1"/>
            <a:t>colonise</a:t>
          </a:r>
          <a:r>
            <a:rPr lang="en-US" sz="1600" kern="1200" dirty="0"/>
            <a:t> these ‘back’ dunes.</a:t>
          </a:r>
        </a:p>
      </dsp:txBody>
      <dsp:txXfrm>
        <a:off x="951725" y="2548310"/>
        <a:ext cx="6456756" cy="728034"/>
      </dsp:txXfrm>
    </dsp:sp>
    <dsp:sp modelId="{609429E9-D846-44E2-9128-76760A9A64E4}">
      <dsp:nvSpPr>
        <dsp:cNvPr id="0" name=""/>
        <dsp:cNvSpPr/>
      </dsp:nvSpPr>
      <dsp:spPr>
        <a:xfrm>
          <a:off x="496703" y="2457305"/>
          <a:ext cx="910043" cy="91004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1B920404-1BD9-497B-8806-F8E8545909B9}">
      <dsp:nvSpPr>
        <dsp:cNvPr id="0" name=""/>
        <dsp:cNvSpPr/>
      </dsp:nvSpPr>
      <dsp:spPr>
        <a:xfrm>
          <a:off x="534326" y="3640551"/>
          <a:ext cx="6874155" cy="728034"/>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7877"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Wind can form depressions in the sand called dune slacks, in which ponds may form.</a:t>
          </a:r>
        </a:p>
      </dsp:txBody>
      <dsp:txXfrm>
        <a:off x="534326" y="3640551"/>
        <a:ext cx="6874155" cy="728034"/>
      </dsp:txXfrm>
    </dsp:sp>
    <dsp:sp modelId="{4068B3A3-818A-44CA-96CF-20BC8D11D1C6}">
      <dsp:nvSpPr>
        <dsp:cNvPr id="0" name=""/>
        <dsp:cNvSpPr/>
      </dsp:nvSpPr>
      <dsp:spPr>
        <a:xfrm>
          <a:off x="79305" y="3549547"/>
          <a:ext cx="910043" cy="910043"/>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F4E724-6352-5342-B3EC-46C6B2304CF8}"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622413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4E724-6352-5342-B3EC-46C6B2304CF8}"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163269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4E724-6352-5342-B3EC-46C6B2304CF8}"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1727465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4E724-6352-5342-B3EC-46C6B2304CF8}"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50363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4E724-6352-5342-B3EC-46C6B2304CF8}" type="datetimeFigureOut">
              <a:rPr lang="en-US" smtClean="0"/>
              <a:t>5/14/18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144039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F4E724-6352-5342-B3EC-46C6B2304CF8}" type="datetimeFigureOut">
              <a:rPr lang="en-US" smtClean="0"/>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11028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F4E724-6352-5342-B3EC-46C6B2304CF8}" type="datetimeFigureOut">
              <a:rPr lang="en-US" smtClean="0"/>
              <a:t>5/14/18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26849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F4E724-6352-5342-B3EC-46C6B2304CF8}" type="datetimeFigureOut">
              <a:rPr lang="en-US" smtClean="0"/>
              <a:t>5/14/18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785752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4E724-6352-5342-B3EC-46C6B2304CF8}" type="datetimeFigureOut">
              <a:rPr lang="en-US" smtClean="0"/>
              <a:t>5/14/18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125870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4E724-6352-5342-B3EC-46C6B2304CF8}" type="datetimeFigureOut">
              <a:rPr lang="en-US" smtClean="0"/>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111829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4E724-6352-5342-B3EC-46C6B2304CF8}" type="datetimeFigureOut">
              <a:rPr lang="en-US" smtClean="0"/>
              <a:t>5/14/18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8A7CB-7AE8-8C42-B0E8-9DD39612F078}" type="slidenum">
              <a:rPr lang="en-US" smtClean="0"/>
              <a:t>‹#›</a:t>
            </a:fld>
            <a:endParaRPr lang="en-US"/>
          </a:p>
        </p:txBody>
      </p:sp>
    </p:spTree>
    <p:extLst>
      <p:ext uri="{BB962C8B-B14F-4D97-AF65-F5344CB8AC3E}">
        <p14:creationId xmlns:p14="http://schemas.microsoft.com/office/powerpoint/2010/main" val="4714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4E724-6352-5342-B3EC-46C6B2304CF8}" type="datetimeFigureOut">
              <a:rPr lang="en-US" smtClean="0"/>
              <a:t>5/14/18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8A7CB-7AE8-8C42-B0E8-9DD39612F078}" type="slidenum">
              <a:rPr lang="en-US" smtClean="0"/>
              <a:t>‹#›</a:t>
            </a:fld>
            <a:endParaRPr lang="en-US"/>
          </a:p>
        </p:txBody>
      </p:sp>
    </p:spTree>
    <p:extLst>
      <p:ext uri="{BB962C8B-B14F-4D97-AF65-F5344CB8AC3E}">
        <p14:creationId xmlns:p14="http://schemas.microsoft.com/office/powerpoint/2010/main" val="1974899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KU1K8n6jY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jpe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normAutofit/>
          </a:bodyPr>
          <a:lstStyle/>
          <a:p>
            <a:r>
              <a:rPr lang="en-US" sz="9600" b="1" dirty="0"/>
              <a:t>Sand dunes</a:t>
            </a:r>
          </a:p>
        </p:txBody>
      </p:sp>
      <p:sp>
        <p:nvSpPr>
          <p:cNvPr id="3" name="Subtitle 2"/>
          <p:cNvSpPr>
            <a:spLocks noGrp="1"/>
          </p:cNvSpPr>
          <p:nvPr>
            <p:ph type="subTitle" idx="1"/>
          </p:nvPr>
        </p:nvSpPr>
        <p:spPr>
          <a:xfrm>
            <a:off x="1524000" y="2387600"/>
            <a:ext cx="9144000" cy="1655762"/>
          </a:xfrm>
        </p:spPr>
        <p:txBody>
          <a:bodyPr/>
          <a:lstStyle/>
          <a:p>
            <a:r>
              <a:rPr lang="en-US" b="1" u="sng" dirty="0"/>
              <a:t>Objective:</a:t>
            </a:r>
            <a:r>
              <a:rPr lang="en-US" dirty="0"/>
              <a:t> To find out how and where sand dunes are formed.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889" y="2986485"/>
            <a:ext cx="12022111" cy="3577430"/>
          </a:xfrm>
          <a:prstGeom prst="rect">
            <a:avLst/>
          </a:prstGeom>
        </p:spPr>
      </p:pic>
    </p:spTree>
    <p:extLst>
      <p:ext uri="{BB962C8B-B14F-4D97-AF65-F5344CB8AC3E}">
        <p14:creationId xmlns:p14="http://schemas.microsoft.com/office/powerpoint/2010/main" val="1686512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sand dunes.</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2209801" y="1758188"/>
            <a:ext cx="7772401" cy="3892530"/>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14" name="Title 1"/>
          <p:cNvSpPr>
            <a:spLocks noGrp="1"/>
          </p:cNvSpPr>
          <p:nvPr>
            <p:ph type="title"/>
          </p:nvPr>
        </p:nvSpPr>
        <p:spPr>
          <a:xfrm>
            <a:off x="2210320" y="864319"/>
            <a:ext cx="7772402" cy="446162"/>
          </a:xfrm>
          <a:solidFill>
            <a:srgbClr val="FFFF00"/>
          </a:solidFill>
          <a:ln>
            <a:solidFill>
              <a:schemeClr val="tx1"/>
            </a:solidFill>
          </a:ln>
        </p:spPr>
        <p:txBody>
          <a:bodyPr>
            <a:normAutofit fontScale="90000"/>
          </a:bodyPr>
          <a:lstStyle/>
          <a:p>
            <a:r>
              <a:rPr lang="en-GB" b="1" dirty="0"/>
              <a:t>Characteristics of Dunes</a:t>
            </a:r>
          </a:p>
        </p:txBody>
      </p:sp>
      <p:pic>
        <p:nvPicPr>
          <p:cNvPr id="4098" name="Picture 2" descr="Image result for sand dune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515" y="2056628"/>
            <a:ext cx="4994970" cy="3295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5439296" y="2687550"/>
            <a:ext cx="819152" cy="116429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79923" y="3208110"/>
            <a:ext cx="1495426" cy="369332"/>
          </a:xfrm>
          <a:prstGeom prst="rect">
            <a:avLst/>
          </a:prstGeom>
          <a:solidFill>
            <a:schemeClr val="bg1"/>
          </a:solidFill>
          <a:ln>
            <a:solidFill>
              <a:srgbClr val="002060"/>
            </a:solidFill>
          </a:ln>
        </p:spPr>
        <p:txBody>
          <a:bodyPr wrap="square" rtlCol="0">
            <a:spAutoFit/>
          </a:bodyPr>
          <a:lstStyle/>
          <a:p>
            <a:r>
              <a:rPr lang="en-GB" dirty="0">
                <a:solidFill>
                  <a:srgbClr val="002060"/>
                </a:solidFill>
              </a:rPr>
              <a:t>Embryo Dune</a:t>
            </a:r>
          </a:p>
        </p:txBody>
      </p:sp>
      <p:cxnSp>
        <p:nvCxnSpPr>
          <p:cNvPr id="18" name="Straight Arrow Connector 17"/>
          <p:cNvCxnSpPr/>
          <p:nvPr/>
        </p:nvCxnSpPr>
        <p:spPr>
          <a:xfrm flipH="1">
            <a:off x="7467601" y="2689792"/>
            <a:ext cx="1116361" cy="92970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79923" y="3622425"/>
            <a:ext cx="1495426" cy="1077218"/>
          </a:xfrm>
          <a:prstGeom prst="rect">
            <a:avLst/>
          </a:prstGeom>
          <a:solidFill>
            <a:schemeClr val="bg1"/>
          </a:solidFill>
          <a:ln>
            <a:solidFill>
              <a:srgbClr val="002060"/>
            </a:solidFill>
          </a:ln>
        </p:spPr>
        <p:txBody>
          <a:bodyPr wrap="square" rtlCol="0">
            <a:spAutoFit/>
          </a:bodyPr>
          <a:lstStyle/>
          <a:p>
            <a:r>
              <a:rPr lang="en-GB" sz="1600" dirty="0"/>
              <a:t>Unstable, steep slip slope (lee face) on sheltered side</a:t>
            </a:r>
          </a:p>
        </p:txBody>
      </p:sp>
      <p:cxnSp>
        <p:nvCxnSpPr>
          <p:cNvPr id="20" name="Straight Arrow Connector 19"/>
          <p:cNvCxnSpPr/>
          <p:nvPr/>
        </p:nvCxnSpPr>
        <p:spPr>
          <a:xfrm flipH="1" flipV="1">
            <a:off x="7179023" y="3687861"/>
            <a:ext cx="1595437" cy="9127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79923" y="4753269"/>
            <a:ext cx="1495426" cy="369332"/>
          </a:xfrm>
          <a:prstGeom prst="rect">
            <a:avLst/>
          </a:prstGeom>
          <a:solidFill>
            <a:schemeClr val="bg1"/>
          </a:solidFill>
          <a:ln>
            <a:solidFill>
              <a:srgbClr val="002060"/>
            </a:solidFill>
          </a:ln>
        </p:spPr>
        <p:txBody>
          <a:bodyPr wrap="square" rtlCol="0">
            <a:spAutoFit/>
          </a:bodyPr>
          <a:lstStyle/>
          <a:p>
            <a:r>
              <a:rPr lang="en-GB" dirty="0"/>
              <a:t>Crests</a:t>
            </a:r>
          </a:p>
        </p:txBody>
      </p:sp>
      <p:cxnSp>
        <p:nvCxnSpPr>
          <p:cNvPr id="23" name="Straight Arrow Connector 22"/>
          <p:cNvCxnSpPr/>
          <p:nvPr/>
        </p:nvCxnSpPr>
        <p:spPr>
          <a:xfrm>
            <a:off x="4393408" y="3082284"/>
            <a:ext cx="1571699" cy="4691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579923" y="2253115"/>
            <a:ext cx="1495426" cy="923330"/>
          </a:xfrm>
          <a:prstGeom prst="rect">
            <a:avLst/>
          </a:prstGeom>
          <a:solidFill>
            <a:schemeClr val="bg1"/>
          </a:solidFill>
          <a:ln>
            <a:solidFill>
              <a:srgbClr val="002060"/>
            </a:solidFill>
          </a:ln>
        </p:spPr>
        <p:txBody>
          <a:bodyPr wrap="square" rtlCol="0">
            <a:spAutoFit/>
          </a:bodyPr>
          <a:lstStyle/>
          <a:p>
            <a:r>
              <a:rPr lang="en-GB" dirty="0"/>
              <a:t>Gentle slope on windward side</a:t>
            </a:r>
          </a:p>
        </p:txBody>
      </p:sp>
      <p:sp>
        <p:nvSpPr>
          <p:cNvPr id="21" name="Title 1"/>
          <p:cNvSpPr txBox="1">
            <a:spLocks/>
          </p:cNvSpPr>
          <p:nvPr/>
        </p:nvSpPr>
        <p:spPr>
          <a:xfrm>
            <a:off x="2209800" y="1368287"/>
            <a:ext cx="7772402" cy="327316"/>
          </a:xfrm>
          <a:prstGeom prst="rect">
            <a:avLst/>
          </a:prstGeom>
          <a:solidFill>
            <a:schemeClr val="accent4"/>
          </a:solidFill>
          <a:ln>
            <a:solidFill>
              <a:schemeClr val="tx1"/>
            </a:solidFill>
          </a:ln>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t>Identify the characteristics of sand dunes. Add the characteristics in the correct places. </a:t>
            </a:r>
          </a:p>
        </p:txBody>
      </p:sp>
      <p:sp>
        <p:nvSpPr>
          <p:cNvPr id="24" name="TextBox 23"/>
          <p:cNvSpPr txBox="1"/>
          <p:nvPr/>
        </p:nvSpPr>
        <p:spPr>
          <a:xfrm>
            <a:off x="1580368" y="5197310"/>
            <a:ext cx="1494981" cy="369332"/>
          </a:xfrm>
          <a:prstGeom prst="rect">
            <a:avLst/>
          </a:prstGeom>
          <a:solidFill>
            <a:schemeClr val="bg1"/>
          </a:solidFill>
          <a:ln>
            <a:solidFill>
              <a:schemeClr val="tx1"/>
            </a:solidFill>
          </a:ln>
        </p:spPr>
        <p:txBody>
          <a:bodyPr wrap="square" rtlCol="0">
            <a:spAutoFit/>
          </a:bodyPr>
          <a:lstStyle/>
          <a:p>
            <a:r>
              <a:rPr lang="en-GB" dirty="0"/>
              <a:t>Berm</a:t>
            </a:r>
          </a:p>
        </p:txBody>
      </p:sp>
      <p:cxnSp>
        <p:nvCxnSpPr>
          <p:cNvPr id="26" name="Straight Arrow Connector 25"/>
          <p:cNvCxnSpPr/>
          <p:nvPr/>
        </p:nvCxnSpPr>
        <p:spPr>
          <a:xfrm>
            <a:off x="3209925" y="3409950"/>
            <a:ext cx="1581932" cy="4451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80368" y="1826971"/>
            <a:ext cx="1494981" cy="369332"/>
          </a:xfrm>
          <a:prstGeom prst="rect">
            <a:avLst/>
          </a:prstGeom>
          <a:solidFill>
            <a:schemeClr val="bg1"/>
          </a:solidFill>
          <a:ln>
            <a:solidFill>
              <a:schemeClr val="tx1"/>
            </a:solidFill>
          </a:ln>
        </p:spPr>
        <p:txBody>
          <a:bodyPr wrap="square" rtlCol="0">
            <a:spAutoFit/>
          </a:bodyPr>
          <a:lstStyle/>
          <a:p>
            <a:r>
              <a:rPr lang="en-GB" dirty="0"/>
              <a:t>Slack</a:t>
            </a:r>
          </a:p>
        </p:txBody>
      </p:sp>
      <p:cxnSp>
        <p:nvCxnSpPr>
          <p:cNvPr id="28" name="Straight Arrow Connector 27"/>
          <p:cNvCxnSpPr/>
          <p:nvPr/>
        </p:nvCxnSpPr>
        <p:spPr>
          <a:xfrm flipH="1">
            <a:off x="8256055" y="3704454"/>
            <a:ext cx="726020" cy="459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5651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828434"/>
            <a:ext cx="7886700" cy="892791"/>
          </a:xfrm>
          <a:solidFill>
            <a:srgbClr val="FFFF00"/>
          </a:solidFill>
          <a:ln>
            <a:solidFill>
              <a:schemeClr val="tx1"/>
            </a:solidFill>
          </a:ln>
        </p:spPr>
        <p:txBody>
          <a:bodyPr>
            <a:normAutofit fontScale="90000"/>
          </a:bodyPr>
          <a:lstStyle/>
          <a:p>
            <a:r>
              <a:rPr lang="en-GB" sz="3200" b="1" dirty="0"/>
              <a:t>Complete the worksheet describing what a dune slack is and how sand dunes are formed. </a:t>
            </a:r>
          </a:p>
        </p:txBody>
      </p:sp>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sand dunes.</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DEMONSTRATE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pic>
        <p:nvPicPr>
          <p:cNvPr id="12" name="Picture 11"/>
          <p:cNvPicPr>
            <a:picLocks noChangeAspect="1"/>
          </p:cNvPicPr>
          <p:nvPr/>
        </p:nvPicPr>
        <p:blipFill>
          <a:blip r:embed="rId3"/>
          <a:stretch>
            <a:fillRect/>
          </a:stretch>
        </p:blipFill>
        <p:spPr>
          <a:xfrm>
            <a:off x="2919413" y="1785846"/>
            <a:ext cx="6353175" cy="4000500"/>
          </a:xfrm>
          <a:prstGeom prst="rect">
            <a:avLst/>
          </a:prstGeom>
          <a:ln>
            <a:solidFill>
              <a:schemeClr val="tx1"/>
            </a:solidFill>
          </a:ln>
        </p:spPr>
      </p:pic>
      <p:pic>
        <p:nvPicPr>
          <p:cNvPr id="13" name="Picture 2" descr="Image result for glue sti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065" y="4602394"/>
            <a:ext cx="1309675" cy="1309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4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sand dunes.</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CONSOLIDATE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2152650" y="828687"/>
            <a:ext cx="7886701" cy="788078"/>
          </a:xfrm>
          <a:solidFill>
            <a:srgbClr val="FFFF00"/>
          </a:solidFill>
          <a:ln>
            <a:solidFill>
              <a:schemeClr val="tx1"/>
            </a:solidFill>
          </a:ln>
        </p:spPr>
        <p:txBody>
          <a:bodyPr>
            <a:normAutofit/>
          </a:bodyPr>
          <a:lstStyle/>
          <a:p>
            <a:r>
              <a:rPr lang="en-GB" sz="2400" b="1" dirty="0"/>
              <a:t>Study </a:t>
            </a:r>
            <a:r>
              <a:rPr lang="en-GB" sz="2400" b="1" u="sng" dirty="0"/>
              <a:t>Figure 2,</a:t>
            </a:r>
            <a:r>
              <a:rPr lang="en-GB" sz="2400" b="1" dirty="0"/>
              <a:t> a photograph showing sand dunes near Studland, Dorset. </a:t>
            </a:r>
          </a:p>
        </p:txBody>
      </p:sp>
      <p:sp>
        <p:nvSpPr>
          <p:cNvPr id="2" name="Content Placeholder 1"/>
          <p:cNvSpPr>
            <a:spLocks noGrp="1"/>
          </p:cNvSpPr>
          <p:nvPr>
            <p:ph idx="1"/>
          </p:nvPr>
        </p:nvSpPr>
        <p:spPr>
          <a:xfrm>
            <a:off x="2152649" y="1768574"/>
            <a:ext cx="4642598" cy="988670"/>
          </a:xfrm>
          <a:solidFill>
            <a:schemeClr val="accent2"/>
          </a:solidFill>
          <a:ln>
            <a:solidFill>
              <a:schemeClr val="tx1"/>
            </a:solidFill>
          </a:ln>
        </p:spPr>
        <p:txBody>
          <a:bodyPr>
            <a:normAutofit/>
          </a:bodyPr>
          <a:lstStyle/>
          <a:p>
            <a:pPr marL="0" indent="0">
              <a:buNone/>
            </a:pPr>
            <a:r>
              <a:rPr lang="en-GB" dirty="0"/>
              <a:t>Explain how the sand dunes in </a:t>
            </a:r>
            <a:r>
              <a:rPr lang="en-GB" u="sng" dirty="0"/>
              <a:t>Figure 2</a:t>
            </a:r>
            <a:r>
              <a:rPr lang="en-GB" dirty="0"/>
              <a:t> formed. (3)</a:t>
            </a:r>
          </a:p>
        </p:txBody>
      </p:sp>
      <p:pic>
        <p:nvPicPr>
          <p:cNvPr id="11" name="Picture 2" descr="Image result for sand dune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49" y="2848914"/>
            <a:ext cx="4642598" cy="30631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6889376" y="1700913"/>
            <a:ext cx="3149974" cy="4243932"/>
          </a:xfrm>
          <a:prstGeom prst="rect">
            <a:avLst/>
          </a:prstGeom>
          <a:solidFill>
            <a:schemeClr val="accent4">
              <a:lumMod val="40000"/>
              <a:lumOff val="60000"/>
            </a:schemeClr>
          </a:solidFill>
          <a:ln>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u="sng" dirty="0"/>
              <a:t>SUCCESS CRITERIA:</a:t>
            </a:r>
          </a:p>
          <a:p>
            <a:pPr marL="0" indent="0">
              <a:buNone/>
            </a:pPr>
            <a:r>
              <a:rPr lang="en-GB" sz="2400" dirty="0"/>
              <a:t>Start from the beginning of the formation process – what does wind cause? </a:t>
            </a:r>
          </a:p>
          <a:p>
            <a:pPr marL="0" indent="0">
              <a:buNone/>
            </a:pPr>
            <a:r>
              <a:rPr lang="en-GB" sz="2400" dirty="0"/>
              <a:t>What happens to trapped sand? What type of dunes are formed first?</a:t>
            </a:r>
          </a:p>
          <a:p>
            <a:pPr marL="0" indent="0">
              <a:buNone/>
            </a:pPr>
            <a:r>
              <a:rPr lang="en-GB" sz="2400" dirty="0"/>
              <a:t>What happens to the sand?</a:t>
            </a:r>
          </a:p>
          <a:p>
            <a:pPr marL="0" indent="0">
              <a:buNone/>
            </a:pPr>
            <a:r>
              <a:rPr lang="en-GB" sz="2400" dirty="0"/>
              <a:t>Where do sand dunes end? What type of dune?</a:t>
            </a:r>
          </a:p>
          <a:p>
            <a:pPr marL="0" indent="0">
              <a:buNone/>
            </a:pPr>
            <a:endParaRPr lang="en-GB" sz="2400" dirty="0"/>
          </a:p>
          <a:p>
            <a:pPr marL="0" indent="0">
              <a:buNone/>
            </a:pPr>
            <a:endParaRPr lang="en-GB" sz="2400" dirty="0"/>
          </a:p>
        </p:txBody>
      </p:sp>
      <p:sp>
        <p:nvSpPr>
          <p:cNvPr id="15" name="Text Box 2"/>
          <p:cNvSpPr txBox="1"/>
          <p:nvPr/>
        </p:nvSpPr>
        <p:spPr>
          <a:xfrm>
            <a:off x="6050480" y="5514879"/>
            <a:ext cx="659130" cy="26479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Figure 2</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765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0" y="6151419"/>
            <a:ext cx="9144000"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sand dunes.</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CONSOLIDATE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Title 1"/>
          <p:cNvSpPr>
            <a:spLocks noGrp="1"/>
          </p:cNvSpPr>
          <p:nvPr>
            <p:ph type="title"/>
          </p:nvPr>
        </p:nvSpPr>
        <p:spPr>
          <a:xfrm>
            <a:off x="2152650" y="828687"/>
            <a:ext cx="7886701" cy="788078"/>
          </a:xfrm>
          <a:solidFill>
            <a:srgbClr val="FFFF00"/>
          </a:solidFill>
          <a:ln>
            <a:solidFill>
              <a:schemeClr val="tx1"/>
            </a:solidFill>
          </a:ln>
        </p:spPr>
        <p:txBody>
          <a:bodyPr>
            <a:normAutofit/>
          </a:bodyPr>
          <a:lstStyle/>
          <a:p>
            <a:r>
              <a:rPr lang="en-GB" sz="2400" b="1" dirty="0"/>
              <a:t>Study </a:t>
            </a:r>
            <a:r>
              <a:rPr lang="en-GB" sz="2400" b="1" u="sng" dirty="0"/>
              <a:t>Figure 2,</a:t>
            </a:r>
            <a:r>
              <a:rPr lang="en-GB" sz="2400" b="1" dirty="0"/>
              <a:t> a photograph showing sand dunes near Studland, Dorset. </a:t>
            </a:r>
          </a:p>
        </p:txBody>
      </p:sp>
      <p:sp>
        <p:nvSpPr>
          <p:cNvPr id="2" name="Content Placeholder 1"/>
          <p:cNvSpPr>
            <a:spLocks noGrp="1"/>
          </p:cNvSpPr>
          <p:nvPr>
            <p:ph idx="1"/>
          </p:nvPr>
        </p:nvSpPr>
        <p:spPr>
          <a:xfrm>
            <a:off x="2152649" y="1768574"/>
            <a:ext cx="4642598" cy="988670"/>
          </a:xfrm>
          <a:solidFill>
            <a:schemeClr val="accent2"/>
          </a:solidFill>
          <a:ln>
            <a:solidFill>
              <a:schemeClr val="tx1"/>
            </a:solidFill>
          </a:ln>
        </p:spPr>
        <p:txBody>
          <a:bodyPr>
            <a:normAutofit/>
          </a:bodyPr>
          <a:lstStyle/>
          <a:p>
            <a:pPr marL="0" indent="0">
              <a:buNone/>
            </a:pPr>
            <a:r>
              <a:rPr lang="en-GB" dirty="0"/>
              <a:t>Explain how the sand dunes in </a:t>
            </a:r>
            <a:r>
              <a:rPr lang="en-GB" u="sng" dirty="0"/>
              <a:t>Figure 2</a:t>
            </a:r>
            <a:r>
              <a:rPr lang="en-GB" dirty="0"/>
              <a:t> formed. (3)</a:t>
            </a:r>
          </a:p>
        </p:txBody>
      </p:sp>
      <p:pic>
        <p:nvPicPr>
          <p:cNvPr id="11" name="Picture 2" descr="Image result for sand dune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49" y="2848914"/>
            <a:ext cx="4642598" cy="30631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6889376" y="1768574"/>
            <a:ext cx="3149974" cy="4176271"/>
          </a:xfrm>
          <a:prstGeom prst="rect">
            <a:avLst/>
          </a:prstGeom>
          <a:solidFill>
            <a:schemeClr val="accent4">
              <a:lumMod val="40000"/>
              <a:lumOff val="60000"/>
            </a:schemeClr>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u="sng" dirty="0"/>
              <a:t>MODEL ANSWER:</a:t>
            </a:r>
          </a:p>
          <a:p>
            <a:pPr marL="0" indent="0">
              <a:buNone/>
            </a:pPr>
            <a:r>
              <a:rPr lang="en-GB" sz="2400" dirty="0"/>
              <a:t>Sand blowing up the beach was trapped by obstacles (1). The trapped sand was colonised by vegetation, forming embryo dunes (1). The embryo dunes grew and migrated inland, forming mature dunes (1).  </a:t>
            </a:r>
          </a:p>
          <a:p>
            <a:pPr marL="0" indent="0">
              <a:buNone/>
            </a:pPr>
            <a:endParaRPr lang="en-GB" sz="2400" dirty="0"/>
          </a:p>
          <a:p>
            <a:pPr marL="0" indent="0">
              <a:buNone/>
            </a:pPr>
            <a:endParaRPr lang="en-GB" sz="2400" dirty="0"/>
          </a:p>
        </p:txBody>
      </p:sp>
      <p:pic>
        <p:nvPicPr>
          <p:cNvPr id="15" name="Picture 2" descr="Image result for purple pen"/>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830090" y="765756"/>
            <a:ext cx="1837911" cy="13784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Image result for GREEN PE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74625" y="5311410"/>
            <a:ext cx="751355" cy="720334"/>
          </a:xfrm>
          <a:prstGeom prst="rect">
            <a:avLst/>
          </a:prstGeom>
          <a:noFill/>
          <a:ln>
            <a:solidFill>
              <a:schemeClr val="tx1"/>
            </a:solidFill>
          </a:ln>
        </p:spPr>
      </p:pic>
      <p:sp>
        <p:nvSpPr>
          <p:cNvPr id="17" name="Text Box 2"/>
          <p:cNvSpPr txBox="1"/>
          <p:nvPr/>
        </p:nvSpPr>
        <p:spPr>
          <a:xfrm>
            <a:off x="6050480" y="5514879"/>
            <a:ext cx="659130" cy="26479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07000"/>
              </a:lnSpc>
              <a:spcAft>
                <a:spcPts val="800"/>
              </a:spcAft>
            </a:pPr>
            <a:r>
              <a:rPr lang="en-GB" sz="1100" b="1" dirty="0">
                <a:latin typeface="Calibri" panose="020F0502020204030204" pitchFamily="34" charset="0"/>
                <a:ea typeface="Calibri" panose="020F0502020204030204" pitchFamily="34" charset="0"/>
                <a:cs typeface="Times New Roman" panose="02020603050405020304" pitchFamily="18" charset="0"/>
              </a:rPr>
              <a:t>Figure 2</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0336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b="1" dirty="0"/>
              <a:t>Examples of exam question</a:t>
            </a:r>
          </a:p>
        </p:txBody>
      </p:sp>
      <p:sp>
        <p:nvSpPr>
          <p:cNvPr id="3" name="Content Placeholder 2"/>
          <p:cNvSpPr>
            <a:spLocks noGrp="1"/>
          </p:cNvSpPr>
          <p:nvPr>
            <p:ph idx="1"/>
          </p:nvPr>
        </p:nvSpPr>
        <p:spPr/>
        <p:txBody>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Explain the conditions required for the development of sand dunes (3)</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Explain how dunes may change (sand dune succession) with distance from the coast (4)</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Explain how and why sand dunes may be protected (4)</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Explain the formation of coastal sand dunes (7)</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endParaRPr lang="en-US" dirty="0"/>
          </a:p>
          <a:p>
            <a:pPr marL="0" marR="0" lvl="0" indent="0" defTabSz="914400" eaLnBrk="1" fontAlgn="auto" latinLnBrk="0" hangingPunct="1">
              <a:lnSpc>
                <a:spcPct val="100000"/>
              </a:lnSpc>
              <a:spcBef>
                <a:spcPts val="0"/>
              </a:spcBef>
              <a:spcAft>
                <a:spcPts val="0"/>
              </a:spcAft>
              <a:buClrTx/>
              <a:buSzTx/>
              <a:buNone/>
              <a:tabLst/>
              <a:defRPr/>
            </a:pPr>
            <a:endParaRPr lang="en-US" dirty="0"/>
          </a:p>
        </p:txBody>
      </p:sp>
    </p:spTree>
    <p:extLst>
      <p:ext uri="{BB962C8B-B14F-4D97-AF65-F5344CB8AC3E}">
        <p14:creationId xmlns:p14="http://schemas.microsoft.com/office/powerpoint/2010/main" val="156982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1292F-F5FC-BA41-9692-3285C171F224}"/>
              </a:ext>
            </a:extLst>
          </p:cNvPr>
          <p:cNvSpPr>
            <a:spLocks noGrp="1"/>
          </p:cNvSpPr>
          <p:nvPr>
            <p:ph type="title"/>
          </p:nvPr>
        </p:nvSpPr>
        <p:spPr>
          <a:xfrm>
            <a:off x="636814" y="0"/>
            <a:ext cx="10515600" cy="1325563"/>
          </a:xfrm>
          <a:solidFill>
            <a:srgbClr val="FFFF00"/>
          </a:solidFill>
        </p:spPr>
        <p:txBody>
          <a:bodyPr>
            <a:normAutofit fontScale="90000"/>
          </a:bodyPr>
          <a:lstStyle/>
          <a:p>
            <a:r>
              <a:rPr lang="en-US" dirty="0"/>
              <a:t>Mark scheme: Explain the formation of coastal sand dunes (7)</a:t>
            </a:r>
            <a:br>
              <a:rPr lang="en-US" dirty="0"/>
            </a:br>
            <a:endParaRPr lang="en-US" dirty="0"/>
          </a:p>
        </p:txBody>
      </p:sp>
      <p:sp>
        <p:nvSpPr>
          <p:cNvPr id="3" name="Content Placeholder 2">
            <a:extLst>
              <a:ext uri="{FF2B5EF4-FFF2-40B4-BE49-F238E27FC236}">
                <a16:creationId xmlns:a16="http://schemas.microsoft.com/office/drawing/2014/main" id="{9EC790F3-EBB4-5543-8408-17037FEC0F9F}"/>
              </a:ext>
            </a:extLst>
          </p:cNvPr>
          <p:cNvSpPr>
            <a:spLocks noGrp="1"/>
          </p:cNvSpPr>
          <p:nvPr>
            <p:ph idx="1"/>
          </p:nvPr>
        </p:nvSpPr>
        <p:spPr>
          <a:xfrm>
            <a:off x="375557" y="1325563"/>
            <a:ext cx="11555186" cy="5032375"/>
          </a:xfrm>
        </p:spPr>
        <p:txBody>
          <a:bodyPr>
            <a:normAutofit fontScale="32500" lnSpcReduction="20000"/>
          </a:bodyPr>
          <a:lstStyle/>
          <a:p>
            <a:pPr marL="0" indent="0">
              <a:buNone/>
            </a:pPr>
            <a:r>
              <a:rPr lang="en-US" sz="3700" b="1" dirty="0"/>
              <a:t>Level 1 [1–3 marks]</a:t>
            </a:r>
          </a:p>
          <a:p>
            <a:pPr marL="0" indent="0">
              <a:buNone/>
            </a:pPr>
            <a:r>
              <a:rPr lang="en-US" sz="3700" dirty="0"/>
              <a:t>Statements including limited detail which explain the formation and/or development of coastal</a:t>
            </a:r>
          </a:p>
          <a:p>
            <a:pPr marL="0" indent="0">
              <a:buNone/>
            </a:pPr>
            <a:r>
              <a:rPr lang="en-US" sz="3700" dirty="0"/>
              <a:t>sand dunes.</a:t>
            </a:r>
          </a:p>
          <a:p>
            <a:pPr marL="0" indent="0">
              <a:buNone/>
            </a:pPr>
            <a:endParaRPr lang="en-US" sz="3700" dirty="0"/>
          </a:p>
          <a:p>
            <a:pPr marL="0" indent="0">
              <a:buNone/>
            </a:pPr>
            <a:r>
              <a:rPr lang="en-US" sz="3700" b="1" dirty="0"/>
              <a:t>Level 2 [4–6 marks]</a:t>
            </a:r>
          </a:p>
          <a:p>
            <a:pPr marL="0" indent="0">
              <a:buNone/>
            </a:pPr>
            <a:r>
              <a:rPr lang="en-US" sz="3700" dirty="0"/>
              <a:t>More developed statements which explain the formation and/or development of coastal sand</a:t>
            </a:r>
          </a:p>
          <a:p>
            <a:pPr marL="0" indent="0">
              <a:buNone/>
            </a:pPr>
            <a:r>
              <a:rPr lang="en-US" sz="3700" dirty="0"/>
              <a:t>dunes.</a:t>
            </a:r>
          </a:p>
          <a:p>
            <a:pPr marL="0" indent="0">
              <a:buNone/>
            </a:pPr>
            <a:endParaRPr lang="en-US" sz="3700" dirty="0"/>
          </a:p>
          <a:p>
            <a:pPr marL="0" indent="0">
              <a:buNone/>
            </a:pPr>
            <a:r>
              <a:rPr lang="en-US" sz="3700" b="1" dirty="0"/>
              <a:t>Level 3 [7 marks]</a:t>
            </a:r>
          </a:p>
          <a:p>
            <a:pPr marL="0" indent="0">
              <a:buNone/>
            </a:pPr>
            <a:r>
              <a:rPr lang="en-US" sz="3700" dirty="0"/>
              <a:t>More developed statements which explain the formation and development of coastal sand</a:t>
            </a:r>
          </a:p>
          <a:p>
            <a:pPr marL="0" indent="0">
              <a:buNone/>
            </a:pPr>
            <a:r>
              <a:rPr lang="en-US" sz="3700" dirty="0"/>
              <a:t>dunes. Comprehensive and accurate statements.</a:t>
            </a:r>
          </a:p>
          <a:p>
            <a:pPr marL="0" indent="0">
              <a:buNone/>
            </a:pPr>
            <a:r>
              <a:rPr lang="en-US" sz="3700" dirty="0"/>
              <a:t>Content Guide:</a:t>
            </a:r>
          </a:p>
          <a:p>
            <a:pPr marL="0" indent="0">
              <a:buNone/>
            </a:pPr>
            <a:r>
              <a:rPr lang="en-US" sz="3700" dirty="0"/>
              <a:t>Answers are likely to refer to;</a:t>
            </a:r>
          </a:p>
          <a:p>
            <a:pPr marL="0" indent="0">
              <a:buNone/>
            </a:pPr>
            <a:r>
              <a:rPr lang="en-US" sz="3700" dirty="0"/>
              <a:t>• Movement of sand by wind,</a:t>
            </a:r>
          </a:p>
          <a:p>
            <a:pPr marL="0" indent="0">
              <a:buNone/>
            </a:pPr>
            <a:r>
              <a:rPr lang="en-US" sz="3700" dirty="0"/>
              <a:t>• Wind deposition,</a:t>
            </a:r>
          </a:p>
          <a:p>
            <a:pPr marL="0" indent="0">
              <a:buNone/>
            </a:pPr>
            <a:r>
              <a:rPr lang="en-US" sz="3700" dirty="0"/>
              <a:t>• Accumulation around an object,</a:t>
            </a:r>
          </a:p>
          <a:p>
            <a:pPr marL="0" indent="0">
              <a:buNone/>
            </a:pPr>
            <a:r>
              <a:rPr lang="en-US" sz="3700" dirty="0"/>
              <a:t>• Growth of marram grass,</a:t>
            </a:r>
          </a:p>
          <a:p>
            <a:pPr marL="0" indent="0">
              <a:buNone/>
            </a:pPr>
            <a:r>
              <a:rPr lang="en-US" sz="3700" dirty="0"/>
              <a:t>• Dune succession/colonization by vegetation etc. [7]</a:t>
            </a:r>
          </a:p>
          <a:p>
            <a:endParaRPr lang="en-US" dirty="0"/>
          </a:p>
        </p:txBody>
      </p:sp>
    </p:spTree>
    <p:extLst>
      <p:ext uri="{BB962C8B-B14F-4D97-AF65-F5344CB8AC3E}">
        <p14:creationId xmlns:p14="http://schemas.microsoft.com/office/powerpoint/2010/main" val="2365442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Look at these images of Sand Dunes. How do you think the dunes were formed? Can you see differences in the shape of the dunes in the different images? Does the vegetation seem to change in the various photographs?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7054"/>
            <a:ext cx="4436672" cy="28119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672" y="2832024"/>
            <a:ext cx="3748595" cy="27170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5554" y="2832024"/>
            <a:ext cx="4021528" cy="2809156"/>
          </a:xfrm>
          <a:prstGeom prst="rect">
            <a:avLst/>
          </a:prstGeom>
        </p:spPr>
      </p:pic>
    </p:spTree>
    <p:extLst>
      <p:ext uri="{BB962C8B-B14F-4D97-AF65-F5344CB8AC3E}">
        <p14:creationId xmlns:p14="http://schemas.microsoft.com/office/powerpoint/2010/main" val="1529326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2910"/>
            <a:ext cx="10515600" cy="1325563"/>
          </a:xfrm>
        </p:spPr>
        <p:txBody>
          <a:bodyPr/>
          <a:lstStyle/>
          <a:p>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=gKU1K8n6jYM</a:t>
            </a:r>
            <a:endParaRPr lang="en-US" dirty="0"/>
          </a:p>
        </p:txBody>
      </p:sp>
      <p:sp>
        <p:nvSpPr>
          <p:cNvPr id="3" name="Content Placeholder 2"/>
          <p:cNvSpPr>
            <a:spLocks noGrp="1"/>
          </p:cNvSpPr>
          <p:nvPr>
            <p:ph idx="1"/>
          </p:nvPr>
        </p:nvSpPr>
        <p:spPr>
          <a:xfrm>
            <a:off x="838200" y="3208948"/>
            <a:ext cx="10515600" cy="4351338"/>
          </a:xfrm>
        </p:spPr>
        <p:txBody>
          <a:bodyPr/>
          <a:lstStyle/>
          <a:p>
            <a:pPr marL="0" indent="0">
              <a:buNone/>
            </a:pPr>
            <a:r>
              <a:rPr lang="en-US" dirty="0"/>
              <a:t>1. What is a sand dune?</a:t>
            </a:r>
          </a:p>
          <a:p>
            <a:pPr marL="0" indent="0">
              <a:buNone/>
            </a:pPr>
            <a:r>
              <a:rPr lang="en-US" dirty="0"/>
              <a:t>2. How do they form? </a:t>
            </a:r>
          </a:p>
          <a:p>
            <a:pPr marL="0" indent="0">
              <a:buNone/>
            </a:pPr>
            <a:r>
              <a:rPr lang="en-US" dirty="0"/>
              <a:t>3. What conditions are required for their formation? </a:t>
            </a:r>
          </a:p>
        </p:txBody>
      </p:sp>
      <p:sp>
        <p:nvSpPr>
          <p:cNvPr id="4" name="Title 1">
            <a:extLst>
              <a:ext uri="{FF2B5EF4-FFF2-40B4-BE49-F238E27FC236}">
                <a16:creationId xmlns:a16="http://schemas.microsoft.com/office/drawing/2014/main" id="{BBEB5730-93A2-F44D-823B-B4E48B5AFDFC}"/>
              </a:ext>
            </a:extLst>
          </p:cNvPr>
          <p:cNvSpPr txBox="1">
            <a:spLocks/>
          </p:cNvSpPr>
          <p:nvPr/>
        </p:nvSpPr>
        <p:spPr>
          <a:xfrm>
            <a:off x="2209799" y="890382"/>
            <a:ext cx="7772402" cy="776185"/>
          </a:xfrm>
          <a:prstGeom prst="rect">
            <a:avLst/>
          </a:prstGeom>
          <a:solidFill>
            <a:srgbClr val="FFFF00"/>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t>What are Sand Dunes?</a:t>
            </a:r>
            <a:endParaRPr lang="en-GB" b="1" dirty="0"/>
          </a:p>
        </p:txBody>
      </p:sp>
    </p:spTree>
    <p:extLst>
      <p:ext uri="{BB962C8B-B14F-4D97-AF65-F5344CB8AC3E}">
        <p14:creationId xmlns:p14="http://schemas.microsoft.com/office/powerpoint/2010/main" val="2371138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sand dunes.</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2209800" y="1727778"/>
            <a:ext cx="7772401" cy="3892530"/>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Sand dunes are large heaps of sand that form on the dry backshore of a sandy beach. </a:t>
            </a:r>
          </a:p>
          <a:p>
            <a:pPr algn="l"/>
            <a:endParaRPr lang="en-GB" dirty="0"/>
          </a:p>
          <a:p>
            <a:pPr algn="l"/>
            <a:r>
              <a:rPr lang="en-GB" dirty="0"/>
              <a:t>Form a sand dune to form, it needs:</a:t>
            </a:r>
          </a:p>
          <a:p>
            <a:pPr marL="342900" indent="-342900" algn="l">
              <a:buFont typeface="Arial" panose="020B0604020202020204" pitchFamily="34" charset="0"/>
              <a:buChar char="•"/>
            </a:pPr>
            <a:r>
              <a:rPr lang="en-GB" dirty="0"/>
              <a:t>A large flat beach,</a:t>
            </a:r>
          </a:p>
          <a:p>
            <a:pPr marL="342900" indent="-342900" algn="l">
              <a:buFont typeface="Arial" panose="020B0604020202020204" pitchFamily="34" charset="0"/>
              <a:buChar char="•"/>
            </a:pPr>
            <a:r>
              <a:rPr lang="en-GB" dirty="0"/>
              <a:t>A large supply of sand,</a:t>
            </a:r>
          </a:p>
          <a:p>
            <a:pPr marL="342900" indent="-342900" algn="l">
              <a:buFont typeface="Arial" panose="020B0604020202020204" pitchFamily="34" charset="0"/>
              <a:buChar char="•"/>
            </a:pPr>
            <a:r>
              <a:rPr lang="en-GB" dirty="0"/>
              <a:t>A large tidal range, so there is time for the sand to dry,</a:t>
            </a:r>
          </a:p>
          <a:p>
            <a:pPr marL="342900" indent="-342900" algn="l">
              <a:buFont typeface="Arial" panose="020B0604020202020204" pitchFamily="34" charset="0"/>
              <a:buChar char="•"/>
            </a:pPr>
            <a:r>
              <a:rPr lang="en-GB" dirty="0"/>
              <a:t>An onshore wind to move sand to the back of the beach, </a:t>
            </a:r>
          </a:p>
          <a:p>
            <a:pPr marL="342900" indent="-342900" algn="l">
              <a:buFont typeface="Arial" panose="020B0604020202020204" pitchFamily="34" charset="0"/>
              <a:buChar char="•"/>
            </a:pPr>
            <a:r>
              <a:rPr lang="en-GB" dirty="0"/>
              <a:t>An obstacle such as drift wood for the due to form against.</a:t>
            </a:r>
          </a:p>
        </p:txBody>
      </p:sp>
      <p:sp>
        <p:nvSpPr>
          <p:cNvPr id="14" name="Title 1"/>
          <p:cNvSpPr>
            <a:spLocks noGrp="1"/>
          </p:cNvSpPr>
          <p:nvPr>
            <p:ph type="title"/>
          </p:nvPr>
        </p:nvSpPr>
        <p:spPr>
          <a:xfrm>
            <a:off x="2209799" y="890382"/>
            <a:ext cx="7772402" cy="776185"/>
          </a:xfrm>
          <a:solidFill>
            <a:srgbClr val="FFFF00"/>
          </a:solidFill>
          <a:ln>
            <a:solidFill>
              <a:schemeClr val="tx1"/>
            </a:solidFill>
          </a:ln>
        </p:spPr>
        <p:txBody>
          <a:bodyPr>
            <a:normAutofit/>
          </a:bodyPr>
          <a:lstStyle/>
          <a:p>
            <a:r>
              <a:rPr lang="en-GB" b="1" dirty="0"/>
              <a:t>What are Sand Dunes?</a:t>
            </a:r>
          </a:p>
        </p:txBody>
      </p:sp>
    </p:spTree>
    <p:extLst>
      <p:ext uri="{BB962C8B-B14F-4D97-AF65-F5344CB8AC3E}">
        <p14:creationId xmlns:p14="http://schemas.microsoft.com/office/powerpoint/2010/main" val="213010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tx1"/>
            </a:solidFill>
          </a:ln>
        </p:spPr>
        <p:txBody>
          <a:bodyPr/>
          <a:lstStyle/>
          <a:p>
            <a:r>
              <a:rPr lang="en-US" dirty="0"/>
              <a:t>How do they form?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2050" y="1956594"/>
            <a:ext cx="7327900" cy="4089400"/>
          </a:xfrm>
        </p:spPr>
      </p:pic>
    </p:spTree>
    <p:extLst>
      <p:ext uri="{BB962C8B-B14F-4D97-AF65-F5344CB8AC3E}">
        <p14:creationId xmlns:p14="http://schemas.microsoft.com/office/powerpoint/2010/main" val="295084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sand dunes.</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2209801" y="1758188"/>
            <a:ext cx="7772401" cy="3892530"/>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dirty="0"/>
          </a:p>
        </p:txBody>
      </p:sp>
      <p:sp>
        <p:nvSpPr>
          <p:cNvPr id="14" name="Title 1"/>
          <p:cNvSpPr>
            <a:spLocks noGrp="1"/>
          </p:cNvSpPr>
          <p:nvPr>
            <p:ph type="title"/>
          </p:nvPr>
        </p:nvSpPr>
        <p:spPr>
          <a:xfrm>
            <a:off x="2209799" y="890382"/>
            <a:ext cx="7772402" cy="776185"/>
          </a:xfrm>
          <a:solidFill>
            <a:srgbClr val="FFFF00"/>
          </a:solidFill>
          <a:ln>
            <a:solidFill>
              <a:schemeClr val="tx1"/>
            </a:solidFill>
          </a:ln>
        </p:spPr>
        <p:txBody>
          <a:bodyPr>
            <a:normAutofit/>
          </a:bodyPr>
          <a:lstStyle/>
          <a:p>
            <a:r>
              <a:rPr lang="en-GB" b="1" dirty="0"/>
              <a:t>Characteristics of Dunes</a:t>
            </a:r>
          </a:p>
        </p:txBody>
      </p:sp>
      <p:pic>
        <p:nvPicPr>
          <p:cNvPr id="4098" name="Picture 2" descr="Image result for sand dune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8515" y="2056628"/>
            <a:ext cx="4994970" cy="32956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H="1">
            <a:off x="5439296" y="2687550"/>
            <a:ext cx="819152" cy="116429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14999" y="2387301"/>
            <a:ext cx="1495426" cy="369332"/>
          </a:xfrm>
          <a:prstGeom prst="rect">
            <a:avLst/>
          </a:prstGeom>
          <a:solidFill>
            <a:schemeClr val="bg1"/>
          </a:solidFill>
          <a:ln>
            <a:solidFill>
              <a:srgbClr val="002060"/>
            </a:solidFill>
          </a:ln>
        </p:spPr>
        <p:txBody>
          <a:bodyPr wrap="square" rtlCol="0">
            <a:spAutoFit/>
          </a:bodyPr>
          <a:lstStyle/>
          <a:p>
            <a:r>
              <a:rPr lang="en-GB" dirty="0">
                <a:solidFill>
                  <a:srgbClr val="002060"/>
                </a:solidFill>
              </a:rPr>
              <a:t>Embryo Dune</a:t>
            </a:r>
          </a:p>
        </p:txBody>
      </p:sp>
      <p:cxnSp>
        <p:nvCxnSpPr>
          <p:cNvPr id="18" name="Straight Arrow Connector 17"/>
          <p:cNvCxnSpPr/>
          <p:nvPr/>
        </p:nvCxnSpPr>
        <p:spPr>
          <a:xfrm flipH="1">
            <a:off x="7534275" y="2689793"/>
            <a:ext cx="1049686" cy="99806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26746" y="2189092"/>
            <a:ext cx="1495426" cy="1077218"/>
          </a:xfrm>
          <a:prstGeom prst="rect">
            <a:avLst/>
          </a:prstGeom>
          <a:solidFill>
            <a:schemeClr val="bg1"/>
          </a:solidFill>
        </p:spPr>
        <p:txBody>
          <a:bodyPr wrap="square" rtlCol="0">
            <a:spAutoFit/>
          </a:bodyPr>
          <a:lstStyle/>
          <a:p>
            <a:r>
              <a:rPr lang="en-GB" sz="1600" dirty="0"/>
              <a:t>Unstable, steep slip slope (lee slope) on sheltered side</a:t>
            </a:r>
          </a:p>
        </p:txBody>
      </p:sp>
      <p:cxnSp>
        <p:nvCxnSpPr>
          <p:cNvPr id="20" name="Straight Arrow Connector 19"/>
          <p:cNvCxnSpPr/>
          <p:nvPr/>
        </p:nvCxnSpPr>
        <p:spPr>
          <a:xfrm flipH="1" flipV="1">
            <a:off x="7179023" y="3687861"/>
            <a:ext cx="1595437" cy="9127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336831" y="4282803"/>
            <a:ext cx="759544" cy="369332"/>
          </a:xfrm>
          <a:prstGeom prst="rect">
            <a:avLst/>
          </a:prstGeom>
          <a:solidFill>
            <a:schemeClr val="bg1"/>
          </a:solidFill>
        </p:spPr>
        <p:txBody>
          <a:bodyPr wrap="square" rtlCol="0">
            <a:spAutoFit/>
          </a:bodyPr>
          <a:lstStyle/>
          <a:p>
            <a:r>
              <a:rPr lang="en-GB" dirty="0"/>
              <a:t>Crests</a:t>
            </a:r>
          </a:p>
        </p:txBody>
      </p:sp>
      <p:cxnSp>
        <p:nvCxnSpPr>
          <p:cNvPr id="23" name="Straight Arrow Connector 22"/>
          <p:cNvCxnSpPr/>
          <p:nvPr/>
        </p:nvCxnSpPr>
        <p:spPr>
          <a:xfrm>
            <a:off x="4393408" y="3082284"/>
            <a:ext cx="1571699" cy="4691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53359" y="2462602"/>
            <a:ext cx="1495426" cy="923330"/>
          </a:xfrm>
          <a:prstGeom prst="rect">
            <a:avLst/>
          </a:prstGeom>
          <a:solidFill>
            <a:schemeClr val="bg1"/>
          </a:solidFill>
        </p:spPr>
        <p:txBody>
          <a:bodyPr wrap="square" rtlCol="0">
            <a:spAutoFit/>
          </a:bodyPr>
          <a:lstStyle/>
          <a:p>
            <a:r>
              <a:rPr lang="en-GB" dirty="0"/>
              <a:t>Gentle slope on windward side</a:t>
            </a:r>
          </a:p>
        </p:txBody>
      </p:sp>
      <p:cxnSp>
        <p:nvCxnSpPr>
          <p:cNvPr id="28" name="Straight Arrow Connector 27"/>
          <p:cNvCxnSpPr/>
          <p:nvPr/>
        </p:nvCxnSpPr>
        <p:spPr>
          <a:xfrm>
            <a:off x="3209926" y="3409951"/>
            <a:ext cx="1632041" cy="4435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87787" y="3236412"/>
            <a:ext cx="759544" cy="369332"/>
          </a:xfrm>
          <a:prstGeom prst="rect">
            <a:avLst/>
          </a:prstGeom>
          <a:solidFill>
            <a:schemeClr val="bg1"/>
          </a:solidFill>
        </p:spPr>
        <p:txBody>
          <a:bodyPr wrap="square" rtlCol="0">
            <a:spAutoFit/>
          </a:bodyPr>
          <a:lstStyle/>
          <a:p>
            <a:r>
              <a:rPr lang="en-GB" dirty="0"/>
              <a:t>Berm</a:t>
            </a:r>
          </a:p>
        </p:txBody>
      </p:sp>
      <p:cxnSp>
        <p:nvCxnSpPr>
          <p:cNvPr id="26" name="Straight Arrow Connector 25"/>
          <p:cNvCxnSpPr/>
          <p:nvPr/>
        </p:nvCxnSpPr>
        <p:spPr>
          <a:xfrm flipH="1">
            <a:off x="8256055" y="3704454"/>
            <a:ext cx="726020" cy="459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883997" y="3503195"/>
            <a:ext cx="755378" cy="369332"/>
          </a:xfrm>
          <a:prstGeom prst="rect">
            <a:avLst/>
          </a:prstGeom>
          <a:solidFill>
            <a:schemeClr val="bg1"/>
          </a:solidFill>
          <a:ln>
            <a:noFill/>
          </a:ln>
        </p:spPr>
        <p:txBody>
          <a:bodyPr wrap="square" rtlCol="0">
            <a:spAutoFit/>
          </a:bodyPr>
          <a:lstStyle/>
          <a:p>
            <a:r>
              <a:rPr lang="en-GB" dirty="0"/>
              <a:t>Slack</a:t>
            </a:r>
          </a:p>
        </p:txBody>
      </p:sp>
    </p:spTree>
    <p:extLst>
      <p:ext uri="{BB962C8B-B14F-4D97-AF65-F5344CB8AC3E}">
        <p14:creationId xmlns:p14="http://schemas.microsoft.com/office/powerpoint/2010/main" val="228647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LO: </a:t>
            </a:r>
            <a:r>
              <a:rPr lang="en-GB" sz="2400" dirty="0"/>
              <a:t>To explore the characteristics and formation of the deposition landforms; sand dunes.</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4" name="Title 1"/>
          <p:cNvSpPr>
            <a:spLocks noGrp="1"/>
          </p:cNvSpPr>
          <p:nvPr>
            <p:ph type="title"/>
          </p:nvPr>
        </p:nvSpPr>
        <p:spPr>
          <a:xfrm>
            <a:off x="2209799" y="890382"/>
            <a:ext cx="8239126" cy="593102"/>
          </a:xfrm>
          <a:solidFill>
            <a:srgbClr val="FFFF00"/>
          </a:solidFill>
          <a:ln>
            <a:solidFill>
              <a:schemeClr val="tx1"/>
            </a:solidFill>
          </a:ln>
        </p:spPr>
        <p:txBody>
          <a:bodyPr>
            <a:normAutofit fontScale="90000"/>
          </a:bodyPr>
          <a:lstStyle/>
          <a:p>
            <a:r>
              <a:rPr lang="en-GB" b="1" dirty="0"/>
              <a:t>The Formation of Sand Dunes</a:t>
            </a:r>
          </a:p>
        </p:txBody>
      </p:sp>
      <p:graphicFrame>
        <p:nvGraphicFramePr>
          <p:cNvPr id="3" name="Diagram 2"/>
          <p:cNvGraphicFramePr/>
          <p:nvPr>
            <p:extLst/>
          </p:nvPr>
        </p:nvGraphicFramePr>
        <p:xfrm>
          <a:off x="2592249" y="1397000"/>
          <a:ext cx="7474226" cy="4732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Image result for sand dune slacks dorset"/>
          <p:cNvPicPr>
            <a:picLocks noChangeAspect="1" noChangeArrowheads="1"/>
          </p:cNvPicPr>
          <p:nvPr/>
        </p:nvPicPr>
        <p:blipFill rotWithShape="1">
          <a:blip r:embed="rId8">
            <a:extLst>
              <a:ext uri="{28A0092B-C50C-407E-A947-70E740481C1C}">
                <a14:useLocalDpi xmlns:a14="http://schemas.microsoft.com/office/drawing/2010/main" val="0"/>
              </a:ext>
            </a:extLst>
          </a:blip>
          <a:srcRect l="20173" t="33441" r="25724" b="22435"/>
          <a:stretch/>
        </p:blipFill>
        <p:spPr bwMode="auto">
          <a:xfrm>
            <a:off x="2592249" y="4866789"/>
            <a:ext cx="1061360" cy="10671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Image result for back dunes dorset"/>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819" t="14927" r="26491" b="16078"/>
          <a:stretch/>
        </p:blipFill>
        <p:spPr bwMode="auto">
          <a:xfrm>
            <a:off x="3042822" y="2666927"/>
            <a:ext cx="1040332" cy="106017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Image result for back dunes dorset"/>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31296" t="22880"/>
          <a:stretch/>
        </p:blipFill>
        <p:spPr bwMode="auto">
          <a:xfrm>
            <a:off x="3002764" y="3774896"/>
            <a:ext cx="1080391" cy="101937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Image result for embryo dunes dorset"/>
          <p:cNvPicPr>
            <a:picLocks noChangeAspect="1" noChangeArrowheads="1"/>
          </p:cNvPicPr>
          <p:nvPr/>
        </p:nvPicPr>
        <p:blipFill rotWithShape="1">
          <a:blip r:embed="rId11">
            <a:extLst>
              <a:ext uri="{28A0092B-C50C-407E-A947-70E740481C1C}">
                <a14:useLocalDpi xmlns:a14="http://schemas.microsoft.com/office/drawing/2010/main" val="0"/>
              </a:ext>
            </a:extLst>
          </a:blip>
          <a:srcRect l="66325" t="21468" b="36413"/>
          <a:stretch/>
        </p:blipFill>
        <p:spPr bwMode="auto">
          <a:xfrm>
            <a:off x="2592249" y="1597108"/>
            <a:ext cx="1061360" cy="10381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Image result for sand dunes dorse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5564" y="2969946"/>
            <a:ext cx="1532436" cy="149023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itle 1"/>
          <p:cNvSpPr txBox="1">
            <a:spLocks/>
          </p:cNvSpPr>
          <p:nvPr/>
        </p:nvSpPr>
        <p:spPr>
          <a:xfrm>
            <a:off x="10063968" y="2793090"/>
            <a:ext cx="565114" cy="2982988"/>
          </a:xfrm>
          <a:prstGeom prst="rect">
            <a:avLst/>
          </a:prstGeom>
          <a:solidFill>
            <a:srgbClr val="FFFF00"/>
          </a:solidFill>
          <a:ln>
            <a:solidFill>
              <a:schemeClr val="tx1"/>
            </a:solidFill>
          </a:ln>
        </p:spPr>
        <p:txBody>
          <a:bodyPr vert="vert270"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t>Dune Succession</a:t>
            </a:r>
          </a:p>
        </p:txBody>
      </p:sp>
    </p:spTree>
    <p:extLst>
      <p:ext uri="{BB962C8B-B14F-4D97-AF65-F5344CB8AC3E}">
        <p14:creationId xmlns:p14="http://schemas.microsoft.com/office/powerpoint/2010/main" val="369941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1" y="6151419"/>
            <a:ext cx="9144001" cy="706581"/>
          </a:xfrm>
          <a:prstGeom prst="rect">
            <a:avLst/>
          </a:prstGeom>
          <a:solidFill>
            <a:srgbClr val="FFFF00"/>
          </a:solidFill>
          <a:ln w="28575">
            <a:solidFill>
              <a:schemeClr val="tx1"/>
            </a:solidFill>
          </a:ln>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2400" b="1" dirty="0">
                <a:latin typeface="AR CENA" panose="02000000000000000000" pitchFamily="2" charset="0"/>
              </a:rPr>
              <a:t>   LO: </a:t>
            </a:r>
            <a:r>
              <a:rPr lang="en-GB" sz="2400" dirty="0"/>
              <a:t>To explore the characteristics and formation of the deposition landforms; sand dunes.</a:t>
            </a:r>
          </a:p>
        </p:txBody>
      </p:sp>
      <p:sp>
        <p:nvSpPr>
          <p:cNvPr id="8" name="Title 1"/>
          <p:cNvSpPr txBox="1">
            <a:spLocks/>
          </p:cNvSpPr>
          <p:nvPr/>
        </p:nvSpPr>
        <p:spPr>
          <a:xfrm>
            <a:off x="1524000" y="8565"/>
            <a:ext cx="2974848" cy="768192"/>
          </a:xfrm>
          <a:prstGeom prst="rect">
            <a:avLst/>
          </a:prstGeom>
          <a:solidFill>
            <a:srgbClr val="FFFF00"/>
          </a:solidFill>
          <a:ln w="28575">
            <a:solidFill>
              <a:schemeClr val="tx1"/>
            </a:solidFill>
          </a:ln>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latin typeface="AR DARLING" panose="02000000000000000000" pitchFamily="2" charset="0"/>
              </a:rPr>
              <a:t>ACTIVATE</a:t>
            </a:r>
          </a:p>
        </p:txBody>
      </p:sp>
      <p:sp>
        <p:nvSpPr>
          <p:cNvPr id="9" name="Title 1"/>
          <p:cNvSpPr txBox="1">
            <a:spLocks/>
          </p:cNvSpPr>
          <p:nvPr/>
        </p:nvSpPr>
        <p:spPr>
          <a:xfrm>
            <a:off x="7120128" y="6205"/>
            <a:ext cx="3547872" cy="770552"/>
          </a:xfrm>
          <a:prstGeom prst="rect">
            <a:avLst/>
          </a:prstGeom>
          <a:solidFill>
            <a:srgbClr val="FFFF00"/>
          </a:solidFill>
          <a:ln w="28575">
            <a:solidFill>
              <a:schemeClr val="tx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1200" b="1" dirty="0"/>
              <a:t>Be </a:t>
            </a:r>
            <a:r>
              <a:rPr lang="en-GB" sz="1400" b="1" u="sng" dirty="0"/>
              <a:t>READY TO LEARN</a:t>
            </a:r>
          </a:p>
          <a:p>
            <a:r>
              <a:rPr lang="en-GB" sz="1400" b="1" dirty="0"/>
              <a:t>Think </a:t>
            </a:r>
            <a:r>
              <a:rPr lang="en-GB" sz="1400" b="1" u="sng" dirty="0"/>
              <a:t>like a Geographer</a:t>
            </a:r>
            <a:endParaRPr lang="en-GB" sz="1200" b="1" u="sng" dirty="0"/>
          </a:p>
        </p:txBody>
      </p:sp>
      <p:pic>
        <p:nvPicPr>
          <p:cNvPr id="10" name="Picture 2" descr="Image result for connect geograp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8848" y="19567"/>
            <a:ext cx="2621280" cy="746188"/>
          </a:xfrm>
          <a:prstGeom prst="rect">
            <a:avLst/>
          </a:prstGeom>
          <a:solidFill>
            <a:srgbClr val="FFFF00"/>
          </a:solidFill>
          <a:ln w="28575">
            <a:solidFill>
              <a:schemeClr val="tx1"/>
            </a:solidFill>
          </a:ln>
          <a:extLst/>
        </p:spPr>
      </p:pic>
      <p:sp>
        <p:nvSpPr>
          <p:cNvPr id="13" name="Subtitle 2"/>
          <p:cNvSpPr txBox="1">
            <a:spLocks/>
          </p:cNvSpPr>
          <p:nvPr/>
        </p:nvSpPr>
        <p:spPr>
          <a:xfrm>
            <a:off x="2203729" y="3741475"/>
            <a:ext cx="7772401" cy="2409943"/>
          </a:xfrm>
          <a:prstGeom prst="rect">
            <a:avLst/>
          </a:prstGeom>
          <a:solidFill>
            <a:schemeClr val="accent4">
              <a:lumMod val="40000"/>
              <a:lumOff val="60000"/>
            </a:schemeClr>
          </a:solidFill>
          <a:ln>
            <a:solidFill>
              <a:schemeClr val="tx1"/>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400" dirty="0"/>
              <a:t>Embryo dunes are only a few metres high whereas mature dunes maybe up to 15 metres high.</a:t>
            </a:r>
          </a:p>
          <a:p>
            <a:pPr algn="l"/>
            <a:r>
              <a:rPr lang="en-GB" sz="1400" dirty="0"/>
              <a:t>Size of sand dunes increases inland as long-rooted marram grass binds the sand together. It’s long roots help build up the height of the dunes. </a:t>
            </a:r>
          </a:p>
          <a:p>
            <a:pPr algn="l"/>
            <a:r>
              <a:rPr lang="en-GB" sz="1400" dirty="0"/>
              <a:t>Dunes closest to the beach have a yellow sandy colour and not much vegetation, whereas dunes at the back are grey and less sand like.</a:t>
            </a:r>
          </a:p>
          <a:p>
            <a:pPr algn="l"/>
            <a:r>
              <a:rPr lang="en-GB" sz="1400" dirty="0"/>
              <a:t>Inland the dunes become increasingly colonised by vegetation.</a:t>
            </a:r>
          </a:p>
          <a:p>
            <a:pPr algn="l"/>
            <a:r>
              <a:rPr lang="en-GB" sz="1400" dirty="0"/>
              <a:t>Each line of dunes is separated by a trough called a slack. Slacks are formed by the removal of sediment from the leeward base of one line of dunes and up the windward side of the next line. Sometimes slacks are eroded so much that they reach down to the water table, resulting in the formation of ponds.</a:t>
            </a:r>
          </a:p>
        </p:txBody>
      </p:sp>
      <p:sp>
        <p:nvSpPr>
          <p:cNvPr id="14" name="Title 1"/>
          <p:cNvSpPr>
            <a:spLocks noGrp="1"/>
          </p:cNvSpPr>
          <p:nvPr>
            <p:ph type="title"/>
          </p:nvPr>
        </p:nvSpPr>
        <p:spPr>
          <a:xfrm>
            <a:off x="2209799" y="890382"/>
            <a:ext cx="7772402" cy="776185"/>
          </a:xfrm>
          <a:solidFill>
            <a:srgbClr val="FFFF00"/>
          </a:solidFill>
          <a:ln>
            <a:solidFill>
              <a:schemeClr val="tx1"/>
            </a:solidFill>
          </a:ln>
        </p:spPr>
        <p:txBody>
          <a:bodyPr>
            <a:normAutofit/>
          </a:bodyPr>
          <a:lstStyle/>
          <a:p>
            <a:r>
              <a:rPr lang="en-GB" b="1" dirty="0"/>
              <a:t>Sand Dune Succession</a:t>
            </a:r>
          </a:p>
        </p:txBody>
      </p:sp>
      <p:pic>
        <p:nvPicPr>
          <p:cNvPr id="1028" name="Picture 4" descr="Image result for sand dune succ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728" y="1677568"/>
            <a:ext cx="7778472" cy="207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5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US" dirty="0"/>
              <a:t>Dune development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3" y="1444504"/>
            <a:ext cx="10515600" cy="3001416"/>
          </a:xfrm>
        </p:spPr>
      </p:pic>
      <p:sp>
        <p:nvSpPr>
          <p:cNvPr id="5" name="TextBox 4"/>
          <p:cNvSpPr txBox="1"/>
          <p:nvPr/>
        </p:nvSpPr>
        <p:spPr>
          <a:xfrm>
            <a:off x="328246" y="6224954"/>
            <a:ext cx="8546123" cy="369332"/>
          </a:xfrm>
          <a:prstGeom prst="rect">
            <a:avLst/>
          </a:prstGeom>
          <a:noFill/>
        </p:spPr>
        <p:txBody>
          <a:bodyPr wrap="square" rtlCol="0">
            <a:spAutoFit/>
          </a:bodyPr>
          <a:lstStyle/>
          <a:p>
            <a:r>
              <a:rPr lang="en-US" dirty="0"/>
              <a:t>Read through page 159 and 161 of the textbook and complete questions in box 5 and 6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117" y="1127366"/>
            <a:ext cx="5944043" cy="4684712"/>
          </a:xfrm>
          <a:prstGeom prst="rect">
            <a:avLst/>
          </a:prstGeom>
        </p:spPr>
      </p:pic>
      <p:sp>
        <p:nvSpPr>
          <p:cNvPr id="7" name="TextBox 6"/>
          <p:cNvSpPr txBox="1"/>
          <p:nvPr/>
        </p:nvSpPr>
        <p:spPr>
          <a:xfrm>
            <a:off x="328246" y="4661941"/>
            <a:ext cx="4941277" cy="923330"/>
          </a:xfrm>
          <a:prstGeom prst="rect">
            <a:avLst/>
          </a:prstGeom>
          <a:noFill/>
        </p:spPr>
        <p:txBody>
          <a:bodyPr wrap="square" rtlCol="0">
            <a:spAutoFit/>
          </a:bodyPr>
          <a:lstStyle/>
          <a:p>
            <a:r>
              <a:rPr lang="en-US" dirty="0"/>
              <a:t>Key term: </a:t>
            </a:r>
            <a:r>
              <a:rPr lang="en-US" dirty="0">
                <a:solidFill>
                  <a:srgbClr val="00B0F0"/>
                </a:solidFill>
              </a:rPr>
              <a:t>sand dune succession: </a:t>
            </a:r>
            <a:r>
              <a:rPr lang="en-US" dirty="0"/>
              <a:t>How the type and density of vegetation changes on dunes with distance from </a:t>
            </a:r>
            <a:r>
              <a:rPr lang="en-US"/>
              <a:t>the shore line</a:t>
            </a:r>
            <a:endParaRPr lang="en-US" dirty="0">
              <a:solidFill>
                <a:srgbClr val="00B0F0"/>
              </a:solidFill>
            </a:endParaRPr>
          </a:p>
        </p:txBody>
      </p:sp>
    </p:spTree>
    <p:extLst>
      <p:ext uri="{BB962C8B-B14F-4D97-AF65-F5344CB8AC3E}">
        <p14:creationId xmlns:p14="http://schemas.microsoft.com/office/powerpoint/2010/main" val="340403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1103</Words>
  <Application>Microsoft Macintosh PowerPoint</Application>
  <PresentationFormat>Widescreen</PresentationFormat>
  <Paragraphs>118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 CENA</vt:lpstr>
      <vt:lpstr>AR DARLING</vt:lpstr>
      <vt:lpstr>Arial</vt:lpstr>
      <vt:lpstr>Calibri</vt:lpstr>
      <vt:lpstr>Calibri Light</vt:lpstr>
      <vt:lpstr>Times New Roman</vt:lpstr>
      <vt:lpstr>Office Theme</vt:lpstr>
      <vt:lpstr>Sand dunes</vt:lpstr>
      <vt:lpstr>Look at these images of Sand Dunes. How do you think the dunes were formed? Can you see differences in the shape of the dunes in the different images? Does the vegetation seem to change in the various photographs?</vt:lpstr>
      <vt:lpstr>https://www.youtube.com/watch?v=gKU1K8n6jYM</vt:lpstr>
      <vt:lpstr>What are Sand Dunes?</vt:lpstr>
      <vt:lpstr>How do they form? </vt:lpstr>
      <vt:lpstr>Characteristics of Dunes</vt:lpstr>
      <vt:lpstr>The Formation of Sand Dunes</vt:lpstr>
      <vt:lpstr>Sand Dune Succession</vt:lpstr>
      <vt:lpstr>Dune development</vt:lpstr>
      <vt:lpstr>Characteristics of Dunes</vt:lpstr>
      <vt:lpstr>Complete the worksheet describing what a dune slack is and how sand dunes are formed. </vt:lpstr>
      <vt:lpstr>Study Figure 2, a photograph showing sand dunes near Studland, Dorset. </vt:lpstr>
      <vt:lpstr>Study Figure 2, a photograph showing sand dunes near Studland, Dorset. </vt:lpstr>
      <vt:lpstr>Examples of exam question</vt:lpstr>
      <vt:lpstr>Mark scheme: Explain the formation of coastal sand dunes (7) </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Bennett</dc:creator>
  <cp:lastModifiedBy>Anna Bennett</cp:lastModifiedBy>
  <cp:revision>8</cp:revision>
  <dcterms:created xsi:type="dcterms:W3CDTF">2017-05-12T19:54:57Z</dcterms:created>
  <dcterms:modified xsi:type="dcterms:W3CDTF">2018-05-14T17:58:25Z</dcterms:modified>
</cp:coreProperties>
</file>