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3"/>
  </p:notesMasterIdLst>
  <p:sldIdLst>
    <p:sldId id="256" r:id="rId2"/>
    <p:sldId id="259" r:id="rId3"/>
    <p:sldId id="260" r:id="rId4"/>
    <p:sldId id="284" r:id="rId5"/>
    <p:sldId id="285" r:id="rId6"/>
    <p:sldId id="282" r:id="rId7"/>
    <p:sldId id="270" r:id="rId8"/>
    <p:sldId id="283" r:id="rId9"/>
    <p:sldId id="273" r:id="rId10"/>
    <p:sldId id="268" r:id="rId11"/>
    <p:sldId id="272" r:id="rId12"/>
    <p:sldId id="262" r:id="rId13"/>
    <p:sldId id="264" r:id="rId14"/>
    <p:sldId id="266" r:id="rId15"/>
    <p:sldId id="267" r:id="rId16"/>
    <p:sldId id="276" r:id="rId17"/>
    <p:sldId id="279" r:id="rId18"/>
    <p:sldId id="257" r:id="rId19"/>
    <p:sldId id="263" r:id="rId20"/>
    <p:sldId id="277" r:id="rId21"/>
    <p:sldId id="281"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5629"/>
    <p:restoredTop sz="94611"/>
  </p:normalViewPr>
  <p:slideViewPr>
    <p:cSldViewPr snapToGrid="0" snapToObjects="1">
      <p:cViewPr varScale="1">
        <p:scale>
          <a:sx n="78" d="100"/>
          <a:sy n="78" d="100"/>
        </p:scale>
        <p:origin x="208" y="9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B61A444-17D2-FB4F-B5A5-6114BD808B20}" type="datetimeFigureOut">
              <a:rPr lang="en-US" smtClean="0"/>
              <a:t>6/17/18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049E21-C25C-6C41-8E85-9AB8D0C1E69A}" type="slidenum">
              <a:rPr lang="en-US" smtClean="0"/>
              <a:t>‹#›</a:t>
            </a:fld>
            <a:endParaRPr lang="en-US"/>
          </a:p>
        </p:txBody>
      </p:sp>
    </p:spTree>
    <p:extLst>
      <p:ext uri="{BB962C8B-B14F-4D97-AF65-F5344CB8AC3E}">
        <p14:creationId xmlns:p14="http://schemas.microsoft.com/office/powerpoint/2010/main" val="1429381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A1B153-ED32-8F44-A660-053195D2C71A}" type="slidenum">
              <a:rPr lang="en-US" smtClean="0"/>
              <a:t>10</a:t>
            </a:fld>
            <a:endParaRPr lang="en-US"/>
          </a:p>
        </p:txBody>
      </p:sp>
    </p:spTree>
    <p:extLst>
      <p:ext uri="{BB962C8B-B14F-4D97-AF65-F5344CB8AC3E}">
        <p14:creationId xmlns:p14="http://schemas.microsoft.com/office/powerpoint/2010/main" val="17460080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www.youtube.com</a:t>
            </a:r>
            <a:r>
              <a:rPr lang="en-US" dirty="0"/>
              <a:t>/</a:t>
            </a:r>
            <a:r>
              <a:rPr lang="en-US" dirty="0" err="1"/>
              <a:t>watch?v</a:t>
            </a:r>
            <a:r>
              <a:rPr lang="en-US" dirty="0"/>
              <a:t>=</a:t>
            </a:r>
            <a:r>
              <a:rPr lang="en-US" dirty="0" err="1"/>
              <a:t>PratnEJjIQI</a:t>
            </a:r>
            <a:r>
              <a:rPr lang="en-US" dirty="0"/>
              <a:t> </a:t>
            </a:r>
          </a:p>
          <a:p>
            <a:r>
              <a:rPr lang="en-US" dirty="0"/>
              <a:t>https://</a:t>
            </a:r>
            <a:r>
              <a:rPr lang="en-US" dirty="0" err="1"/>
              <a:t>www.youtube.com</a:t>
            </a:r>
            <a:r>
              <a:rPr lang="en-US" dirty="0"/>
              <a:t>/</a:t>
            </a:r>
            <a:r>
              <a:rPr lang="en-US" dirty="0" err="1"/>
              <a:t>watch?v</a:t>
            </a:r>
            <a:r>
              <a:rPr lang="en-US" dirty="0"/>
              <a:t>=vhbhGEv7B3Y</a:t>
            </a:r>
          </a:p>
        </p:txBody>
      </p:sp>
      <p:sp>
        <p:nvSpPr>
          <p:cNvPr id="4" name="Slide Number Placeholder 3"/>
          <p:cNvSpPr>
            <a:spLocks noGrp="1"/>
          </p:cNvSpPr>
          <p:nvPr>
            <p:ph type="sldNum" sz="quarter" idx="10"/>
          </p:nvPr>
        </p:nvSpPr>
        <p:spPr/>
        <p:txBody>
          <a:bodyPr/>
          <a:lstStyle/>
          <a:p>
            <a:fld id="{F9A1B153-ED32-8F44-A660-053195D2C71A}" type="slidenum">
              <a:rPr lang="en-US" smtClean="0"/>
              <a:t>18</a:t>
            </a:fld>
            <a:endParaRPr lang="en-US"/>
          </a:p>
        </p:txBody>
      </p:sp>
    </p:spTree>
    <p:extLst>
      <p:ext uri="{BB962C8B-B14F-4D97-AF65-F5344CB8AC3E}">
        <p14:creationId xmlns:p14="http://schemas.microsoft.com/office/powerpoint/2010/main" val="7910858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24E42C-5789-6B48-93DD-DA4DFD726F4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0C0B411-DD23-1E4E-8D60-6132CAD7349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BA5B289-23DF-5442-B701-F4034E516519}"/>
              </a:ext>
            </a:extLst>
          </p:cNvPr>
          <p:cNvSpPr>
            <a:spLocks noGrp="1"/>
          </p:cNvSpPr>
          <p:nvPr>
            <p:ph type="dt" sz="half" idx="10"/>
          </p:nvPr>
        </p:nvSpPr>
        <p:spPr/>
        <p:txBody>
          <a:bodyPr/>
          <a:lstStyle/>
          <a:p>
            <a:fld id="{A7EE7C65-235A-9245-B34C-16567B2D9DE6}" type="datetimeFigureOut">
              <a:rPr lang="en-US" smtClean="0"/>
              <a:t>6/17/18</a:t>
            </a:fld>
            <a:endParaRPr lang="en-US"/>
          </a:p>
        </p:txBody>
      </p:sp>
      <p:sp>
        <p:nvSpPr>
          <p:cNvPr id="5" name="Footer Placeholder 4">
            <a:extLst>
              <a:ext uri="{FF2B5EF4-FFF2-40B4-BE49-F238E27FC236}">
                <a16:creationId xmlns:a16="http://schemas.microsoft.com/office/drawing/2014/main" id="{EC65745E-D60A-0E41-96A4-7610EB69DD3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943B991-15C8-A54C-A452-F89596559690}"/>
              </a:ext>
            </a:extLst>
          </p:cNvPr>
          <p:cNvSpPr>
            <a:spLocks noGrp="1"/>
          </p:cNvSpPr>
          <p:nvPr>
            <p:ph type="sldNum" sz="quarter" idx="12"/>
          </p:nvPr>
        </p:nvSpPr>
        <p:spPr/>
        <p:txBody>
          <a:bodyPr/>
          <a:lstStyle/>
          <a:p>
            <a:fld id="{AF400965-1946-B34C-B481-009B79F512C2}" type="slidenum">
              <a:rPr lang="en-US" smtClean="0"/>
              <a:t>‹#›</a:t>
            </a:fld>
            <a:endParaRPr lang="en-US"/>
          </a:p>
        </p:txBody>
      </p:sp>
    </p:spTree>
    <p:extLst>
      <p:ext uri="{BB962C8B-B14F-4D97-AF65-F5344CB8AC3E}">
        <p14:creationId xmlns:p14="http://schemas.microsoft.com/office/powerpoint/2010/main" val="32885786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6C6357-08CB-734D-8D2C-A4DEE3DF7C4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45AFD41-DABB-6347-B993-6D38B565227A}"/>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8FD958-C723-1148-9DE7-0607DAF62B02}"/>
              </a:ext>
            </a:extLst>
          </p:cNvPr>
          <p:cNvSpPr>
            <a:spLocks noGrp="1"/>
          </p:cNvSpPr>
          <p:nvPr>
            <p:ph type="dt" sz="half" idx="10"/>
          </p:nvPr>
        </p:nvSpPr>
        <p:spPr/>
        <p:txBody>
          <a:bodyPr/>
          <a:lstStyle/>
          <a:p>
            <a:fld id="{A7EE7C65-235A-9245-B34C-16567B2D9DE6}" type="datetimeFigureOut">
              <a:rPr lang="en-US" smtClean="0"/>
              <a:t>6/17/18</a:t>
            </a:fld>
            <a:endParaRPr lang="en-US"/>
          </a:p>
        </p:txBody>
      </p:sp>
      <p:sp>
        <p:nvSpPr>
          <p:cNvPr id="5" name="Footer Placeholder 4">
            <a:extLst>
              <a:ext uri="{FF2B5EF4-FFF2-40B4-BE49-F238E27FC236}">
                <a16:creationId xmlns:a16="http://schemas.microsoft.com/office/drawing/2014/main" id="{25E0D274-0F02-9A40-B778-9ED4A422B3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73C11AF-F3B6-4641-B086-0D76AFA26F72}"/>
              </a:ext>
            </a:extLst>
          </p:cNvPr>
          <p:cNvSpPr>
            <a:spLocks noGrp="1"/>
          </p:cNvSpPr>
          <p:nvPr>
            <p:ph type="sldNum" sz="quarter" idx="12"/>
          </p:nvPr>
        </p:nvSpPr>
        <p:spPr/>
        <p:txBody>
          <a:bodyPr/>
          <a:lstStyle/>
          <a:p>
            <a:fld id="{AF400965-1946-B34C-B481-009B79F512C2}" type="slidenum">
              <a:rPr lang="en-US" smtClean="0"/>
              <a:t>‹#›</a:t>
            </a:fld>
            <a:endParaRPr lang="en-US"/>
          </a:p>
        </p:txBody>
      </p:sp>
    </p:spTree>
    <p:extLst>
      <p:ext uri="{BB962C8B-B14F-4D97-AF65-F5344CB8AC3E}">
        <p14:creationId xmlns:p14="http://schemas.microsoft.com/office/powerpoint/2010/main" val="8025125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E6A418C-35CF-6146-8821-FF77EFF44B3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25DC94A-0D6B-EC48-A474-33259E3F6EE5}"/>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2DD18A5-47CD-0E42-A929-2C99E44F1879}"/>
              </a:ext>
            </a:extLst>
          </p:cNvPr>
          <p:cNvSpPr>
            <a:spLocks noGrp="1"/>
          </p:cNvSpPr>
          <p:nvPr>
            <p:ph type="dt" sz="half" idx="10"/>
          </p:nvPr>
        </p:nvSpPr>
        <p:spPr/>
        <p:txBody>
          <a:bodyPr/>
          <a:lstStyle/>
          <a:p>
            <a:fld id="{A7EE7C65-235A-9245-B34C-16567B2D9DE6}" type="datetimeFigureOut">
              <a:rPr lang="en-US" smtClean="0"/>
              <a:t>6/17/18</a:t>
            </a:fld>
            <a:endParaRPr lang="en-US"/>
          </a:p>
        </p:txBody>
      </p:sp>
      <p:sp>
        <p:nvSpPr>
          <p:cNvPr id="5" name="Footer Placeholder 4">
            <a:extLst>
              <a:ext uri="{FF2B5EF4-FFF2-40B4-BE49-F238E27FC236}">
                <a16:creationId xmlns:a16="http://schemas.microsoft.com/office/drawing/2014/main" id="{07E79CA1-2232-CF42-94BC-2BC24A3E98F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03BD9B3-A81E-0347-822B-43D609325EAB}"/>
              </a:ext>
            </a:extLst>
          </p:cNvPr>
          <p:cNvSpPr>
            <a:spLocks noGrp="1"/>
          </p:cNvSpPr>
          <p:nvPr>
            <p:ph type="sldNum" sz="quarter" idx="12"/>
          </p:nvPr>
        </p:nvSpPr>
        <p:spPr/>
        <p:txBody>
          <a:bodyPr/>
          <a:lstStyle/>
          <a:p>
            <a:fld id="{AF400965-1946-B34C-B481-009B79F512C2}" type="slidenum">
              <a:rPr lang="en-US" smtClean="0"/>
              <a:t>‹#›</a:t>
            </a:fld>
            <a:endParaRPr lang="en-US"/>
          </a:p>
        </p:txBody>
      </p:sp>
    </p:spTree>
    <p:extLst>
      <p:ext uri="{BB962C8B-B14F-4D97-AF65-F5344CB8AC3E}">
        <p14:creationId xmlns:p14="http://schemas.microsoft.com/office/powerpoint/2010/main" val="10707529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8E9D68-D27B-C54D-A136-FDB716EAA4A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C58869F-ED10-574D-A5A9-9A90ABE2E2CB}"/>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A75453-D307-1949-B31D-00E9273F6402}"/>
              </a:ext>
            </a:extLst>
          </p:cNvPr>
          <p:cNvSpPr>
            <a:spLocks noGrp="1"/>
          </p:cNvSpPr>
          <p:nvPr>
            <p:ph type="dt" sz="half" idx="10"/>
          </p:nvPr>
        </p:nvSpPr>
        <p:spPr/>
        <p:txBody>
          <a:bodyPr/>
          <a:lstStyle/>
          <a:p>
            <a:fld id="{A7EE7C65-235A-9245-B34C-16567B2D9DE6}" type="datetimeFigureOut">
              <a:rPr lang="en-US" smtClean="0"/>
              <a:t>6/17/18</a:t>
            </a:fld>
            <a:endParaRPr lang="en-US"/>
          </a:p>
        </p:txBody>
      </p:sp>
      <p:sp>
        <p:nvSpPr>
          <p:cNvPr id="5" name="Footer Placeholder 4">
            <a:extLst>
              <a:ext uri="{FF2B5EF4-FFF2-40B4-BE49-F238E27FC236}">
                <a16:creationId xmlns:a16="http://schemas.microsoft.com/office/drawing/2014/main" id="{E7772045-23FE-C542-B350-ED2C0698F2A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C39FE1C-483A-ED4A-8911-D59C6E8BBA2C}"/>
              </a:ext>
            </a:extLst>
          </p:cNvPr>
          <p:cNvSpPr>
            <a:spLocks noGrp="1"/>
          </p:cNvSpPr>
          <p:nvPr>
            <p:ph type="sldNum" sz="quarter" idx="12"/>
          </p:nvPr>
        </p:nvSpPr>
        <p:spPr/>
        <p:txBody>
          <a:bodyPr/>
          <a:lstStyle/>
          <a:p>
            <a:fld id="{AF400965-1946-B34C-B481-009B79F512C2}" type="slidenum">
              <a:rPr lang="en-US" smtClean="0"/>
              <a:t>‹#›</a:t>
            </a:fld>
            <a:endParaRPr lang="en-US"/>
          </a:p>
        </p:txBody>
      </p:sp>
    </p:spTree>
    <p:extLst>
      <p:ext uri="{BB962C8B-B14F-4D97-AF65-F5344CB8AC3E}">
        <p14:creationId xmlns:p14="http://schemas.microsoft.com/office/powerpoint/2010/main" val="9433280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2F80C5-2872-8A40-9E9E-A425BB96D8B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94D966A-B86E-5748-B2AC-632D8216DC5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93FC247C-07AF-3241-B696-C972ED3678F4}"/>
              </a:ext>
            </a:extLst>
          </p:cNvPr>
          <p:cNvSpPr>
            <a:spLocks noGrp="1"/>
          </p:cNvSpPr>
          <p:nvPr>
            <p:ph type="dt" sz="half" idx="10"/>
          </p:nvPr>
        </p:nvSpPr>
        <p:spPr/>
        <p:txBody>
          <a:bodyPr/>
          <a:lstStyle/>
          <a:p>
            <a:fld id="{A7EE7C65-235A-9245-B34C-16567B2D9DE6}" type="datetimeFigureOut">
              <a:rPr lang="en-US" smtClean="0"/>
              <a:t>6/17/18</a:t>
            </a:fld>
            <a:endParaRPr lang="en-US"/>
          </a:p>
        </p:txBody>
      </p:sp>
      <p:sp>
        <p:nvSpPr>
          <p:cNvPr id="5" name="Footer Placeholder 4">
            <a:extLst>
              <a:ext uri="{FF2B5EF4-FFF2-40B4-BE49-F238E27FC236}">
                <a16:creationId xmlns:a16="http://schemas.microsoft.com/office/drawing/2014/main" id="{A42BBD37-2DA9-D04D-917E-4B51D479C1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43AE51-5253-844F-8729-0F34673002C7}"/>
              </a:ext>
            </a:extLst>
          </p:cNvPr>
          <p:cNvSpPr>
            <a:spLocks noGrp="1"/>
          </p:cNvSpPr>
          <p:nvPr>
            <p:ph type="sldNum" sz="quarter" idx="12"/>
          </p:nvPr>
        </p:nvSpPr>
        <p:spPr/>
        <p:txBody>
          <a:bodyPr/>
          <a:lstStyle/>
          <a:p>
            <a:fld id="{AF400965-1946-B34C-B481-009B79F512C2}" type="slidenum">
              <a:rPr lang="en-US" smtClean="0"/>
              <a:t>‹#›</a:t>
            </a:fld>
            <a:endParaRPr lang="en-US"/>
          </a:p>
        </p:txBody>
      </p:sp>
    </p:spTree>
    <p:extLst>
      <p:ext uri="{BB962C8B-B14F-4D97-AF65-F5344CB8AC3E}">
        <p14:creationId xmlns:p14="http://schemas.microsoft.com/office/powerpoint/2010/main" val="6926434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ECD268-C33E-FC4E-B7B8-A188276329E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46D95FD-9DF5-A245-8076-A26D44337943}"/>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2459B1C-A02F-FD45-882F-A362869BC4ED}"/>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81B72D9-E756-6F49-9E54-C81673EAC6B6}"/>
              </a:ext>
            </a:extLst>
          </p:cNvPr>
          <p:cNvSpPr>
            <a:spLocks noGrp="1"/>
          </p:cNvSpPr>
          <p:nvPr>
            <p:ph type="dt" sz="half" idx="10"/>
          </p:nvPr>
        </p:nvSpPr>
        <p:spPr/>
        <p:txBody>
          <a:bodyPr/>
          <a:lstStyle/>
          <a:p>
            <a:fld id="{A7EE7C65-235A-9245-B34C-16567B2D9DE6}" type="datetimeFigureOut">
              <a:rPr lang="en-US" smtClean="0"/>
              <a:t>6/17/18</a:t>
            </a:fld>
            <a:endParaRPr lang="en-US"/>
          </a:p>
        </p:txBody>
      </p:sp>
      <p:sp>
        <p:nvSpPr>
          <p:cNvPr id="6" name="Footer Placeholder 5">
            <a:extLst>
              <a:ext uri="{FF2B5EF4-FFF2-40B4-BE49-F238E27FC236}">
                <a16:creationId xmlns:a16="http://schemas.microsoft.com/office/drawing/2014/main" id="{9808C682-C0F3-6C41-B70A-696CE7AF99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2A338F6-2801-F94C-9E79-0332DD50548D}"/>
              </a:ext>
            </a:extLst>
          </p:cNvPr>
          <p:cNvSpPr>
            <a:spLocks noGrp="1"/>
          </p:cNvSpPr>
          <p:nvPr>
            <p:ph type="sldNum" sz="quarter" idx="12"/>
          </p:nvPr>
        </p:nvSpPr>
        <p:spPr/>
        <p:txBody>
          <a:bodyPr/>
          <a:lstStyle/>
          <a:p>
            <a:fld id="{AF400965-1946-B34C-B481-009B79F512C2}" type="slidenum">
              <a:rPr lang="en-US" smtClean="0"/>
              <a:t>‹#›</a:t>
            </a:fld>
            <a:endParaRPr lang="en-US"/>
          </a:p>
        </p:txBody>
      </p:sp>
    </p:spTree>
    <p:extLst>
      <p:ext uri="{BB962C8B-B14F-4D97-AF65-F5344CB8AC3E}">
        <p14:creationId xmlns:p14="http://schemas.microsoft.com/office/powerpoint/2010/main" val="24754973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1BC419-0CAB-7244-B688-7FAB1FFF6FC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4DA999D-EE5C-3642-91C1-A6BD3B2710B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74AE6743-0495-3949-9DCA-62E491176088}"/>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D5968D8-FFF7-E946-8E38-DB71B737694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46CB20D0-0FEC-7E4B-963C-7BAB09500D98}"/>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4D78603-DD83-6F48-A065-A1897772D127}"/>
              </a:ext>
            </a:extLst>
          </p:cNvPr>
          <p:cNvSpPr>
            <a:spLocks noGrp="1"/>
          </p:cNvSpPr>
          <p:nvPr>
            <p:ph type="dt" sz="half" idx="10"/>
          </p:nvPr>
        </p:nvSpPr>
        <p:spPr/>
        <p:txBody>
          <a:bodyPr/>
          <a:lstStyle/>
          <a:p>
            <a:fld id="{A7EE7C65-235A-9245-B34C-16567B2D9DE6}" type="datetimeFigureOut">
              <a:rPr lang="en-US" smtClean="0"/>
              <a:t>6/17/18</a:t>
            </a:fld>
            <a:endParaRPr lang="en-US"/>
          </a:p>
        </p:txBody>
      </p:sp>
      <p:sp>
        <p:nvSpPr>
          <p:cNvPr id="8" name="Footer Placeholder 7">
            <a:extLst>
              <a:ext uri="{FF2B5EF4-FFF2-40B4-BE49-F238E27FC236}">
                <a16:creationId xmlns:a16="http://schemas.microsoft.com/office/drawing/2014/main" id="{CA891E2D-3940-B145-A615-277DFC3DC82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0730813-3FC3-7E45-9D88-CCC38C068A5C}"/>
              </a:ext>
            </a:extLst>
          </p:cNvPr>
          <p:cNvSpPr>
            <a:spLocks noGrp="1"/>
          </p:cNvSpPr>
          <p:nvPr>
            <p:ph type="sldNum" sz="quarter" idx="12"/>
          </p:nvPr>
        </p:nvSpPr>
        <p:spPr/>
        <p:txBody>
          <a:bodyPr/>
          <a:lstStyle/>
          <a:p>
            <a:fld id="{AF400965-1946-B34C-B481-009B79F512C2}" type="slidenum">
              <a:rPr lang="en-US" smtClean="0"/>
              <a:t>‹#›</a:t>
            </a:fld>
            <a:endParaRPr lang="en-US"/>
          </a:p>
        </p:txBody>
      </p:sp>
    </p:spTree>
    <p:extLst>
      <p:ext uri="{BB962C8B-B14F-4D97-AF65-F5344CB8AC3E}">
        <p14:creationId xmlns:p14="http://schemas.microsoft.com/office/powerpoint/2010/main" val="34032286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A24972-34C0-4E46-BD4B-97AE8EE834C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9F40FE6-C7DF-1449-B250-22488C37FC5F}"/>
              </a:ext>
            </a:extLst>
          </p:cNvPr>
          <p:cNvSpPr>
            <a:spLocks noGrp="1"/>
          </p:cNvSpPr>
          <p:nvPr>
            <p:ph type="dt" sz="half" idx="10"/>
          </p:nvPr>
        </p:nvSpPr>
        <p:spPr/>
        <p:txBody>
          <a:bodyPr/>
          <a:lstStyle/>
          <a:p>
            <a:fld id="{A7EE7C65-235A-9245-B34C-16567B2D9DE6}" type="datetimeFigureOut">
              <a:rPr lang="en-US" smtClean="0"/>
              <a:t>6/17/18</a:t>
            </a:fld>
            <a:endParaRPr lang="en-US"/>
          </a:p>
        </p:txBody>
      </p:sp>
      <p:sp>
        <p:nvSpPr>
          <p:cNvPr id="4" name="Footer Placeholder 3">
            <a:extLst>
              <a:ext uri="{FF2B5EF4-FFF2-40B4-BE49-F238E27FC236}">
                <a16:creationId xmlns:a16="http://schemas.microsoft.com/office/drawing/2014/main" id="{922D7488-C4E8-B241-BCEF-B2EFE864DFA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8AB5C3E-8163-4748-AE2D-0E53A6361AF4}"/>
              </a:ext>
            </a:extLst>
          </p:cNvPr>
          <p:cNvSpPr>
            <a:spLocks noGrp="1"/>
          </p:cNvSpPr>
          <p:nvPr>
            <p:ph type="sldNum" sz="quarter" idx="12"/>
          </p:nvPr>
        </p:nvSpPr>
        <p:spPr/>
        <p:txBody>
          <a:bodyPr/>
          <a:lstStyle/>
          <a:p>
            <a:fld id="{AF400965-1946-B34C-B481-009B79F512C2}" type="slidenum">
              <a:rPr lang="en-US" smtClean="0"/>
              <a:t>‹#›</a:t>
            </a:fld>
            <a:endParaRPr lang="en-US"/>
          </a:p>
        </p:txBody>
      </p:sp>
    </p:spTree>
    <p:extLst>
      <p:ext uri="{BB962C8B-B14F-4D97-AF65-F5344CB8AC3E}">
        <p14:creationId xmlns:p14="http://schemas.microsoft.com/office/powerpoint/2010/main" val="35097501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85A2207-5868-934D-A0AB-B9996D86EADD}"/>
              </a:ext>
            </a:extLst>
          </p:cNvPr>
          <p:cNvSpPr>
            <a:spLocks noGrp="1"/>
          </p:cNvSpPr>
          <p:nvPr>
            <p:ph type="dt" sz="half" idx="10"/>
          </p:nvPr>
        </p:nvSpPr>
        <p:spPr/>
        <p:txBody>
          <a:bodyPr/>
          <a:lstStyle/>
          <a:p>
            <a:fld id="{A7EE7C65-235A-9245-B34C-16567B2D9DE6}" type="datetimeFigureOut">
              <a:rPr lang="en-US" smtClean="0"/>
              <a:t>6/17/18</a:t>
            </a:fld>
            <a:endParaRPr lang="en-US"/>
          </a:p>
        </p:txBody>
      </p:sp>
      <p:sp>
        <p:nvSpPr>
          <p:cNvPr id="3" name="Footer Placeholder 2">
            <a:extLst>
              <a:ext uri="{FF2B5EF4-FFF2-40B4-BE49-F238E27FC236}">
                <a16:creationId xmlns:a16="http://schemas.microsoft.com/office/drawing/2014/main" id="{AB40C294-55DC-B844-8495-ECB26A7C30C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E79E7AE-E617-4243-9F31-F08991230D12}"/>
              </a:ext>
            </a:extLst>
          </p:cNvPr>
          <p:cNvSpPr>
            <a:spLocks noGrp="1"/>
          </p:cNvSpPr>
          <p:nvPr>
            <p:ph type="sldNum" sz="quarter" idx="12"/>
          </p:nvPr>
        </p:nvSpPr>
        <p:spPr/>
        <p:txBody>
          <a:bodyPr/>
          <a:lstStyle/>
          <a:p>
            <a:fld id="{AF400965-1946-B34C-B481-009B79F512C2}" type="slidenum">
              <a:rPr lang="en-US" smtClean="0"/>
              <a:t>‹#›</a:t>
            </a:fld>
            <a:endParaRPr lang="en-US"/>
          </a:p>
        </p:txBody>
      </p:sp>
    </p:spTree>
    <p:extLst>
      <p:ext uri="{BB962C8B-B14F-4D97-AF65-F5344CB8AC3E}">
        <p14:creationId xmlns:p14="http://schemas.microsoft.com/office/powerpoint/2010/main" val="6097464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173119-26E5-0A4D-A1DF-51C044812DF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FA0CA92-0413-BA46-BB45-1C6C56F2C26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3DA4993-A512-B049-BF89-0C39F181925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DA2C759-AADF-EF4B-917E-A17455A20774}"/>
              </a:ext>
            </a:extLst>
          </p:cNvPr>
          <p:cNvSpPr>
            <a:spLocks noGrp="1"/>
          </p:cNvSpPr>
          <p:nvPr>
            <p:ph type="dt" sz="half" idx="10"/>
          </p:nvPr>
        </p:nvSpPr>
        <p:spPr/>
        <p:txBody>
          <a:bodyPr/>
          <a:lstStyle/>
          <a:p>
            <a:fld id="{A7EE7C65-235A-9245-B34C-16567B2D9DE6}" type="datetimeFigureOut">
              <a:rPr lang="en-US" smtClean="0"/>
              <a:t>6/17/18</a:t>
            </a:fld>
            <a:endParaRPr lang="en-US"/>
          </a:p>
        </p:txBody>
      </p:sp>
      <p:sp>
        <p:nvSpPr>
          <p:cNvPr id="6" name="Footer Placeholder 5">
            <a:extLst>
              <a:ext uri="{FF2B5EF4-FFF2-40B4-BE49-F238E27FC236}">
                <a16:creationId xmlns:a16="http://schemas.microsoft.com/office/drawing/2014/main" id="{55012422-4F72-9242-9059-212C8D25F57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003F51C-AB43-EF41-BC32-C52E85273177}"/>
              </a:ext>
            </a:extLst>
          </p:cNvPr>
          <p:cNvSpPr>
            <a:spLocks noGrp="1"/>
          </p:cNvSpPr>
          <p:nvPr>
            <p:ph type="sldNum" sz="quarter" idx="12"/>
          </p:nvPr>
        </p:nvSpPr>
        <p:spPr/>
        <p:txBody>
          <a:bodyPr/>
          <a:lstStyle/>
          <a:p>
            <a:fld id="{AF400965-1946-B34C-B481-009B79F512C2}" type="slidenum">
              <a:rPr lang="en-US" smtClean="0"/>
              <a:t>‹#›</a:t>
            </a:fld>
            <a:endParaRPr lang="en-US"/>
          </a:p>
        </p:txBody>
      </p:sp>
    </p:spTree>
    <p:extLst>
      <p:ext uri="{BB962C8B-B14F-4D97-AF65-F5344CB8AC3E}">
        <p14:creationId xmlns:p14="http://schemas.microsoft.com/office/powerpoint/2010/main" val="42001868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51E3EA-A359-6B45-99E0-B29282119A0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34734E9-BE1E-E04F-B2EA-5E79FF3705D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6A57391-B0B7-2949-8B2A-B75BA22DC0C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E06B1EC-F40C-C04E-8400-4BBEC26A2622}"/>
              </a:ext>
            </a:extLst>
          </p:cNvPr>
          <p:cNvSpPr>
            <a:spLocks noGrp="1"/>
          </p:cNvSpPr>
          <p:nvPr>
            <p:ph type="dt" sz="half" idx="10"/>
          </p:nvPr>
        </p:nvSpPr>
        <p:spPr/>
        <p:txBody>
          <a:bodyPr/>
          <a:lstStyle/>
          <a:p>
            <a:fld id="{A7EE7C65-235A-9245-B34C-16567B2D9DE6}" type="datetimeFigureOut">
              <a:rPr lang="en-US" smtClean="0"/>
              <a:t>6/17/18</a:t>
            </a:fld>
            <a:endParaRPr lang="en-US"/>
          </a:p>
        </p:txBody>
      </p:sp>
      <p:sp>
        <p:nvSpPr>
          <p:cNvPr id="6" name="Footer Placeholder 5">
            <a:extLst>
              <a:ext uri="{FF2B5EF4-FFF2-40B4-BE49-F238E27FC236}">
                <a16:creationId xmlns:a16="http://schemas.microsoft.com/office/drawing/2014/main" id="{F3C8FDF3-C21E-D64D-9444-85D3606ACA5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1C8742D-2062-C74E-958E-18C043B03FD7}"/>
              </a:ext>
            </a:extLst>
          </p:cNvPr>
          <p:cNvSpPr>
            <a:spLocks noGrp="1"/>
          </p:cNvSpPr>
          <p:nvPr>
            <p:ph type="sldNum" sz="quarter" idx="12"/>
          </p:nvPr>
        </p:nvSpPr>
        <p:spPr/>
        <p:txBody>
          <a:bodyPr/>
          <a:lstStyle/>
          <a:p>
            <a:fld id="{AF400965-1946-B34C-B481-009B79F512C2}" type="slidenum">
              <a:rPr lang="en-US" smtClean="0"/>
              <a:t>‹#›</a:t>
            </a:fld>
            <a:endParaRPr lang="en-US"/>
          </a:p>
        </p:txBody>
      </p:sp>
    </p:spTree>
    <p:extLst>
      <p:ext uri="{BB962C8B-B14F-4D97-AF65-F5344CB8AC3E}">
        <p14:creationId xmlns:p14="http://schemas.microsoft.com/office/powerpoint/2010/main" val="15742035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3FF4F77-626A-0A4C-979E-7DC947EF3CE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E8D79DB-4B69-2B48-B25B-AE2B17FA868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6E0B189-C74A-2E48-97C5-AF6AE77C2B8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7EE7C65-235A-9245-B34C-16567B2D9DE6}" type="datetimeFigureOut">
              <a:rPr lang="en-US" smtClean="0"/>
              <a:t>6/17/18</a:t>
            </a:fld>
            <a:endParaRPr lang="en-US"/>
          </a:p>
        </p:txBody>
      </p:sp>
      <p:sp>
        <p:nvSpPr>
          <p:cNvPr id="5" name="Footer Placeholder 4">
            <a:extLst>
              <a:ext uri="{FF2B5EF4-FFF2-40B4-BE49-F238E27FC236}">
                <a16:creationId xmlns:a16="http://schemas.microsoft.com/office/drawing/2014/main" id="{C6D9230E-022E-954C-8B5F-A0E9B8DE5B1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31ED707-71B5-5F4F-9DEB-81BEB5F8BDA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F400965-1946-B34C-B481-009B79F512C2}" type="slidenum">
              <a:rPr lang="en-US" smtClean="0"/>
              <a:t>‹#›</a:t>
            </a:fld>
            <a:endParaRPr lang="en-US"/>
          </a:p>
        </p:txBody>
      </p:sp>
    </p:spTree>
    <p:extLst>
      <p:ext uri="{BB962C8B-B14F-4D97-AF65-F5344CB8AC3E}">
        <p14:creationId xmlns:p14="http://schemas.microsoft.com/office/powerpoint/2010/main" val="32383254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hyperlink" Target="https://www.youtube.com/watch?v=gxrb-89Af8A"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hyperlink" Target="https://www.youtube.com/watch?v=4xls7K_xFBQ&amp;t=103s" TargetMode="Externa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www.bbc.co.uk/schools/gcsebitesize/geography/water_rivers/drought_rev3.shtml" TargetMode="External"/><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en.wikipedia.org/wiki/Central_African_Republic" TargetMode="External"/><Relationship Id="rId2" Type="http://schemas.openxmlformats.org/officeDocument/2006/relationships/hyperlink" Target="https://en.wikipedia.org/wiki/Burkina_Faso"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s://www.youtube.com/watch?time_continue=132&amp;v=c-MYQYKQXhI" TargetMode="Externa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hyperlink" Target="https://www.youtube.com/watch?v=92bUMNz-mJE" TargetMode="Externa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9D3F82A-3BCA-C645-A5FB-3C940ED1448E}"/>
              </a:ext>
            </a:extLst>
          </p:cNvPr>
          <p:cNvPicPr>
            <a:picLocks noChangeAspect="1"/>
          </p:cNvPicPr>
          <p:nvPr/>
        </p:nvPicPr>
        <p:blipFill>
          <a:blip r:embed="rId2"/>
          <a:stretch>
            <a:fillRect/>
          </a:stretch>
        </p:blipFill>
        <p:spPr>
          <a:xfrm>
            <a:off x="0" y="-44404"/>
            <a:ext cx="12192000" cy="6946808"/>
          </a:xfrm>
          <a:prstGeom prst="rect">
            <a:avLst/>
          </a:prstGeom>
        </p:spPr>
      </p:pic>
      <p:sp>
        <p:nvSpPr>
          <p:cNvPr id="2" name="Title 1">
            <a:extLst>
              <a:ext uri="{FF2B5EF4-FFF2-40B4-BE49-F238E27FC236}">
                <a16:creationId xmlns:a16="http://schemas.microsoft.com/office/drawing/2014/main" id="{0ECB3B31-62E5-6D4B-94B5-28FBE391F247}"/>
              </a:ext>
            </a:extLst>
          </p:cNvPr>
          <p:cNvSpPr>
            <a:spLocks noGrp="1"/>
          </p:cNvSpPr>
          <p:nvPr>
            <p:ph type="ctrTitle"/>
          </p:nvPr>
        </p:nvSpPr>
        <p:spPr>
          <a:xfrm>
            <a:off x="1733862" y="4064000"/>
            <a:ext cx="9144000" cy="2387600"/>
          </a:xfrm>
        </p:spPr>
        <p:txBody>
          <a:bodyPr/>
          <a:lstStyle/>
          <a:p>
            <a:r>
              <a:rPr lang="en-US" dirty="0">
                <a:solidFill>
                  <a:srgbClr val="0070C0"/>
                </a:solidFill>
                <a:latin typeface="KBSticktoIt Medium" panose="02000603000000000000" pitchFamily="2" charset="0"/>
                <a:ea typeface="KBSticktoIt Medium" panose="02000603000000000000" pitchFamily="2" charset="0"/>
              </a:rPr>
              <a:t>Sahel desert</a:t>
            </a:r>
          </a:p>
        </p:txBody>
      </p:sp>
      <p:sp>
        <p:nvSpPr>
          <p:cNvPr id="3" name="Subtitle 2">
            <a:extLst>
              <a:ext uri="{FF2B5EF4-FFF2-40B4-BE49-F238E27FC236}">
                <a16:creationId xmlns:a16="http://schemas.microsoft.com/office/drawing/2014/main" id="{9C6501AA-4DF1-1F45-A047-85556D6EF77E}"/>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10617177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1682750" y="2149819"/>
            <a:ext cx="8308168" cy="1326728"/>
          </a:xfrm>
          <a:prstGeom prst="roundRect">
            <a:avLst/>
          </a:prstGeom>
          <a:solidFill>
            <a:srgbClr val="008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ounded Rectangle 4"/>
          <p:cNvSpPr/>
          <p:nvPr/>
        </p:nvSpPr>
        <p:spPr>
          <a:xfrm>
            <a:off x="1862666" y="482409"/>
            <a:ext cx="8583084" cy="1570759"/>
          </a:xfrm>
          <a:prstGeom prst="roundRect">
            <a:avLst/>
          </a:prstGeom>
          <a:solidFill>
            <a:srgbClr val="008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3"/>
          <p:cNvSpPr/>
          <p:nvPr/>
        </p:nvSpPr>
        <p:spPr>
          <a:xfrm>
            <a:off x="1524002" y="20744"/>
            <a:ext cx="2984499" cy="461665"/>
          </a:xfrm>
          <a:prstGeom prst="rect">
            <a:avLst/>
          </a:prstGeom>
          <a:noFill/>
        </p:spPr>
        <p:txBody>
          <a:bodyPr wrap="square">
            <a:spAutoFit/>
          </a:bodyPr>
          <a:lstStyle/>
          <a:p>
            <a:pPr algn="ctr">
              <a:defRPr/>
            </a:pPr>
            <a:r>
              <a:rPr lang="en-GB" sz="2400" b="1" dirty="0">
                <a:ln w="12700">
                  <a:solidFill>
                    <a:srgbClr val="000000"/>
                  </a:solidFill>
                  <a:prstDash val="solid"/>
                </a:ln>
                <a:solidFill>
                  <a:srgbClr val="008000"/>
                </a:solidFill>
                <a:effectLst>
                  <a:outerShdw blurRad="41275" dist="20320" dir="1800000" algn="tl" rotWithShape="0">
                    <a:srgbClr val="000000">
                      <a:alpha val="40000"/>
                    </a:srgbClr>
                  </a:outerShdw>
                </a:effectLst>
                <a:latin typeface="Comic Sans MS"/>
                <a:cs typeface="Comic Sans MS"/>
              </a:rPr>
              <a:t>Conflict in Darfur</a:t>
            </a:r>
          </a:p>
        </p:txBody>
      </p:sp>
      <p:sp>
        <p:nvSpPr>
          <p:cNvPr id="3" name="TextBox 2"/>
          <p:cNvSpPr txBox="1"/>
          <p:nvPr/>
        </p:nvSpPr>
        <p:spPr>
          <a:xfrm>
            <a:off x="2074333" y="482408"/>
            <a:ext cx="8371417" cy="1477328"/>
          </a:xfrm>
          <a:prstGeom prst="rect">
            <a:avLst/>
          </a:prstGeom>
          <a:noFill/>
        </p:spPr>
        <p:txBody>
          <a:bodyPr wrap="square" rtlCol="0">
            <a:spAutoFit/>
          </a:bodyPr>
          <a:lstStyle/>
          <a:p>
            <a:pPr algn="just"/>
            <a:r>
              <a:rPr lang="en-US" dirty="0">
                <a:latin typeface="Bell MT"/>
                <a:cs typeface="Bell MT"/>
              </a:rPr>
              <a:t>Sudan’s Darfur region has been hit by conflict since 2003, killing 250,000 people and making around 3 million homeless. Previously the environment was already under pressure;</a:t>
            </a:r>
          </a:p>
          <a:p>
            <a:pPr marL="285750" indent="-285750" algn="just">
              <a:buFont typeface="Wingdings" charset="2"/>
              <a:buChar char="ü"/>
            </a:pPr>
            <a:r>
              <a:rPr lang="en-US" dirty="0">
                <a:latin typeface="Bell MT"/>
                <a:cs typeface="Bell MT"/>
              </a:rPr>
              <a:t>One year out of every five bring drought, crop failure and livestock loss to Sudan. </a:t>
            </a:r>
          </a:p>
          <a:p>
            <a:pPr marL="285750" indent="-285750" algn="just">
              <a:buFont typeface="Wingdings" charset="2"/>
              <a:buChar char="ü"/>
            </a:pPr>
            <a:r>
              <a:rPr lang="en-US" dirty="0">
                <a:latin typeface="Bell MT"/>
                <a:cs typeface="Bell MT"/>
              </a:rPr>
              <a:t>The Sahel’s ability to produce food has not kept pace with its growing population. </a:t>
            </a:r>
          </a:p>
        </p:txBody>
      </p:sp>
      <p:sp>
        <p:nvSpPr>
          <p:cNvPr id="2" name="TextBox 1"/>
          <p:cNvSpPr txBox="1"/>
          <p:nvPr/>
        </p:nvSpPr>
        <p:spPr>
          <a:xfrm>
            <a:off x="1862666" y="2149820"/>
            <a:ext cx="8128253" cy="1200329"/>
          </a:xfrm>
          <a:prstGeom prst="rect">
            <a:avLst/>
          </a:prstGeom>
          <a:noFill/>
        </p:spPr>
        <p:txBody>
          <a:bodyPr wrap="square" rtlCol="0">
            <a:spAutoFit/>
          </a:bodyPr>
          <a:lstStyle/>
          <a:p>
            <a:pPr algn="just"/>
            <a:r>
              <a:rPr lang="en-US" dirty="0">
                <a:latin typeface="Bell MT"/>
                <a:cs typeface="Bell MT"/>
              </a:rPr>
              <a:t>The environment has played a major role in creating conflict. In 2003 nomadic cattle herders and settled farmers began to fight over water supplies and land. Herders were deliberately prevented from reaching water sources by farmers which led to overgrazing. Once the vegetation was gone their cattle died.</a:t>
            </a:r>
          </a:p>
        </p:txBody>
      </p:sp>
      <p:pic>
        <p:nvPicPr>
          <p:cNvPr id="7" name="Picture 6"/>
          <p:cNvPicPr/>
          <p:nvPr/>
        </p:nvPicPr>
        <p:blipFill rotWithShape="1">
          <a:blip r:embed="rId3">
            <a:extLst>
              <a:ext uri="{28A0092B-C50C-407E-A947-70E740481C1C}">
                <a14:useLocalDpi xmlns:a14="http://schemas.microsoft.com/office/drawing/2010/main" val="0"/>
              </a:ext>
            </a:extLst>
          </a:blip>
          <a:srcRect t="7784"/>
          <a:stretch/>
        </p:blipFill>
        <p:spPr bwMode="auto">
          <a:xfrm>
            <a:off x="6593296" y="3842869"/>
            <a:ext cx="3852454" cy="2616190"/>
          </a:xfrm>
          <a:prstGeom prst="rect">
            <a:avLst/>
          </a:prstGeom>
          <a:noFill/>
          <a:ln w="25400">
            <a:solidFill>
              <a:srgbClr val="008000"/>
            </a:solidFill>
          </a:ln>
          <a:extLst>
            <a:ext uri="{FAA26D3D-D897-4be2-8F04-BA451C77F1D7}">
              <ma14:placeholderFlag xmlns="" xmlns:ma14="http://schemas.microsoft.com/office/mac/drawingml/2011/main"/>
            </a:ext>
            <a:ext uri="{53640926-AAD7-44d8-BBD7-CCE9431645EC}">
              <a14:shadowObscured xmlns:a14="http://schemas.microsoft.com/office/drawing/2010/main" xmlns=""/>
            </a:ext>
          </a:extLst>
        </p:spPr>
      </p:pic>
      <p:sp>
        <p:nvSpPr>
          <p:cNvPr id="8" name="Rectangle 7"/>
          <p:cNvSpPr/>
          <p:nvPr/>
        </p:nvSpPr>
        <p:spPr>
          <a:xfrm>
            <a:off x="1682750" y="3429000"/>
            <a:ext cx="4899691" cy="3416320"/>
          </a:xfrm>
          <a:prstGeom prst="rect">
            <a:avLst/>
          </a:prstGeom>
        </p:spPr>
        <p:txBody>
          <a:bodyPr wrap="square">
            <a:spAutoFit/>
          </a:bodyPr>
          <a:lstStyle/>
          <a:p>
            <a:pPr algn="just"/>
            <a:r>
              <a:rPr lang="en-US" dirty="0">
                <a:latin typeface="Bell MT"/>
                <a:cs typeface="Bell MT"/>
              </a:rPr>
              <a:t>In revenge some herders chased farmers from their villages, and cut down their crops and trees. Millions of people fled their land and homes. They were housed in refugee camps with help from the UN. But refugees camps create new environmental stress wherever they are located and cause desertification to spread. When people finally return home, further desertification is expected.  One charity estimates that each family returning will need 30-40 tree to rebuild their houses and fences. The desert fringes of Sudan do not have enough trees left to support this. </a:t>
            </a:r>
          </a:p>
        </p:txBody>
      </p:sp>
      <p:sp>
        <p:nvSpPr>
          <p:cNvPr id="9" name="Rectangle 8">
            <a:extLst>
              <a:ext uri="{FF2B5EF4-FFF2-40B4-BE49-F238E27FC236}">
                <a16:creationId xmlns:a16="http://schemas.microsoft.com/office/drawing/2014/main" id="{87FA598E-4D93-5B40-A964-5FC9923DDB3B}"/>
              </a:ext>
            </a:extLst>
          </p:cNvPr>
          <p:cNvSpPr/>
          <p:nvPr/>
        </p:nvSpPr>
        <p:spPr>
          <a:xfrm>
            <a:off x="48607" y="725399"/>
            <a:ext cx="1475395" cy="1200329"/>
          </a:xfrm>
          <a:prstGeom prst="rect">
            <a:avLst/>
          </a:prstGeom>
        </p:spPr>
        <p:txBody>
          <a:bodyPr wrap="square">
            <a:spAutoFit/>
          </a:bodyPr>
          <a:lstStyle/>
          <a:p>
            <a:r>
              <a:rPr lang="en-US" dirty="0">
                <a:hlinkClick r:id="rId4"/>
              </a:rPr>
              <a:t>https://</a:t>
            </a:r>
            <a:r>
              <a:rPr lang="en-US" dirty="0" err="1">
                <a:hlinkClick r:id="rId4"/>
              </a:rPr>
              <a:t>www.youtube.com</a:t>
            </a:r>
            <a:r>
              <a:rPr lang="en-US" dirty="0">
                <a:hlinkClick r:id="rId4"/>
              </a:rPr>
              <a:t>/</a:t>
            </a:r>
            <a:r>
              <a:rPr lang="en-US" dirty="0" err="1">
                <a:hlinkClick r:id="rId4"/>
              </a:rPr>
              <a:t>watch?v</a:t>
            </a:r>
            <a:r>
              <a:rPr lang="en-US" dirty="0">
                <a:hlinkClick r:id="rId4"/>
              </a:rPr>
              <a:t>=gxrb-89Af8A</a:t>
            </a:r>
            <a:endParaRPr lang="en-US" dirty="0"/>
          </a:p>
        </p:txBody>
      </p:sp>
    </p:spTree>
    <p:extLst>
      <p:ext uri="{BB962C8B-B14F-4D97-AF65-F5344CB8AC3E}">
        <p14:creationId xmlns:p14="http://schemas.microsoft.com/office/powerpoint/2010/main" val="1244378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1719390" y="603250"/>
            <a:ext cx="8705192" cy="3416320"/>
          </a:xfrm>
          <a:prstGeom prst="roundRect">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285750" indent="-285750">
              <a:buFont typeface="Arial" panose="020B0604020202020204" pitchFamily="34" charset="0"/>
              <a:buChar char="•"/>
            </a:pPr>
            <a:r>
              <a:rPr lang="en-US" dirty="0">
                <a:solidFill>
                  <a:schemeClr val="tx1"/>
                </a:solidFill>
                <a:latin typeface="Bell MT" panose="02020503060305020303" pitchFamily="18" charset="77"/>
              </a:rPr>
              <a:t>Global dimming: a study by the Commonwealth Scientific and Industrial Research Organization (CSIRO) in 2002 suggested that air pollution changed the properties of clouds. This disturbed the monsoons which in turn caused a shift in the rain belts over the Sahel. Dirty air from Europe, Asia and North America caused the rains of the Sahel to shift southwards and miss the Sahel.</a:t>
            </a:r>
          </a:p>
          <a:p>
            <a:pPr marL="285750" indent="-285750">
              <a:buFont typeface="Arial" panose="020B0604020202020204" pitchFamily="34" charset="0"/>
              <a:buChar char="•"/>
            </a:pPr>
            <a:r>
              <a:rPr lang="en-US" dirty="0">
                <a:solidFill>
                  <a:schemeClr val="tx1"/>
                </a:solidFill>
                <a:latin typeface="Bell MT" panose="02020503060305020303" pitchFamily="18" charset="77"/>
              </a:rPr>
              <a:t>Climate modelling by the National Oceanic and Atmospheric Administration (NOAA) indicates that droughts may be linked to changes in the surface temperature of the sea.</a:t>
            </a:r>
          </a:p>
          <a:p>
            <a:pPr marL="285750" indent="-285750">
              <a:buFont typeface="Arial" panose="020B0604020202020204" pitchFamily="34" charset="0"/>
              <a:buChar char="•"/>
            </a:pPr>
            <a:r>
              <a:rPr lang="en-US" dirty="0">
                <a:solidFill>
                  <a:schemeClr val="tx1"/>
                </a:solidFill>
                <a:latin typeface="Bell MT" panose="02020503060305020303" pitchFamily="18" charset="77"/>
              </a:rPr>
              <a:t>Increases in greenhouse gases (produced by human activity) and aerosol particles are causing a southward shift in the rain belts over the Sahel.</a:t>
            </a:r>
          </a:p>
        </p:txBody>
      </p:sp>
      <p:sp>
        <p:nvSpPr>
          <p:cNvPr id="4" name="Rectangle 3"/>
          <p:cNvSpPr/>
          <p:nvPr/>
        </p:nvSpPr>
        <p:spPr>
          <a:xfrm>
            <a:off x="1524001" y="20744"/>
            <a:ext cx="3143250" cy="461665"/>
          </a:xfrm>
          <a:prstGeom prst="rect">
            <a:avLst/>
          </a:prstGeom>
          <a:noFill/>
        </p:spPr>
        <p:txBody>
          <a:bodyPr wrap="square">
            <a:spAutoFit/>
          </a:bodyPr>
          <a:lstStyle/>
          <a:p>
            <a:pPr algn="ctr">
              <a:defRPr/>
            </a:pPr>
            <a:r>
              <a:rPr lang="en-GB" sz="2400" b="1" dirty="0">
                <a:ln w="12700">
                  <a:solidFill>
                    <a:srgbClr val="000000"/>
                  </a:solidFill>
                  <a:prstDash val="solid"/>
                </a:ln>
                <a:solidFill>
                  <a:schemeClr val="accent4">
                    <a:lumMod val="75000"/>
                  </a:schemeClr>
                </a:solidFill>
                <a:effectLst>
                  <a:outerShdw blurRad="41275" dist="20320" dir="1800000" algn="tl" rotWithShape="0">
                    <a:srgbClr val="000000">
                      <a:alpha val="40000"/>
                    </a:srgbClr>
                  </a:outerShdw>
                </a:effectLst>
                <a:latin typeface="Comic Sans MS"/>
                <a:cs typeface="Comic Sans MS"/>
              </a:rPr>
              <a:t>Climate change</a:t>
            </a:r>
          </a:p>
        </p:txBody>
      </p:sp>
      <p:pic>
        <p:nvPicPr>
          <p:cNvPr id="3" name="Picture 2">
            <a:extLst>
              <a:ext uri="{FF2B5EF4-FFF2-40B4-BE49-F238E27FC236}">
                <a16:creationId xmlns:a16="http://schemas.microsoft.com/office/drawing/2014/main" id="{C84F4FF2-C86A-CA41-AE07-003DACB68125}"/>
              </a:ext>
            </a:extLst>
          </p:cNvPr>
          <p:cNvPicPr>
            <a:picLocks noChangeAspect="1"/>
          </p:cNvPicPr>
          <p:nvPr/>
        </p:nvPicPr>
        <p:blipFill>
          <a:blip r:embed="rId2"/>
          <a:stretch>
            <a:fillRect/>
          </a:stretch>
        </p:blipFill>
        <p:spPr>
          <a:xfrm>
            <a:off x="876772" y="3913214"/>
            <a:ext cx="4834480" cy="2804618"/>
          </a:xfrm>
          <a:prstGeom prst="rect">
            <a:avLst/>
          </a:prstGeom>
        </p:spPr>
      </p:pic>
      <p:pic>
        <p:nvPicPr>
          <p:cNvPr id="11" name="Picture 10">
            <a:extLst>
              <a:ext uri="{FF2B5EF4-FFF2-40B4-BE49-F238E27FC236}">
                <a16:creationId xmlns:a16="http://schemas.microsoft.com/office/drawing/2014/main" id="{AA00E1A3-5DDE-2F46-85C7-10613A18EB6F}"/>
              </a:ext>
            </a:extLst>
          </p:cNvPr>
          <p:cNvPicPr>
            <a:picLocks noChangeAspect="1"/>
          </p:cNvPicPr>
          <p:nvPr/>
        </p:nvPicPr>
        <p:blipFill>
          <a:blip r:embed="rId3"/>
          <a:stretch>
            <a:fillRect/>
          </a:stretch>
        </p:blipFill>
        <p:spPr>
          <a:xfrm>
            <a:off x="6553870" y="3913214"/>
            <a:ext cx="4107719" cy="2803993"/>
          </a:xfrm>
          <a:prstGeom prst="rect">
            <a:avLst/>
          </a:prstGeom>
        </p:spPr>
      </p:pic>
    </p:spTree>
    <p:extLst>
      <p:ext uri="{BB962C8B-B14F-4D97-AF65-F5344CB8AC3E}">
        <p14:creationId xmlns:p14="http://schemas.microsoft.com/office/powerpoint/2010/main" val="11515289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1719390" y="603250"/>
            <a:ext cx="8705192" cy="3416320"/>
          </a:xfrm>
          <a:prstGeom prst="roundRect">
            <a:avLst/>
          </a:prstGeom>
          <a:solidFill>
            <a:schemeClr val="accent4">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3"/>
          <p:cNvSpPr/>
          <p:nvPr/>
        </p:nvSpPr>
        <p:spPr>
          <a:xfrm>
            <a:off x="1524001" y="20744"/>
            <a:ext cx="3143250" cy="461665"/>
          </a:xfrm>
          <a:prstGeom prst="rect">
            <a:avLst/>
          </a:prstGeom>
          <a:noFill/>
        </p:spPr>
        <p:txBody>
          <a:bodyPr wrap="square">
            <a:spAutoFit/>
          </a:bodyPr>
          <a:lstStyle/>
          <a:p>
            <a:pPr algn="ctr">
              <a:defRPr/>
            </a:pPr>
            <a:r>
              <a:rPr lang="en-GB" sz="2400" b="1" dirty="0">
                <a:ln w="12700">
                  <a:solidFill>
                    <a:srgbClr val="000000"/>
                  </a:solidFill>
                  <a:prstDash val="solid"/>
                </a:ln>
                <a:solidFill>
                  <a:schemeClr val="accent4">
                    <a:lumMod val="75000"/>
                  </a:schemeClr>
                </a:solidFill>
                <a:effectLst>
                  <a:outerShdw blurRad="41275" dist="20320" dir="1800000" algn="tl" rotWithShape="0">
                    <a:srgbClr val="000000">
                      <a:alpha val="40000"/>
                    </a:srgbClr>
                  </a:outerShdw>
                </a:effectLst>
                <a:latin typeface="Comic Sans MS"/>
                <a:cs typeface="Comic Sans MS"/>
              </a:rPr>
              <a:t>Population growth</a:t>
            </a:r>
          </a:p>
        </p:txBody>
      </p:sp>
      <p:sp>
        <p:nvSpPr>
          <p:cNvPr id="5" name="TextBox 4"/>
          <p:cNvSpPr txBox="1"/>
          <p:nvPr/>
        </p:nvSpPr>
        <p:spPr>
          <a:xfrm>
            <a:off x="1841500" y="603250"/>
            <a:ext cx="8583083" cy="3416320"/>
          </a:xfrm>
          <a:prstGeom prst="rect">
            <a:avLst/>
          </a:prstGeom>
          <a:noFill/>
        </p:spPr>
        <p:txBody>
          <a:bodyPr wrap="square" rtlCol="0">
            <a:spAutoFit/>
          </a:bodyPr>
          <a:lstStyle/>
          <a:p>
            <a:pPr algn="just"/>
            <a:r>
              <a:rPr lang="en-US" dirty="0">
                <a:latin typeface="Bell MT"/>
                <a:cs typeface="Bell MT"/>
              </a:rPr>
              <a:t>Population growth in desert fringe areas, as in other places, has two </a:t>
            </a:r>
          </a:p>
          <a:p>
            <a:pPr algn="just"/>
            <a:r>
              <a:rPr lang="en-US" dirty="0">
                <a:latin typeface="Bell MT"/>
                <a:cs typeface="Bell MT"/>
              </a:rPr>
              <a:t>components;</a:t>
            </a:r>
          </a:p>
          <a:p>
            <a:pPr marL="285750" indent="-285750" algn="just">
              <a:buFont typeface="Wingdings" charset="2"/>
              <a:buChar char="ü"/>
            </a:pPr>
            <a:r>
              <a:rPr lang="en-US" dirty="0">
                <a:latin typeface="Bell MT"/>
                <a:cs typeface="Bell MT"/>
              </a:rPr>
              <a:t>Population growth remains very high in the poorest parts of the Sahel, for reasons linked with poverty, such as lack of education. There were just 30 million people living in the Sahel in 1950. Today the figure is closer to half a billion. By 2050, it is expected to reach one billion. Most of this growth is cause by the high number of children being born, and people living longer than they did in the past. </a:t>
            </a:r>
          </a:p>
          <a:p>
            <a:pPr marL="285750" indent="-285750" algn="just">
              <a:buFont typeface="Wingdings" charset="2"/>
              <a:buChar char="ü"/>
            </a:pPr>
            <a:r>
              <a:rPr lang="en-US" dirty="0">
                <a:latin typeface="Bell MT"/>
                <a:cs typeface="Bell MT"/>
              </a:rPr>
              <a:t>Migration brings even greater population pressure. Drought and desertification in one region will displace people to another fragile environment. Desertification occurs there too, as the number of people increases, so the problem gets spread from place to place. In addition to climate change refugees, millions of people have been forced to move into desert fringe areas by armed conflicts in the Sahel region. </a:t>
            </a:r>
          </a:p>
        </p:txBody>
      </p:sp>
      <p:pic>
        <p:nvPicPr>
          <p:cNvPr id="6" name="Picture 5"/>
          <p:cNvPicPr/>
          <p:nvPr/>
        </p:nvPicPr>
        <p:blipFill>
          <a:blip r:embed="rId2">
            <a:extLst>
              <a:ext uri="{28A0092B-C50C-407E-A947-70E740481C1C}">
                <a14:useLocalDpi xmlns:a14="http://schemas.microsoft.com/office/drawing/2010/main" val="0"/>
              </a:ext>
            </a:extLst>
          </a:blip>
          <a:srcRect/>
          <a:stretch>
            <a:fillRect/>
          </a:stretch>
        </p:blipFill>
        <p:spPr bwMode="auto">
          <a:xfrm>
            <a:off x="6137385" y="4122296"/>
            <a:ext cx="3625040" cy="2386454"/>
          </a:xfrm>
          <a:prstGeom prst="rect">
            <a:avLst/>
          </a:prstGeom>
          <a:noFill/>
          <a:ln w="25400">
            <a:solidFill>
              <a:srgbClr val="7B4972"/>
            </a:solidFill>
          </a:ln>
        </p:spPr>
      </p:pic>
      <p:pic>
        <p:nvPicPr>
          <p:cNvPr id="7" name="Picture 6"/>
          <p:cNvPicPr/>
          <p:nvPr/>
        </p:nvPicPr>
        <p:blipFill>
          <a:blip r:embed="rId3">
            <a:extLst>
              <a:ext uri="{28A0092B-C50C-407E-A947-70E740481C1C}">
                <a14:useLocalDpi xmlns:a14="http://schemas.microsoft.com/office/drawing/2010/main" val="0"/>
              </a:ext>
            </a:extLst>
          </a:blip>
          <a:srcRect/>
          <a:stretch>
            <a:fillRect/>
          </a:stretch>
        </p:blipFill>
        <p:spPr bwMode="auto">
          <a:xfrm>
            <a:off x="2233541" y="4122296"/>
            <a:ext cx="3519213" cy="2489180"/>
          </a:xfrm>
          <a:prstGeom prst="rect">
            <a:avLst/>
          </a:prstGeom>
          <a:noFill/>
          <a:ln w="25400">
            <a:solidFill>
              <a:srgbClr val="7B4972"/>
            </a:solidFill>
          </a:ln>
        </p:spPr>
      </p:pic>
      <p:pic>
        <p:nvPicPr>
          <p:cNvPr id="8" name="Picture 7"/>
          <p:cNvPicPr/>
          <p:nvPr/>
        </p:nvPicPr>
        <p:blipFill>
          <a:blip r:embed="rId4">
            <a:extLst>
              <a:ext uri="{28A0092B-C50C-407E-A947-70E740481C1C}">
                <a14:useLocalDpi xmlns:a14="http://schemas.microsoft.com/office/drawing/2010/main" val="0"/>
              </a:ext>
            </a:extLst>
          </a:blip>
          <a:srcRect/>
          <a:stretch>
            <a:fillRect/>
          </a:stretch>
        </p:blipFill>
        <p:spPr bwMode="auto">
          <a:xfrm>
            <a:off x="8308390" y="87611"/>
            <a:ext cx="2203570" cy="1128213"/>
          </a:xfrm>
          <a:prstGeom prst="rect">
            <a:avLst/>
          </a:prstGeom>
          <a:noFill/>
          <a:ln w="25400">
            <a:solidFill>
              <a:srgbClr val="7B4972"/>
            </a:solidFill>
          </a:ln>
        </p:spPr>
      </p:pic>
    </p:spTree>
    <p:extLst>
      <p:ext uri="{BB962C8B-B14F-4D97-AF65-F5344CB8AC3E}">
        <p14:creationId xmlns:p14="http://schemas.microsoft.com/office/powerpoint/2010/main" val="33467311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1862666" y="674372"/>
            <a:ext cx="8186094" cy="2262513"/>
          </a:xfrm>
          <a:prstGeom prst="roundRect">
            <a:avLst/>
          </a:prstGeom>
          <a:solidFill>
            <a:srgbClr val="00B0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3"/>
          <p:cNvSpPr/>
          <p:nvPr/>
        </p:nvSpPr>
        <p:spPr>
          <a:xfrm>
            <a:off x="1524002" y="20744"/>
            <a:ext cx="2984499" cy="461665"/>
          </a:xfrm>
          <a:prstGeom prst="rect">
            <a:avLst/>
          </a:prstGeom>
          <a:noFill/>
        </p:spPr>
        <p:txBody>
          <a:bodyPr wrap="square">
            <a:spAutoFit/>
          </a:bodyPr>
          <a:lstStyle/>
          <a:p>
            <a:pPr algn="ctr">
              <a:defRPr/>
            </a:pPr>
            <a:r>
              <a:rPr lang="en-GB" sz="2400" b="1" dirty="0">
                <a:ln w="12700">
                  <a:solidFill>
                    <a:srgbClr val="000000"/>
                  </a:solidFill>
                  <a:prstDash val="solid"/>
                </a:ln>
                <a:solidFill>
                  <a:schemeClr val="accent6">
                    <a:lumMod val="75000"/>
                  </a:schemeClr>
                </a:solidFill>
                <a:effectLst>
                  <a:outerShdw blurRad="41275" dist="20320" dir="1800000" algn="tl" rotWithShape="0">
                    <a:srgbClr val="000000">
                      <a:alpha val="40000"/>
                    </a:srgbClr>
                  </a:outerShdw>
                </a:effectLst>
                <a:latin typeface="Comic Sans MS"/>
                <a:cs typeface="Comic Sans MS"/>
              </a:rPr>
              <a:t>Overgrazing</a:t>
            </a:r>
          </a:p>
        </p:txBody>
      </p:sp>
      <p:sp>
        <p:nvSpPr>
          <p:cNvPr id="3" name="TextBox 2"/>
          <p:cNvSpPr txBox="1"/>
          <p:nvPr/>
        </p:nvSpPr>
        <p:spPr>
          <a:xfrm>
            <a:off x="2074333" y="814197"/>
            <a:ext cx="7848693" cy="2031325"/>
          </a:xfrm>
          <a:prstGeom prst="rect">
            <a:avLst/>
          </a:prstGeom>
          <a:solidFill>
            <a:srgbClr val="00B0F0"/>
          </a:solidFill>
        </p:spPr>
        <p:txBody>
          <a:bodyPr wrap="square" rtlCol="0">
            <a:spAutoFit/>
          </a:bodyPr>
          <a:lstStyle/>
          <a:p>
            <a:pPr algn="just"/>
            <a:r>
              <a:rPr lang="en-US" dirty="0">
                <a:latin typeface="Bell MT"/>
                <a:cs typeface="Bell MT"/>
              </a:rPr>
              <a:t>If too many goats and cattle are grazed for too long on one site, all the vegetation is eaten and maybe unable to regrow. Nomadic groups used to wonder freely, following the rain wherever it fell. They would leave land before all the vegetation was gone, giving it a chance to recover. Now they cannot, due to new political boundaries, or because large companies have brought up the land rights in a region. Civil war and political instability also force herders to stay too long in places. </a:t>
            </a:r>
          </a:p>
        </p:txBody>
      </p:sp>
      <p:pic>
        <p:nvPicPr>
          <p:cNvPr id="5" name="Picture 4"/>
          <p:cNvPicPr/>
          <p:nvPr/>
        </p:nvPicPr>
        <p:blipFill>
          <a:blip r:embed="rId2">
            <a:extLst>
              <a:ext uri="{28A0092B-C50C-407E-A947-70E740481C1C}">
                <a14:useLocalDpi xmlns:a14="http://schemas.microsoft.com/office/drawing/2010/main" val="0"/>
              </a:ext>
            </a:extLst>
          </a:blip>
          <a:srcRect/>
          <a:stretch>
            <a:fillRect/>
          </a:stretch>
        </p:blipFill>
        <p:spPr bwMode="auto">
          <a:xfrm>
            <a:off x="4938898" y="2845521"/>
            <a:ext cx="5450417" cy="3608216"/>
          </a:xfrm>
          <a:prstGeom prst="rect">
            <a:avLst/>
          </a:prstGeom>
          <a:noFill/>
          <a:ln w="25400">
            <a:solidFill>
              <a:srgbClr val="FEA723"/>
            </a:solidFill>
          </a:ln>
        </p:spPr>
      </p:pic>
      <p:pic>
        <p:nvPicPr>
          <p:cNvPr id="7" name="Picture 6"/>
          <p:cNvPicPr/>
          <p:nvPr/>
        </p:nvPicPr>
        <p:blipFill>
          <a:blip r:embed="rId3">
            <a:extLst>
              <a:ext uri="{28A0092B-C50C-407E-A947-70E740481C1C}">
                <a14:useLocalDpi xmlns:a14="http://schemas.microsoft.com/office/drawing/2010/main" val="0"/>
              </a:ext>
            </a:extLst>
          </a:blip>
          <a:srcRect/>
          <a:stretch>
            <a:fillRect/>
          </a:stretch>
        </p:blipFill>
        <p:spPr bwMode="auto">
          <a:xfrm>
            <a:off x="1654260" y="3245812"/>
            <a:ext cx="3734128" cy="3354368"/>
          </a:xfrm>
          <a:prstGeom prst="rect">
            <a:avLst/>
          </a:prstGeom>
          <a:noFill/>
          <a:ln w="25400">
            <a:solidFill>
              <a:srgbClr val="FEA723"/>
            </a:solidFill>
          </a:ln>
        </p:spPr>
      </p:pic>
    </p:spTree>
    <p:extLst>
      <p:ext uri="{BB962C8B-B14F-4D97-AF65-F5344CB8AC3E}">
        <p14:creationId xmlns:p14="http://schemas.microsoft.com/office/powerpoint/2010/main" val="33211933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24002" y="20744"/>
            <a:ext cx="2984499" cy="461665"/>
          </a:xfrm>
          <a:prstGeom prst="rect">
            <a:avLst/>
          </a:prstGeom>
          <a:noFill/>
        </p:spPr>
        <p:txBody>
          <a:bodyPr wrap="square">
            <a:spAutoFit/>
          </a:bodyPr>
          <a:lstStyle/>
          <a:p>
            <a:pPr algn="ctr">
              <a:defRPr/>
            </a:pPr>
            <a:r>
              <a:rPr lang="en-GB" sz="2400" b="1" dirty="0">
                <a:ln w="12700">
                  <a:solidFill>
                    <a:srgbClr val="000000"/>
                  </a:solidFill>
                  <a:prstDash val="solid"/>
                </a:ln>
                <a:solidFill>
                  <a:schemeClr val="tx2">
                    <a:lumMod val="60000"/>
                    <a:lumOff val="40000"/>
                  </a:schemeClr>
                </a:solidFill>
                <a:effectLst>
                  <a:outerShdw blurRad="41275" dist="20320" dir="1800000" algn="tl" rotWithShape="0">
                    <a:srgbClr val="000000">
                      <a:alpha val="40000"/>
                    </a:srgbClr>
                  </a:outerShdw>
                </a:effectLst>
                <a:latin typeface="Comic Sans MS"/>
                <a:cs typeface="Comic Sans MS"/>
              </a:rPr>
              <a:t>Overcultivation</a:t>
            </a:r>
          </a:p>
        </p:txBody>
      </p:sp>
      <p:sp>
        <p:nvSpPr>
          <p:cNvPr id="5" name="Rounded Rectangle 4"/>
          <p:cNvSpPr/>
          <p:nvPr/>
        </p:nvSpPr>
        <p:spPr>
          <a:xfrm>
            <a:off x="1862666" y="752156"/>
            <a:ext cx="8186094" cy="2497667"/>
          </a:xfrm>
          <a:prstGeom prst="roundRect">
            <a:avLst/>
          </a:prstGeom>
          <a:solidFill>
            <a:schemeClr val="tx2">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p:cNvSpPr txBox="1"/>
          <p:nvPr/>
        </p:nvSpPr>
        <p:spPr>
          <a:xfrm>
            <a:off x="2149774" y="956028"/>
            <a:ext cx="7493000" cy="2031325"/>
          </a:xfrm>
          <a:prstGeom prst="rect">
            <a:avLst/>
          </a:prstGeom>
          <a:noFill/>
        </p:spPr>
        <p:txBody>
          <a:bodyPr wrap="square" rtlCol="0">
            <a:spAutoFit/>
          </a:bodyPr>
          <a:lstStyle/>
          <a:p>
            <a:pPr algn="just"/>
            <a:r>
              <a:rPr lang="en-US" dirty="0">
                <a:latin typeface="Bell MT"/>
                <a:cs typeface="Bell MT"/>
              </a:rPr>
              <a:t>Overcropping land can exhaust soil’s fertility. Part of the problem is due to small scale subsistence agriculture. As health has improved over time, more of the children born into farming families are surviving infancy. More crops are planted and some aquifers have been drained dry. Commercial farming makes this situation worse. European companies are using large areas of fragile land in Ghana to grow water-hungry cash crops such as jatropha (which is used to make vegetable oil). </a:t>
            </a:r>
          </a:p>
        </p:txBody>
      </p:sp>
      <p:pic>
        <p:nvPicPr>
          <p:cNvPr id="6" name="Picture 5"/>
          <p:cNvPicPr/>
          <p:nvPr/>
        </p:nvPicPr>
        <p:blipFill>
          <a:blip r:embed="rId2">
            <a:extLst>
              <a:ext uri="{28A0092B-C50C-407E-A947-70E740481C1C}">
                <a14:useLocalDpi xmlns:a14="http://schemas.microsoft.com/office/drawing/2010/main" val="0"/>
              </a:ext>
            </a:extLst>
          </a:blip>
          <a:srcRect/>
          <a:stretch>
            <a:fillRect/>
          </a:stretch>
        </p:blipFill>
        <p:spPr bwMode="auto">
          <a:xfrm>
            <a:off x="2025493" y="3593190"/>
            <a:ext cx="3753677" cy="2735602"/>
          </a:xfrm>
          <a:prstGeom prst="rect">
            <a:avLst/>
          </a:prstGeom>
          <a:noFill/>
          <a:ln w="25400">
            <a:solidFill>
              <a:schemeClr val="tx2">
                <a:lumMod val="60000"/>
                <a:lumOff val="40000"/>
              </a:schemeClr>
            </a:solidFill>
          </a:ln>
        </p:spPr>
      </p:pic>
      <p:pic>
        <p:nvPicPr>
          <p:cNvPr id="7" name="Picture 6"/>
          <p:cNvPicPr/>
          <p:nvPr/>
        </p:nvPicPr>
        <p:blipFill>
          <a:blip r:embed="rId3">
            <a:extLst>
              <a:ext uri="{28A0092B-C50C-407E-A947-70E740481C1C}">
                <a14:useLocalDpi xmlns:a14="http://schemas.microsoft.com/office/drawing/2010/main" val="0"/>
              </a:ext>
            </a:extLst>
          </a:blip>
          <a:srcRect/>
          <a:stretch>
            <a:fillRect/>
          </a:stretch>
        </p:blipFill>
        <p:spPr bwMode="auto">
          <a:xfrm>
            <a:off x="5952850" y="3602892"/>
            <a:ext cx="4330669" cy="2725900"/>
          </a:xfrm>
          <a:prstGeom prst="rect">
            <a:avLst/>
          </a:prstGeom>
          <a:noFill/>
          <a:ln w="25400">
            <a:solidFill>
              <a:schemeClr val="tx2">
                <a:lumMod val="60000"/>
                <a:lumOff val="40000"/>
              </a:schemeClr>
            </a:solidFill>
          </a:ln>
        </p:spPr>
      </p:pic>
    </p:spTree>
    <p:extLst>
      <p:ext uri="{BB962C8B-B14F-4D97-AF65-F5344CB8AC3E}">
        <p14:creationId xmlns:p14="http://schemas.microsoft.com/office/powerpoint/2010/main" val="32708363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1862666" y="752156"/>
            <a:ext cx="7821466" cy="2278380"/>
          </a:xfrm>
          <a:prstGeom prst="roundRect">
            <a:avLst/>
          </a:prstGeom>
          <a:solidFill>
            <a:srgbClr val="D30016">
              <a:alpha val="6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3"/>
          <p:cNvSpPr/>
          <p:nvPr/>
        </p:nvSpPr>
        <p:spPr>
          <a:xfrm>
            <a:off x="1524002" y="20744"/>
            <a:ext cx="2984499" cy="461665"/>
          </a:xfrm>
          <a:prstGeom prst="rect">
            <a:avLst/>
          </a:prstGeom>
          <a:noFill/>
        </p:spPr>
        <p:txBody>
          <a:bodyPr wrap="square">
            <a:spAutoFit/>
          </a:bodyPr>
          <a:lstStyle/>
          <a:p>
            <a:pPr algn="ctr">
              <a:defRPr/>
            </a:pPr>
            <a:r>
              <a:rPr lang="en-GB" sz="2400" b="1" dirty="0">
                <a:ln w="12700">
                  <a:solidFill>
                    <a:srgbClr val="000000"/>
                  </a:solidFill>
                  <a:prstDash val="solid"/>
                </a:ln>
                <a:solidFill>
                  <a:srgbClr val="D30016"/>
                </a:solidFill>
                <a:effectLst>
                  <a:outerShdw blurRad="41275" dist="20320" dir="1800000" algn="tl" rotWithShape="0">
                    <a:srgbClr val="000000">
                      <a:alpha val="40000"/>
                    </a:srgbClr>
                  </a:outerShdw>
                </a:effectLst>
                <a:latin typeface="Comic Sans MS"/>
                <a:cs typeface="Comic Sans MS"/>
              </a:rPr>
              <a:t>Soil erosion</a:t>
            </a:r>
          </a:p>
        </p:txBody>
      </p:sp>
      <p:sp>
        <p:nvSpPr>
          <p:cNvPr id="3" name="TextBox 2"/>
          <p:cNvSpPr txBox="1"/>
          <p:nvPr/>
        </p:nvSpPr>
        <p:spPr>
          <a:xfrm>
            <a:off x="1986319" y="1006157"/>
            <a:ext cx="7493000" cy="1754327"/>
          </a:xfrm>
          <a:prstGeom prst="rect">
            <a:avLst/>
          </a:prstGeom>
          <a:noFill/>
        </p:spPr>
        <p:txBody>
          <a:bodyPr wrap="square" rtlCol="0">
            <a:spAutoFit/>
          </a:bodyPr>
          <a:lstStyle/>
          <a:p>
            <a:pPr algn="just"/>
            <a:r>
              <a:rPr lang="en-US" dirty="0">
                <a:latin typeface="Bell MT"/>
                <a:cs typeface="Bell MT"/>
              </a:rPr>
              <a:t>Over cultivation and overgrazing both result in soil erosion. If vegetation has been eaten by cattle or killed by drought, the exposed topsoil becomes baked hard by sunlight.  When it finally arrives intense rain washes over the soil rather than soaking into the ground. As it flows it carried the topsoil away. Once the soil has eroded, it becomes impossible for the vegetation to grow back. </a:t>
            </a:r>
          </a:p>
        </p:txBody>
      </p:sp>
      <p:pic>
        <p:nvPicPr>
          <p:cNvPr id="7" name="Picture 6"/>
          <p:cNvPicPr/>
          <p:nvPr/>
        </p:nvPicPr>
        <p:blipFill>
          <a:blip r:embed="rId2">
            <a:extLst>
              <a:ext uri="{28A0092B-C50C-407E-A947-70E740481C1C}">
                <a14:useLocalDpi xmlns:a14="http://schemas.microsoft.com/office/drawing/2010/main" val="0"/>
              </a:ext>
            </a:extLst>
          </a:blip>
          <a:srcRect/>
          <a:stretch>
            <a:fillRect/>
          </a:stretch>
        </p:blipFill>
        <p:spPr bwMode="auto">
          <a:xfrm>
            <a:off x="1717647" y="3293953"/>
            <a:ext cx="4402584" cy="2611473"/>
          </a:xfrm>
          <a:prstGeom prst="rect">
            <a:avLst/>
          </a:prstGeom>
          <a:noFill/>
          <a:ln w="25400">
            <a:solidFill>
              <a:srgbClr val="D30016"/>
            </a:solidFill>
          </a:ln>
        </p:spPr>
      </p:pic>
      <p:pic>
        <p:nvPicPr>
          <p:cNvPr id="8" name="Picture 7"/>
          <p:cNvPicPr/>
          <p:nvPr/>
        </p:nvPicPr>
        <p:blipFill>
          <a:blip r:embed="rId3">
            <a:extLst>
              <a:ext uri="{28A0092B-C50C-407E-A947-70E740481C1C}">
                <a14:useLocalDpi xmlns:a14="http://schemas.microsoft.com/office/drawing/2010/main" val="0"/>
              </a:ext>
            </a:extLst>
          </a:blip>
          <a:srcRect/>
          <a:stretch>
            <a:fillRect/>
          </a:stretch>
        </p:blipFill>
        <p:spPr bwMode="auto">
          <a:xfrm>
            <a:off x="6250491" y="3293953"/>
            <a:ext cx="4131208" cy="2611473"/>
          </a:xfrm>
          <a:prstGeom prst="rect">
            <a:avLst/>
          </a:prstGeom>
          <a:noFill/>
          <a:ln w="25400">
            <a:solidFill>
              <a:srgbClr val="D30016"/>
            </a:solidFill>
          </a:ln>
        </p:spPr>
      </p:pic>
    </p:spTree>
    <p:extLst>
      <p:ext uri="{BB962C8B-B14F-4D97-AF65-F5344CB8AC3E}">
        <p14:creationId xmlns:p14="http://schemas.microsoft.com/office/powerpoint/2010/main" val="27408987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BC9381-314B-E34C-8EFA-DF6958E6D17C}"/>
              </a:ext>
            </a:extLst>
          </p:cNvPr>
          <p:cNvSpPr>
            <a:spLocks noGrp="1"/>
          </p:cNvSpPr>
          <p:nvPr>
            <p:ph type="title"/>
          </p:nvPr>
        </p:nvSpPr>
        <p:spPr/>
        <p:txBody>
          <a:bodyPr/>
          <a:lstStyle/>
          <a:p>
            <a:r>
              <a:rPr lang="en-US" dirty="0">
                <a:latin typeface="KBSticktoIt Medium" panose="02000603000000000000" pitchFamily="2" charset="0"/>
                <a:ea typeface="KBSticktoIt Medium" panose="02000603000000000000" pitchFamily="2" charset="0"/>
              </a:rPr>
              <a:t>Solutions 1: Food aid</a:t>
            </a:r>
          </a:p>
        </p:txBody>
      </p:sp>
      <p:pic>
        <p:nvPicPr>
          <p:cNvPr id="5" name="Content Placeholder 4">
            <a:extLst>
              <a:ext uri="{FF2B5EF4-FFF2-40B4-BE49-F238E27FC236}">
                <a16:creationId xmlns:a16="http://schemas.microsoft.com/office/drawing/2014/main" id="{3D652D52-C142-8842-8D0B-1D7519431B36}"/>
              </a:ext>
            </a:extLst>
          </p:cNvPr>
          <p:cNvPicPr>
            <a:picLocks noGrp="1" noChangeAspect="1"/>
          </p:cNvPicPr>
          <p:nvPr>
            <p:ph idx="1"/>
          </p:nvPr>
        </p:nvPicPr>
        <p:blipFill>
          <a:blip r:embed="rId2"/>
          <a:stretch>
            <a:fillRect/>
          </a:stretch>
        </p:blipFill>
        <p:spPr>
          <a:xfrm>
            <a:off x="944380" y="1865549"/>
            <a:ext cx="4267200" cy="1333500"/>
          </a:xfrm>
        </p:spPr>
      </p:pic>
      <p:pic>
        <p:nvPicPr>
          <p:cNvPr id="7" name="Picture 6">
            <a:extLst>
              <a:ext uri="{FF2B5EF4-FFF2-40B4-BE49-F238E27FC236}">
                <a16:creationId xmlns:a16="http://schemas.microsoft.com/office/drawing/2014/main" id="{CDB4F4E9-2FE7-7848-9A54-1E89571EE88A}"/>
              </a:ext>
            </a:extLst>
          </p:cNvPr>
          <p:cNvPicPr>
            <a:picLocks noChangeAspect="1"/>
          </p:cNvPicPr>
          <p:nvPr/>
        </p:nvPicPr>
        <p:blipFill>
          <a:blip r:embed="rId3"/>
          <a:stretch>
            <a:fillRect/>
          </a:stretch>
        </p:blipFill>
        <p:spPr>
          <a:xfrm>
            <a:off x="944380" y="3867462"/>
            <a:ext cx="4026885" cy="1378185"/>
          </a:xfrm>
          <a:prstGeom prst="rect">
            <a:avLst/>
          </a:prstGeom>
        </p:spPr>
      </p:pic>
      <p:pic>
        <p:nvPicPr>
          <p:cNvPr id="9" name="Picture 8">
            <a:extLst>
              <a:ext uri="{FF2B5EF4-FFF2-40B4-BE49-F238E27FC236}">
                <a16:creationId xmlns:a16="http://schemas.microsoft.com/office/drawing/2014/main" id="{44FF9A55-FCB1-6348-80F2-548633B3CFB7}"/>
              </a:ext>
            </a:extLst>
          </p:cNvPr>
          <p:cNvPicPr>
            <a:picLocks noChangeAspect="1"/>
          </p:cNvPicPr>
          <p:nvPr/>
        </p:nvPicPr>
        <p:blipFill>
          <a:blip r:embed="rId4"/>
          <a:stretch>
            <a:fillRect/>
          </a:stretch>
        </p:blipFill>
        <p:spPr>
          <a:xfrm>
            <a:off x="7060976" y="104931"/>
            <a:ext cx="4725681" cy="6858000"/>
          </a:xfrm>
          <a:prstGeom prst="rect">
            <a:avLst/>
          </a:prstGeom>
        </p:spPr>
      </p:pic>
    </p:spTree>
    <p:extLst>
      <p:ext uri="{BB962C8B-B14F-4D97-AF65-F5344CB8AC3E}">
        <p14:creationId xmlns:p14="http://schemas.microsoft.com/office/powerpoint/2010/main" val="6482005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EB9D89-6073-0744-A342-A577650E0AAB}"/>
              </a:ext>
            </a:extLst>
          </p:cNvPr>
          <p:cNvSpPr>
            <a:spLocks noGrp="1"/>
          </p:cNvSpPr>
          <p:nvPr>
            <p:ph type="title"/>
          </p:nvPr>
        </p:nvSpPr>
        <p:spPr/>
        <p:txBody>
          <a:bodyPr/>
          <a:lstStyle/>
          <a:p>
            <a:r>
              <a:rPr lang="en-US" dirty="0">
                <a:latin typeface="KBSticktoIt Medium" panose="02000603000000000000" pitchFamily="2" charset="0"/>
                <a:ea typeface="KBSticktoIt Medium" panose="02000603000000000000" pitchFamily="2" charset="0"/>
              </a:rPr>
              <a:t>Solution 2: Sustainable farming- The Great Green Wall  </a:t>
            </a:r>
          </a:p>
        </p:txBody>
      </p:sp>
      <p:pic>
        <p:nvPicPr>
          <p:cNvPr id="7" name="Content Placeholder 6">
            <a:hlinkClick r:id="rId2"/>
            <a:extLst>
              <a:ext uri="{FF2B5EF4-FFF2-40B4-BE49-F238E27FC236}">
                <a16:creationId xmlns:a16="http://schemas.microsoft.com/office/drawing/2014/main" id="{9FEB44F0-6917-704C-9A22-390DDA537A06}"/>
              </a:ext>
            </a:extLst>
          </p:cNvPr>
          <p:cNvPicPr>
            <a:picLocks noGrp="1" noChangeAspect="1"/>
          </p:cNvPicPr>
          <p:nvPr>
            <p:ph idx="1"/>
          </p:nvPr>
        </p:nvPicPr>
        <p:blipFill>
          <a:blip r:embed="rId3"/>
          <a:stretch>
            <a:fillRect/>
          </a:stretch>
        </p:blipFill>
        <p:spPr>
          <a:xfrm>
            <a:off x="457200" y="1690688"/>
            <a:ext cx="6513991" cy="3152679"/>
          </a:xfrm>
        </p:spPr>
      </p:pic>
      <p:pic>
        <p:nvPicPr>
          <p:cNvPr id="4" name="Picture 2">
            <a:extLst>
              <a:ext uri="{FF2B5EF4-FFF2-40B4-BE49-F238E27FC236}">
                <a16:creationId xmlns:a16="http://schemas.microsoft.com/office/drawing/2014/main" id="{9AEF8424-2793-3544-9EEF-1FD92C8A2380}"/>
              </a:ext>
            </a:extLst>
          </p:cNvPr>
          <p:cNvPicPr>
            <a:picLocks noChangeAspect="1" noChangeArrowheads="1"/>
          </p:cNvPicPr>
          <p:nvPr/>
        </p:nvPicPr>
        <p:blipFill>
          <a:blip r:embed="rId4" cstate="print"/>
          <a:srcRect/>
          <a:stretch>
            <a:fillRect/>
          </a:stretch>
        </p:blipFill>
        <p:spPr bwMode="auto">
          <a:xfrm>
            <a:off x="6802627" y="3837483"/>
            <a:ext cx="4812251" cy="2666661"/>
          </a:xfrm>
          <a:prstGeom prst="rect">
            <a:avLst/>
          </a:prstGeom>
          <a:noFill/>
          <a:ln w="9525">
            <a:noFill/>
            <a:miter lim="800000"/>
            <a:headEnd/>
            <a:tailEnd/>
          </a:ln>
        </p:spPr>
      </p:pic>
      <p:pic>
        <p:nvPicPr>
          <p:cNvPr id="5" name="Picture 4">
            <a:extLst>
              <a:ext uri="{FF2B5EF4-FFF2-40B4-BE49-F238E27FC236}">
                <a16:creationId xmlns:a16="http://schemas.microsoft.com/office/drawing/2014/main" id="{3D68F6A8-C532-2944-B87E-A7F895CA652D}"/>
              </a:ext>
            </a:extLst>
          </p:cNvPr>
          <p:cNvPicPr>
            <a:picLocks noChangeAspect="1" noChangeArrowheads="1"/>
          </p:cNvPicPr>
          <p:nvPr/>
        </p:nvPicPr>
        <p:blipFill>
          <a:blip r:embed="rId5" cstate="print"/>
          <a:srcRect/>
          <a:stretch>
            <a:fillRect/>
          </a:stretch>
        </p:blipFill>
        <p:spPr bwMode="auto">
          <a:xfrm>
            <a:off x="9008383" y="1364105"/>
            <a:ext cx="2726417" cy="1991975"/>
          </a:xfrm>
          <a:prstGeom prst="rect">
            <a:avLst/>
          </a:prstGeom>
          <a:noFill/>
          <a:ln w="9525">
            <a:noFill/>
            <a:miter lim="800000"/>
            <a:headEnd/>
            <a:tailEnd/>
          </a:ln>
        </p:spPr>
      </p:pic>
      <p:sp>
        <p:nvSpPr>
          <p:cNvPr id="8" name="Rectangle 7">
            <a:extLst>
              <a:ext uri="{FF2B5EF4-FFF2-40B4-BE49-F238E27FC236}">
                <a16:creationId xmlns:a16="http://schemas.microsoft.com/office/drawing/2014/main" id="{CFEF691A-871B-A242-889B-D2D38AAE98A7}"/>
              </a:ext>
            </a:extLst>
          </p:cNvPr>
          <p:cNvSpPr/>
          <p:nvPr/>
        </p:nvSpPr>
        <p:spPr>
          <a:xfrm>
            <a:off x="457200" y="5245600"/>
            <a:ext cx="6096000" cy="923330"/>
          </a:xfrm>
          <a:prstGeom prst="rect">
            <a:avLst/>
          </a:prstGeom>
        </p:spPr>
        <p:txBody>
          <a:bodyPr>
            <a:spAutoFit/>
          </a:bodyPr>
          <a:lstStyle/>
          <a:p>
            <a:pPr marL="342900" indent="-342900">
              <a:buAutoNum type="arabicPeriod"/>
            </a:pPr>
            <a:r>
              <a:rPr lang="en-US" dirty="0">
                <a:latin typeface="Century" panose="02040604050505020304" pitchFamily="18" charset="0"/>
              </a:rPr>
              <a:t>How does it work?</a:t>
            </a:r>
          </a:p>
          <a:p>
            <a:pPr marL="342900" indent="-342900">
              <a:buAutoNum type="arabicPeriod"/>
            </a:pPr>
            <a:r>
              <a:rPr lang="en-US" dirty="0">
                <a:latin typeface="Century" panose="02040604050505020304" pitchFamily="18" charset="0"/>
              </a:rPr>
              <a:t>What are the benefits?</a:t>
            </a:r>
          </a:p>
          <a:p>
            <a:pPr marL="342900" indent="-342900">
              <a:buAutoNum type="arabicPeriod"/>
            </a:pPr>
            <a:r>
              <a:rPr lang="en-US" dirty="0">
                <a:latin typeface="Century" panose="02040604050505020304" pitchFamily="18" charset="0"/>
              </a:rPr>
              <a:t>What are the issues? </a:t>
            </a:r>
          </a:p>
        </p:txBody>
      </p:sp>
    </p:spTree>
    <p:extLst>
      <p:ext uri="{BB962C8B-B14F-4D97-AF65-F5344CB8AC3E}">
        <p14:creationId xmlns:p14="http://schemas.microsoft.com/office/powerpoint/2010/main" val="24988316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291416" y="68374"/>
            <a:ext cx="7048500" cy="369332"/>
          </a:xfrm>
          <a:prstGeom prst="rect">
            <a:avLst/>
          </a:prstGeom>
          <a:noFill/>
        </p:spPr>
        <p:txBody>
          <a:bodyPr wrap="square" rtlCol="0">
            <a:spAutoFit/>
          </a:bodyPr>
          <a:lstStyle/>
          <a:p>
            <a:r>
              <a:rPr lang="en-US" dirty="0">
                <a:latin typeface="Bell MT"/>
                <a:cs typeface="Bell MT"/>
              </a:rPr>
              <a:t>The Sahel desert is experiencing desertification at an alarming rate. </a:t>
            </a:r>
          </a:p>
        </p:txBody>
      </p:sp>
      <p:sp>
        <p:nvSpPr>
          <p:cNvPr id="5" name="Rectangle 4"/>
          <p:cNvSpPr/>
          <p:nvPr/>
        </p:nvSpPr>
        <p:spPr>
          <a:xfrm>
            <a:off x="1154239" y="20743"/>
            <a:ext cx="2758421" cy="523220"/>
          </a:xfrm>
          <a:prstGeom prst="rect">
            <a:avLst/>
          </a:prstGeom>
          <a:noFill/>
        </p:spPr>
        <p:txBody>
          <a:bodyPr wrap="square">
            <a:spAutoFit/>
          </a:bodyPr>
          <a:lstStyle/>
          <a:p>
            <a:pPr algn="ctr">
              <a:defRPr/>
            </a:pPr>
            <a:r>
              <a:rPr lang="en-GB" sz="2800" b="1" dirty="0">
                <a:ln w="12700">
                  <a:solidFill>
                    <a:srgbClr val="000000"/>
                  </a:solidFill>
                  <a:prstDash val="solid"/>
                </a:ln>
                <a:solidFill>
                  <a:srgbClr val="3366FF"/>
                </a:solidFill>
                <a:effectLst>
                  <a:outerShdw blurRad="41275" dist="20320" dir="1800000" algn="tl" rotWithShape="0">
                    <a:srgbClr val="000000">
                      <a:alpha val="40000"/>
                    </a:srgbClr>
                  </a:outerShdw>
                </a:effectLst>
                <a:latin typeface="Comic Sans MS"/>
                <a:cs typeface="Comic Sans MS"/>
              </a:rPr>
              <a:t>Figure 1</a:t>
            </a:r>
          </a:p>
        </p:txBody>
      </p:sp>
      <p:pic>
        <p:nvPicPr>
          <p:cNvPr id="6" name="Picture 5"/>
          <p:cNvPicPr>
            <a:picLocks noChangeAspect="1"/>
          </p:cNvPicPr>
          <p:nvPr/>
        </p:nvPicPr>
        <p:blipFill>
          <a:blip r:embed="rId3"/>
          <a:stretch>
            <a:fillRect/>
          </a:stretch>
        </p:blipFill>
        <p:spPr>
          <a:xfrm>
            <a:off x="1735668" y="719403"/>
            <a:ext cx="4201582" cy="2383631"/>
          </a:xfrm>
          <a:prstGeom prst="rect">
            <a:avLst/>
          </a:prstGeom>
        </p:spPr>
      </p:pic>
      <p:pic>
        <p:nvPicPr>
          <p:cNvPr id="7" name="Picture 6"/>
          <p:cNvPicPr>
            <a:picLocks noChangeAspect="1"/>
          </p:cNvPicPr>
          <p:nvPr/>
        </p:nvPicPr>
        <p:blipFill>
          <a:blip r:embed="rId4"/>
          <a:stretch>
            <a:fillRect/>
          </a:stretch>
        </p:blipFill>
        <p:spPr>
          <a:xfrm>
            <a:off x="1735669" y="3252611"/>
            <a:ext cx="1968499" cy="2906888"/>
          </a:xfrm>
          <a:prstGeom prst="rect">
            <a:avLst/>
          </a:prstGeom>
        </p:spPr>
      </p:pic>
      <p:pic>
        <p:nvPicPr>
          <p:cNvPr id="8" name="Picture 7"/>
          <p:cNvPicPr>
            <a:picLocks noChangeAspect="1"/>
          </p:cNvPicPr>
          <p:nvPr/>
        </p:nvPicPr>
        <p:blipFill rotWithShape="1">
          <a:blip r:embed="rId5"/>
          <a:srcRect b="36420"/>
          <a:stretch/>
        </p:blipFill>
        <p:spPr>
          <a:xfrm>
            <a:off x="3912660" y="3252611"/>
            <a:ext cx="2024591" cy="2906888"/>
          </a:xfrm>
          <a:prstGeom prst="rect">
            <a:avLst/>
          </a:prstGeom>
        </p:spPr>
      </p:pic>
      <p:cxnSp>
        <p:nvCxnSpPr>
          <p:cNvPr id="10" name="Straight Connector 9"/>
          <p:cNvCxnSpPr/>
          <p:nvPr/>
        </p:nvCxnSpPr>
        <p:spPr>
          <a:xfrm>
            <a:off x="6096000" y="543964"/>
            <a:ext cx="0" cy="6145849"/>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10513483" y="543964"/>
            <a:ext cx="0" cy="6145849"/>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6206066" y="543964"/>
            <a:ext cx="4296834" cy="6340195"/>
          </a:xfrm>
          <a:prstGeom prst="rect">
            <a:avLst/>
          </a:prstGeom>
          <a:noFill/>
        </p:spPr>
        <p:txBody>
          <a:bodyPr wrap="square" rtlCol="0">
            <a:spAutoFit/>
          </a:bodyPr>
          <a:lstStyle/>
          <a:p>
            <a:r>
              <a:rPr lang="en-US" sz="1400" dirty="0">
                <a:latin typeface="Bell MT"/>
                <a:cs typeface="Bell MT"/>
              </a:rPr>
              <a:t>Project 1</a:t>
            </a:r>
          </a:p>
          <a:p>
            <a:r>
              <a:rPr lang="en-US" sz="1400" dirty="0">
                <a:latin typeface="Bell MT"/>
                <a:cs typeface="Bell MT"/>
              </a:rPr>
              <a:t>A project focusing on promoting sustainable farming methods. As part of sustainable farming, farmers plant trees to help bind the soil together and reduce the loss of fertile soil. Farms also create terraces on hills which prevent rainfall run off on sloping land, therefore keep the soils fertility high. </a:t>
            </a:r>
          </a:p>
          <a:p>
            <a:endParaRPr lang="en-US" sz="1400" dirty="0">
              <a:latin typeface="Bell MT"/>
              <a:cs typeface="Bell MT"/>
            </a:endParaRPr>
          </a:p>
          <a:p>
            <a:r>
              <a:rPr lang="en-US" sz="1400" dirty="0">
                <a:latin typeface="Bell MT"/>
                <a:cs typeface="Bell MT"/>
              </a:rPr>
              <a:t>Project 2</a:t>
            </a:r>
          </a:p>
          <a:p>
            <a:r>
              <a:rPr lang="en-US" sz="1400" dirty="0">
                <a:latin typeface="Bell MT"/>
                <a:cs typeface="Bell MT"/>
              </a:rPr>
              <a:t>Unusually trees are removed for cooking, however this is unsustainable. Practice Action are tackling the issue with the use of more fuel efficient wood stoves, which are both affordable and easy to use. Therefore cutting the amount of risky trips for firewood and allowing more trees to grow. Also burning smaller amounts of wood means that less smoke will enter their lungs and their homes. </a:t>
            </a:r>
          </a:p>
          <a:p>
            <a:endParaRPr lang="en-US" sz="1400" dirty="0">
              <a:latin typeface="Bell MT"/>
              <a:cs typeface="Bell MT"/>
            </a:endParaRPr>
          </a:p>
          <a:p>
            <a:r>
              <a:rPr lang="en-US" sz="1400" dirty="0">
                <a:latin typeface="Bell MT"/>
                <a:cs typeface="Bell MT"/>
              </a:rPr>
              <a:t>Project 3</a:t>
            </a:r>
          </a:p>
          <a:p>
            <a:r>
              <a:rPr lang="en-US" sz="1400" dirty="0">
                <a:latin typeface="Bell MT"/>
                <a:cs typeface="Bell MT"/>
              </a:rPr>
              <a:t>Laying low stone bunds in fields is a well known technique as a result various government and non government programmes are promoting the large scale introduction of the technique. The stone bunds form a barrier that slows down water runoff, allowing rainwater to seep into the soil and spread more evenly over the land. This slowing down of water runoff helps with building-up a layer of fine soil and manure particles, rich in nutrients.</a:t>
            </a:r>
          </a:p>
          <a:p>
            <a:endParaRPr lang="en-US" sz="1400" dirty="0">
              <a:latin typeface="Bell MT"/>
              <a:cs typeface="Bell MT"/>
            </a:endParaRPr>
          </a:p>
        </p:txBody>
      </p:sp>
    </p:spTree>
    <p:extLst>
      <p:ext uri="{BB962C8B-B14F-4D97-AF65-F5344CB8AC3E}">
        <p14:creationId xmlns:p14="http://schemas.microsoft.com/office/powerpoint/2010/main" val="15580613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886271" y="587434"/>
            <a:ext cx="8527730" cy="2308324"/>
          </a:xfrm>
          <a:prstGeom prst="rect">
            <a:avLst/>
          </a:prstGeom>
        </p:spPr>
        <p:txBody>
          <a:bodyPr wrap="square">
            <a:spAutoFit/>
          </a:bodyPr>
          <a:lstStyle/>
          <a:p>
            <a:pPr algn="just"/>
            <a:r>
              <a:rPr lang="en-GB" dirty="0">
                <a:latin typeface="Bell MT"/>
                <a:cs typeface="Bell MT"/>
              </a:rPr>
              <a:t>Three projects have been suggested to try and reduce the rate of desertification in the Sahel. </a:t>
            </a:r>
          </a:p>
          <a:p>
            <a:pPr algn="just"/>
            <a:r>
              <a:rPr lang="en-GB" dirty="0">
                <a:latin typeface="Bell MT"/>
                <a:cs typeface="Bell MT"/>
              </a:rPr>
              <a:t> </a:t>
            </a:r>
          </a:p>
          <a:p>
            <a:pPr algn="just"/>
            <a:r>
              <a:rPr lang="en-GB" dirty="0">
                <a:latin typeface="Bell MT"/>
                <a:cs typeface="Bell MT"/>
              </a:rPr>
              <a:t>Which of the three projects do you feel is the most sustainable for the LIC country of Sudan?</a:t>
            </a:r>
          </a:p>
          <a:p>
            <a:pPr algn="just"/>
            <a:r>
              <a:rPr lang="en-GB" dirty="0">
                <a:latin typeface="Bell MT"/>
                <a:cs typeface="Bell MT"/>
              </a:rPr>
              <a:t> </a:t>
            </a:r>
          </a:p>
          <a:p>
            <a:pPr algn="just"/>
            <a:r>
              <a:rPr lang="en-GB" dirty="0">
                <a:latin typeface="Bell MT"/>
                <a:cs typeface="Bell MT"/>
              </a:rPr>
              <a:t>Use evidence form the resources booklet and your own understanding to explain why you have reached this decision. </a:t>
            </a:r>
          </a:p>
        </p:txBody>
      </p:sp>
      <p:sp>
        <p:nvSpPr>
          <p:cNvPr id="5" name="Rectangle 4"/>
          <p:cNvSpPr/>
          <p:nvPr/>
        </p:nvSpPr>
        <p:spPr>
          <a:xfrm>
            <a:off x="1524001" y="0"/>
            <a:ext cx="2758421" cy="523220"/>
          </a:xfrm>
          <a:prstGeom prst="rect">
            <a:avLst/>
          </a:prstGeom>
          <a:noFill/>
        </p:spPr>
        <p:txBody>
          <a:bodyPr wrap="square">
            <a:spAutoFit/>
          </a:bodyPr>
          <a:lstStyle/>
          <a:p>
            <a:pPr algn="ctr">
              <a:defRPr/>
            </a:pPr>
            <a:r>
              <a:rPr lang="en-GB" sz="2800" b="1" dirty="0">
                <a:ln w="12700">
                  <a:solidFill>
                    <a:srgbClr val="000000"/>
                  </a:solidFill>
                  <a:prstDash val="solid"/>
                </a:ln>
                <a:solidFill>
                  <a:srgbClr val="3366FF"/>
                </a:solidFill>
                <a:effectLst>
                  <a:outerShdw blurRad="41275" dist="20320" dir="1800000" algn="tl" rotWithShape="0">
                    <a:srgbClr val="000000">
                      <a:alpha val="40000"/>
                    </a:srgbClr>
                  </a:outerShdw>
                </a:effectLst>
                <a:latin typeface="Comic Sans MS"/>
                <a:cs typeface="Comic Sans MS"/>
              </a:rPr>
              <a:t>Exam question</a:t>
            </a:r>
          </a:p>
        </p:txBody>
      </p:sp>
      <p:sp>
        <p:nvSpPr>
          <p:cNvPr id="2" name="TextBox 1"/>
          <p:cNvSpPr txBox="1"/>
          <p:nvPr/>
        </p:nvSpPr>
        <p:spPr>
          <a:xfrm>
            <a:off x="2032001" y="2923433"/>
            <a:ext cx="2529417" cy="3754874"/>
          </a:xfrm>
          <a:prstGeom prst="rect">
            <a:avLst/>
          </a:prstGeom>
          <a:noFill/>
          <a:ln w="38100" cmpd="dbl">
            <a:solidFill>
              <a:srgbClr val="B10703"/>
            </a:solidFill>
          </a:ln>
        </p:spPr>
        <p:txBody>
          <a:bodyPr wrap="square" rtlCol="0">
            <a:spAutoFit/>
          </a:bodyPr>
          <a:lstStyle/>
          <a:p>
            <a:pPr algn="ctr"/>
            <a:r>
              <a:rPr lang="en-US" sz="1400" b="1" dirty="0">
                <a:solidFill>
                  <a:srgbClr val="B10703"/>
                </a:solidFill>
                <a:latin typeface="Bell MT"/>
                <a:cs typeface="Bell MT"/>
              </a:rPr>
              <a:t>Level Below C</a:t>
            </a:r>
          </a:p>
          <a:p>
            <a:pPr marL="285750" indent="-285750">
              <a:buFont typeface="Wingdings" charset="2"/>
              <a:buChar char="ü"/>
            </a:pPr>
            <a:r>
              <a:rPr lang="en-US" sz="1400" dirty="0">
                <a:latin typeface="Bell MT"/>
                <a:cs typeface="Bell MT"/>
              </a:rPr>
              <a:t> Demonstrates </a:t>
            </a:r>
            <a:r>
              <a:rPr lang="en-US" sz="1400" b="1" dirty="0">
                <a:solidFill>
                  <a:srgbClr val="B10703"/>
                </a:solidFill>
                <a:latin typeface="Bell MT"/>
                <a:cs typeface="Bell MT"/>
              </a:rPr>
              <a:t>basic </a:t>
            </a:r>
            <a:r>
              <a:rPr lang="en-US" sz="1400" dirty="0">
                <a:latin typeface="Bell MT"/>
                <a:cs typeface="Bell MT"/>
              </a:rPr>
              <a:t>application of knowledge and understanding in evaluating the effectiveness of the project in terms of socio-economic and environmental benefits.</a:t>
            </a:r>
          </a:p>
          <a:p>
            <a:pPr marL="285750" indent="-285750">
              <a:buFont typeface="Wingdings" charset="2"/>
              <a:buChar char="ü"/>
            </a:pPr>
            <a:r>
              <a:rPr lang="en-US" sz="1400" dirty="0">
                <a:latin typeface="Bell MT"/>
                <a:cs typeface="Bell MT"/>
              </a:rPr>
              <a:t>Applies knowledge and understanding to make a decision on a </a:t>
            </a:r>
            <a:r>
              <a:rPr lang="en-US" sz="1400" b="1" dirty="0">
                <a:solidFill>
                  <a:srgbClr val="B10703"/>
                </a:solidFill>
                <a:latin typeface="Bell MT"/>
                <a:cs typeface="Bell MT"/>
              </a:rPr>
              <a:t>limited</a:t>
            </a:r>
            <a:r>
              <a:rPr lang="en-US" sz="1400" dirty="0">
                <a:latin typeface="Bell MT"/>
                <a:cs typeface="Bell MT"/>
              </a:rPr>
              <a:t> range of supportive evidence, making </a:t>
            </a:r>
            <a:r>
              <a:rPr lang="en-US" sz="1400" b="1" dirty="0">
                <a:solidFill>
                  <a:srgbClr val="B10703"/>
                </a:solidFill>
                <a:latin typeface="Bell MT"/>
                <a:cs typeface="Bell MT"/>
              </a:rPr>
              <a:t>basic</a:t>
            </a:r>
            <a:r>
              <a:rPr lang="en-US" sz="1400" dirty="0">
                <a:latin typeface="Bell MT"/>
                <a:cs typeface="Bell MT"/>
              </a:rPr>
              <a:t> links between the different topics. </a:t>
            </a:r>
          </a:p>
          <a:p>
            <a:pPr marL="285750" indent="-285750">
              <a:buFont typeface="Wingdings" charset="2"/>
              <a:buChar char="ü"/>
            </a:pPr>
            <a:r>
              <a:rPr lang="en-US" sz="1400" dirty="0">
                <a:latin typeface="Bell MT"/>
                <a:cs typeface="Bell MT"/>
              </a:rPr>
              <a:t>Selects information with </a:t>
            </a:r>
            <a:r>
              <a:rPr lang="en-US" sz="1400" b="1" dirty="0">
                <a:solidFill>
                  <a:srgbClr val="B10703"/>
                </a:solidFill>
                <a:latin typeface="Bell MT"/>
                <a:cs typeface="Bell MT"/>
              </a:rPr>
              <a:t>some links </a:t>
            </a:r>
            <a:r>
              <a:rPr lang="en-US" sz="1400" dirty="0">
                <a:latin typeface="Bell MT"/>
                <a:cs typeface="Bell MT"/>
              </a:rPr>
              <a:t>to the judgement.</a:t>
            </a:r>
          </a:p>
        </p:txBody>
      </p:sp>
      <p:sp>
        <p:nvSpPr>
          <p:cNvPr id="6" name="TextBox 5"/>
          <p:cNvSpPr txBox="1"/>
          <p:nvPr/>
        </p:nvSpPr>
        <p:spPr>
          <a:xfrm>
            <a:off x="4891020" y="2923433"/>
            <a:ext cx="2529417" cy="3970318"/>
          </a:xfrm>
          <a:prstGeom prst="rect">
            <a:avLst/>
          </a:prstGeom>
          <a:noFill/>
          <a:ln w="38100" cmpd="dbl">
            <a:solidFill>
              <a:srgbClr val="FF6600"/>
            </a:solidFill>
          </a:ln>
        </p:spPr>
        <p:txBody>
          <a:bodyPr wrap="square" rtlCol="0">
            <a:spAutoFit/>
          </a:bodyPr>
          <a:lstStyle/>
          <a:p>
            <a:pPr algn="ctr"/>
            <a:r>
              <a:rPr lang="en-US" sz="1400" b="1" dirty="0">
                <a:solidFill>
                  <a:srgbClr val="FF6600"/>
                </a:solidFill>
                <a:latin typeface="Bell MT"/>
                <a:cs typeface="Bell MT"/>
              </a:rPr>
              <a:t>Level 2 (clear) C-B grades</a:t>
            </a:r>
          </a:p>
          <a:p>
            <a:pPr marL="285750" indent="-285750">
              <a:buFont typeface="Wingdings" charset="2"/>
              <a:buChar char="ü"/>
            </a:pPr>
            <a:r>
              <a:rPr lang="en-US" sz="1400" dirty="0">
                <a:latin typeface="Bell MT"/>
                <a:cs typeface="Bell MT"/>
              </a:rPr>
              <a:t> Demonstrates </a:t>
            </a:r>
            <a:r>
              <a:rPr lang="en-US" sz="1400" b="1" dirty="0">
                <a:solidFill>
                  <a:srgbClr val="FF6600"/>
                </a:solidFill>
                <a:latin typeface="Bell MT"/>
                <a:cs typeface="Bell MT"/>
              </a:rPr>
              <a:t>reasonable </a:t>
            </a:r>
            <a:r>
              <a:rPr lang="en-US" sz="1400" dirty="0">
                <a:latin typeface="Bell MT"/>
                <a:cs typeface="Bell MT"/>
              </a:rPr>
              <a:t>application</a:t>
            </a:r>
            <a:r>
              <a:rPr lang="en-US" sz="1400" b="1" dirty="0">
                <a:solidFill>
                  <a:srgbClr val="FF6600"/>
                </a:solidFill>
                <a:latin typeface="Bell MT"/>
                <a:cs typeface="Bell MT"/>
              </a:rPr>
              <a:t> </a:t>
            </a:r>
            <a:r>
              <a:rPr lang="en-US" sz="1400" dirty="0">
                <a:latin typeface="Bell MT"/>
                <a:cs typeface="Bell MT"/>
              </a:rPr>
              <a:t>of knowledge and understanding in evaluating the effectiveness of the project in terms of socio-economic and environmental benefits.</a:t>
            </a:r>
          </a:p>
          <a:p>
            <a:pPr marL="285750" indent="-285750">
              <a:buFont typeface="Wingdings" charset="2"/>
              <a:buChar char="ü"/>
            </a:pPr>
            <a:r>
              <a:rPr lang="en-US" sz="1400" dirty="0">
                <a:latin typeface="Bell MT"/>
                <a:cs typeface="Bell MT"/>
              </a:rPr>
              <a:t>Applies knowledge and understanding to make a decision on a </a:t>
            </a:r>
            <a:r>
              <a:rPr lang="en-US" sz="1400" b="1" dirty="0">
                <a:solidFill>
                  <a:srgbClr val="FF6600"/>
                </a:solidFill>
                <a:latin typeface="Bell MT"/>
                <a:cs typeface="Bell MT"/>
              </a:rPr>
              <a:t>reasonable</a:t>
            </a:r>
            <a:r>
              <a:rPr lang="en-US" sz="1400" dirty="0">
                <a:latin typeface="Bell MT"/>
                <a:cs typeface="Bell MT"/>
              </a:rPr>
              <a:t> range of supportive evidence, making </a:t>
            </a:r>
            <a:r>
              <a:rPr lang="en-US" sz="1400" b="1" dirty="0">
                <a:solidFill>
                  <a:srgbClr val="FF6600"/>
                </a:solidFill>
                <a:latin typeface="Bell MT"/>
                <a:cs typeface="Bell MT"/>
              </a:rPr>
              <a:t>clear</a:t>
            </a:r>
            <a:r>
              <a:rPr lang="en-US" sz="1400" dirty="0">
                <a:latin typeface="Bell MT"/>
                <a:cs typeface="Bell MT"/>
              </a:rPr>
              <a:t> links between the different topics. </a:t>
            </a:r>
          </a:p>
          <a:p>
            <a:pPr marL="285750" indent="-285750">
              <a:buFont typeface="Wingdings" charset="2"/>
              <a:buChar char="ü"/>
            </a:pPr>
            <a:r>
              <a:rPr lang="en-US" sz="1400" dirty="0">
                <a:latin typeface="Bell MT"/>
                <a:cs typeface="Bell MT"/>
              </a:rPr>
              <a:t>Selects </a:t>
            </a:r>
            <a:r>
              <a:rPr lang="en-US" sz="1400" b="1" dirty="0">
                <a:solidFill>
                  <a:srgbClr val="FF6600"/>
                </a:solidFill>
                <a:latin typeface="Bell MT"/>
                <a:cs typeface="Bell MT"/>
              </a:rPr>
              <a:t>appropriate  </a:t>
            </a:r>
            <a:r>
              <a:rPr lang="en-US" sz="1400" dirty="0">
                <a:latin typeface="Bell MT"/>
                <a:cs typeface="Bell MT"/>
              </a:rPr>
              <a:t>information in order to support judgement. </a:t>
            </a:r>
          </a:p>
        </p:txBody>
      </p:sp>
      <p:sp>
        <p:nvSpPr>
          <p:cNvPr id="7" name="TextBox 6"/>
          <p:cNvSpPr txBox="1"/>
          <p:nvPr/>
        </p:nvSpPr>
        <p:spPr>
          <a:xfrm>
            <a:off x="7771424" y="2923433"/>
            <a:ext cx="2529417" cy="3970318"/>
          </a:xfrm>
          <a:prstGeom prst="rect">
            <a:avLst/>
          </a:prstGeom>
          <a:noFill/>
          <a:ln w="38100" cmpd="dbl">
            <a:solidFill>
              <a:srgbClr val="008000"/>
            </a:solidFill>
          </a:ln>
        </p:spPr>
        <p:txBody>
          <a:bodyPr wrap="square" rtlCol="0">
            <a:spAutoFit/>
          </a:bodyPr>
          <a:lstStyle/>
          <a:p>
            <a:pPr algn="ctr"/>
            <a:r>
              <a:rPr lang="en-US" sz="1400" b="1" dirty="0">
                <a:solidFill>
                  <a:srgbClr val="008000"/>
                </a:solidFill>
                <a:latin typeface="Bell MT"/>
                <a:cs typeface="Bell MT"/>
              </a:rPr>
              <a:t>Level 3 (detailed) A-A* grades</a:t>
            </a:r>
          </a:p>
          <a:p>
            <a:pPr marL="285750" indent="-285750">
              <a:buFont typeface="Wingdings" charset="2"/>
              <a:buChar char="ü"/>
            </a:pPr>
            <a:r>
              <a:rPr lang="en-US" sz="1400" dirty="0">
                <a:latin typeface="Bell MT"/>
                <a:cs typeface="Bell MT"/>
              </a:rPr>
              <a:t> Demonstrates </a:t>
            </a:r>
            <a:r>
              <a:rPr lang="en-US" sz="1400" b="1" dirty="0">
                <a:solidFill>
                  <a:srgbClr val="008000"/>
                </a:solidFill>
                <a:latin typeface="Bell MT"/>
                <a:cs typeface="Bell MT"/>
              </a:rPr>
              <a:t>thorough</a:t>
            </a:r>
            <a:r>
              <a:rPr lang="en-US" sz="1400" b="1" dirty="0">
                <a:solidFill>
                  <a:srgbClr val="FF6600"/>
                </a:solidFill>
                <a:latin typeface="Bell MT"/>
                <a:cs typeface="Bell MT"/>
              </a:rPr>
              <a:t> </a:t>
            </a:r>
            <a:r>
              <a:rPr lang="en-US" sz="1400" dirty="0">
                <a:latin typeface="Bell MT"/>
                <a:cs typeface="Bell MT"/>
              </a:rPr>
              <a:t>application</a:t>
            </a:r>
            <a:r>
              <a:rPr lang="en-US" sz="1400" b="1" dirty="0">
                <a:solidFill>
                  <a:srgbClr val="FF6600"/>
                </a:solidFill>
                <a:latin typeface="Bell MT"/>
                <a:cs typeface="Bell MT"/>
              </a:rPr>
              <a:t> </a:t>
            </a:r>
            <a:r>
              <a:rPr lang="en-US" sz="1400" dirty="0">
                <a:latin typeface="Bell MT"/>
                <a:cs typeface="Bell MT"/>
              </a:rPr>
              <a:t>of knowledge and understanding in evaluating the effectiveness of the project in terms of socio-economic and environmental benefits.</a:t>
            </a:r>
          </a:p>
          <a:p>
            <a:pPr marL="285750" indent="-285750">
              <a:buFont typeface="Wingdings" charset="2"/>
              <a:buChar char="ü"/>
            </a:pPr>
            <a:r>
              <a:rPr lang="en-US" sz="1400" dirty="0">
                <a:latin typeface="Bell MT"/>
                <a:cs typeface="Bell MT"/>
              </a:rPr>
              <a:t>Applies knowledge and understanding to make a decision on a</a:t>
            </a:r>
            <a:r>
              <a:rPr lang="en-US" sz="1400" dirty="0">
                <a:solidFill>
                  <a:srgbClr val="008000"/>
                </a:solidFill>
                <a:latin typeface="Bell MT"/>
                <a:cs typeface="Bell MT"/>
              </a:rPr>
              <a:t> </a:t>
            </a:r>
            <a:r>
              <a:rPr lang="en-US" sz="1400" b="1" dirty="0">
                <a:solidFill>
                  <a:srgbClr val="008000"/>
                </a:solidFill>
                <a:latin typeface="Bell MT"/>
                <a:cs typeface="Bell MT"/>
              </a:rPr>
              <a:t>wide </a:t>
            </a:r>
            <a:r>
              <a:rPr lang="en-US" sz="1400" dirty="0">
                <a:latin typeface="Bell MT"/>
                <a:cs typeface="Bell MT"/>
              </a:rPr>
              <a:t>range of supportive evidence, making </a:t>
            </a:r>
            <a:r>
              <a:rPr lang="en-US" sz="1400" b="1" dirty="0">
                <a:solidFill>
                  <a:srgbClr val="008000"/>
                </a:solidFill>
                <a:latin typeface="Bell MT"/>
                <a:cs typeface="Bell MT"/>
              </a:rPr>
              <a:t>detailed</a:t>
            </a:r>
            <a:r>
              <a:rPr lang="en-US" sz="1400" dirty="0">
                <a:latin typeface="Bell MT"/>
                <a:cs typeface="Bell MT"/>
              </a:rPr>
              <a:t> links between the different topics. </a:t>
            </a:r>
          </a:p>
          <a:p>
            <a:pPr marL="285750" indent="-285750">
              <a:buFont typeface="Wingdings" charset="2"/>
              <a:buChar char="ü"/>
            </a:pPr>
            <a:r>
              <a:rPr lang="en-US" sz="1400" b="1" dirty="0">
                <a:solidFill>
                  <a:srgbClr val="008000"/>
                </a:solidFill>
                <a:latin typeface="Bell MT"/>
                <a:cs typeface="Bell MT"/>
              </a:rPr>
              <a:t>Communicates findings with clarity.</a:t>
            </a:r>
          </a:p>
          <a:p>
            <a:pPr marL="285750" indent="-285750">
              <a:buFont typeface="Wingdings" charset="2"/>
              <a:buChar char="ü"/>
            </a:pPr>
            <a:endParaRPr lang="en-US" sz="1400" b="1" dirty="0">
              <a:solidFill>
                <a:srgbClr val="008000"/>
              </a:solidFill>
              <a:latin typeface="Bell MT"/>
              <a:cs typeface="Bell MT"/>
            </a:endParaRPr>
          </a:p>
        </p:txBody>
      </p:sp>
    </p:spTree>
    <p:extLst>
      <p:ext uri="{BB962C8B-B14F-4D97-AF65-F5344CB8AC3E}">
        <p14:creationId xmlns:p14="http://schemas.microsoft.com/office/powerpoint/2010/main" val="6110635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A309B9-7ADC-F34F-9EF5-3E829C557F06}"/>
              </a:ext>
            </a:extLst>
          </p:cNvPr>
          <p:cNvSpPr>
            <a:spLocks noGrp="1"/>
          </p:cNvSpPr>
          <p:nvPr>
            <p:ph type="title"/>
          </p:nvPr>
        </p:nvSpPr>
        <p:spPr>
          <a:xfrm>
            <a:off x="838200" y="0"/>
            <a:ext cx="10515600" cy="1325563"/>
          </a:xfrm>
        </p:spPr>
        <p:txBody>
          <a:bodyPr/>
          <a:lstStyle/>
          <a:p>
            <a:r>
              <a:rPr lang="en-US" dirty="0">
                <a:latin typeface="KBSticktoIt Medium" panose="02000603000000000000" pitchFamily="2" charset="0"/>
                <a:ea typeface="KBSticktoIt Medium" panose="02000603000000000000" pitchFamily="2" charset="0"/>
              </a:rPr>
              <a:t>Where is the Sahel? </a:t>
            </a:r>
          </a:p>
        </p:txBody>
      </p:sp>
      <p:pic>
        <p:nvPicPr>
          <p:cNvPr id="5" name="Content Placeholder 4">
            <a:extLst>
              <a:ext uri="{FF2B5EF4-FFF2-40B4-BE49-F238E27FC236}">
                <a16:creationId xmlns:a16="http://schemas.microsoft.com/office/drawing/2014/main" id="{684F7F50-9C93-EF4E-8790-6AD7895242C2}"/>
              </a:ext>
            </a:extLst>
          </p:cNvPr>
          <p:cNvPicPr>
            <a:picLocks noGrp="1" noChangeAspect="1"/>
          </p:cNvPicPr>
          <p:nvPr>
            <p:ph idx="1"/>
          </p:nvPr>
        </p:nvPicPr>
        <p:blipFill>
          <a:blip r:embed="rId2"/>
          <a:stretch>
            <a:fillRect/>
          </a:stretch>
        </p:blipFill>
        <p:spPr>
          <a:xfrm>
            <a:off x="0" y="1213876"/>
            <a:ext cx="6270389" cy="4351338"/>
          </a:xfrm>
        </p:spPr>
      </p:pic>
      <p:sp>
        <p:nvSpPr>
          <p:cNvPr id="6" name="Rectangle 5">
            <a:extLst>
              <a:ext uri="{FF2B5EF4-FFF2-40B4-BE49-F238E27FC236}">
                <a16:creationId xmlns:a16="http://schemas.microsoft.com/office/drawing/2014/main" id="{008DA401-82E1-5846-90A4-9E42ED535F1C}"/>
              </a:ext>
            </a:extLst>
          </p:cNvPr>
          <p:cNvSpPr/>
          <p:nvPr/>
        </p:nvSpPr>
        <p:spPr>
          <a:xfrm>
            <a:off x="664563" y="6211669"/>
            <a:ext cx="10053403" cy="369332"/>
          </a:xfrm>
          <a:prstGeom prst="rect">
            <a:avLst/>
          </a:prstGeom>
        </p:spPr>
        <p:txBody>
          <a:bodyPr wrap="square">
            <a:spAutoFit/>
          </a:bodyPr>
          <a:lstStyle/>
          <a:p>
            <a:r>
              <a:rPr lang="en-US" dirty="0">
                <a:hlinkClick r:id="rId3"/>
              </a:rPr>
              <a:t>http://</a:t>
            </a:r>
            <a:r>
              <a:rPr lang="en-US" dirty="0" err="1">
                <a:hlinkClick r:id="rId3"/>
              </a:rPr>
              <a:t>www.bbc.co.uk</a:t>
            </a:r>
            <a:r>
              <a:rPr lang="en-US" dirty="0">
                <a:hlinkClick r:id="rId3"/>
              </a:rPr>
              <a:t>/schools/</a:t>
            </a:r>
            <a:r>
              <a:rPr lang="en-US" dirty="0" err="1">
                <a:hlinkClick r:id="rId3"/>
              </a:rPr>
              <a:t>gcsebitesize</a:t>
            </a:r>
            <a:r>
              <a:rPr lang="en-US" dirty="0">
                <a:hlinkClick r:id="rId3"/>
              </a:rPr>
              <a:t>/geography/</a:t>
            </a:r>
            <a:r>
              <a:rPr lang="en-US" dirty="0" err="1">
                <a:hlinkClick r:id="rId3"/>
              </a:rPr>
              <a:t>water_rivers</a:t>
            </a:r>
            <a:r>
              <a:rPr lang="en-US" dirty="0">
                <a:hlinkClick r:id="rId3"/>
              </a:rPr>
              <a:t>/drought_rev3.shtml</a:t>
            </a:r>
            <a:endParaRPr lang="en-US" dirty="0"/>
          </a:p>
        </p:txBody>
      </p:sp>
      <p:pic>
        <p:nvPicPr>
          <p:cNvPr id="8" name="Picture 7">
            <a:extLst>
              <a:ext uri="{FF2B5EF4-FFF2-40B4-BE49-F238E27FC236}">
                <a16:creationId xmlns:a16="http://schemas.microsoft.com/office/drawing/2014/main" id="{3AEEC873-1BF3-9243-856B-86DA23A46ED3}"/>
              </a:ext>
            </a:extLst>
          </p:cNvPr>
          <p:cNvPicPr>
            <a:picLocks noChangeAspect="1"/>
          </p:cNvPicPr>
          <p:nvPr/>
        </p:nvPicPr>
        <p:blipFill>
          <a:blip r:embed="rId4"/>
          <a:stretch>
            <a:fillRect/>
          </a:stretch>
        </p:blipFill>
        <p:spPr>
          <a:xfrm>
            <a:off x="5312054" y="1098377"/>
            <a:ext cx="7000081" cy="3368460"/>
          </a:xfrm>
          <a:prstGeom prst="rect">
            <a:avLst/>
          </a:prstGeom>
        </p:spPr>
      </p:pic>
      <p:sp>
        <p:nvSpPr>
          <p:cNvPr id="9" name="TextBox 8">
            <a:extLst>
              <a:ext uri="{FF2B5EF4-FFF2-40B4-BE49-F238E27FC236}">
                <a16:creationId xmlns:a16="http://schemas.microsoft.com/office/drawing/2014/main" id="{001E9A91-DA61-854C-B60F-996F8F16EED9}"/>
              </a:ext>
            </a:extLst>
          </p:cNvPr>
          <p:cNvSpPr txBox="1"/>
          <p:nvPr/>
        </p:nvSpPr>
        <p:spPr>
          <a:xfrm>
            <a:off x="6610662" y="4646951"/>
            <a:ext cx="4601981" cy="1200329"/>
          </a:xfrm>
          <a:prstGeom prst="rect">
            <a:avLst/>
          </a:prstGeom>
          <a:noFill/>
        </p:spPr>
        <p:txBody>
          <a:bodyPr wrap="square" rtlCol="0">
            <a:spAutoFit/>
          </a:bodyPr>
          <a:lstStyle/>
          <a:p>
            <a:r>
              <a:rPr lang="en-US" sz="2400" dirty="0">
                <a:latin typeface="Century Gothic" panose="020B0502020202020204" pitchFamily="34" charset="0"/>
              </a:rPr>
              <a:t>Using the 2 sources describe the location of the Sahel region (4)</a:t>
            </a:r>
          </a:p>
        </p:txBody>
      </p:sp>
    </p:spTree>
    <p:extLst>
      <p:ext uri="{BB962C8B-B14F-4D97-AF65-F5344CB8AC3E}">
        <p14:creationId xmlns:p14="http://schemas.microsoft.com/office/powerpoint/2010/main" val="41462098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664BE5-2E02-DA4B-8B9F-A639CE106D83}"/>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27E816FA-E8B2-144F-9BD7-BC60FB948D41}"/>
              </a:ext>
            </a:extLst>
          </p:cNvPr>
          <p:cNvPicPr>
            <a:picLocks noGrp="1" noChangeAspect="1"/>
          </p:cNvPicPr>
          <p:nvPr>
            <p:ph idx="1"/>
          </p:nvPr>
        </p:nvPicPr>
        <p:blipFill>
          <a:blip r:embed="rId2"/>
          <a:stretch>
            <a:fillRect/>
          </a:stretch>
        </p:blipFill>
        <p:spPr>
          <a:xfrm>
            <a:off x="1019331" y="226651"/>
            <a:ext cx="9210207" cy="6631349"/>
          </a:xfrm>
        </p:spPr>
      </p:pic>
    </p:spTree>
    <p:extLst>
      <p:ext uri="{BB962C8B-B14F-4D97-AF65-F5344CB8AC3E}">
        <p14:creationId xmlns:p14="http://schemas.microsoft.com/office/powerpoint/2010/main" val="41009391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6FC605-6B83-B141-891B-8397C7BEAD8E}"/>
              </a:ext>
            </a:extLst>
          </p:cNvPr>
          <p:cNvSpPr>
            <a:spLocks noGrp="1"/>
          </p:cNvSpPr>
          <p:nvPr>
            <p:ph type="title"/>
          </p:nvPr>
        </p:nvSpPr>
        <p:spPr/>
        <p:txBody>
          <a:bodyPr/>
          <a:lstStyle/>
          <a:p>
            <a:r>
              <a:rPr lang="en-US" dirty="0">
                <a:latin typeface="KBSticktoIt Medium" panose="02000603000000000000" pitchFamily="2" charset="0"/>
                <a:ea typeface="KBSticktoIt Medium" panose="02000603000000000000" pitchFamily="2" charset="0"/>
              </a:rPr>
              <a:t>Examples of 7 mark questions</a:t>
            </a:r>
          </a:p>
        </p:txBody>
      </p:sp>
      <p:sp>
        <p:nvSpPr>
          <p:cNvPr id="3" name="Content Placeholder 2">
            <a:extLst>
              <a:ext uri="{FF2B5EF4-FFF2-40B4-BE49-F238E27FC236}">
                <a16:creationId xmlns:a16="http://schemas.microsoft.com/office/drawing/2014/main" id="{134F1769-838A-074E-9387-C60F729D1915}"/>
              </a:ext>
            </a:extLst>
          </p:cNvPr>
          <p:cNvSpPr>
            <a:spLocks noGrp="1"/>
          </p:cNvSpPr>
          <p:nvPr>
            <p:ph idx="1"/>
          </p:nvPr>
        </p:nvSpPr>
        <p:spPr/>
        <p:txBody>
          <a:bodyPr/>
          <a:lstStyle/>
          <a:p>
            <a:r>
              <a:rPr lang="en-US" dirty="0"/>
              <a:t>2013: For a named area or country you have studied which suffers from food shortage, explain why there is a shortage of food. [7]</a:t>
            </a:r>
          </a:p>
          <a:p>
            <a:r>
              <a:rPr lang="en-US" dirty="0"/>
              <a:t>2016: For a named country or region you have studied, describe the effects of food shortages on the people who live there. [7]</a:t>
            </a:r>
          </a:p>
          <a:p>
            <a:r>
              <a:rPr lang="en-US" dirty="0"/>
              <a:t>2007: In many parts of the world the natural environment presents hazards to people. Choose an example of a drought. For a named area, describe the short-term and long-term effects of the example which you have chosen on people living in the area. [7]  </a:t>
            </a:r>
          </a:p>
          <a:p>
            <a:endParaRPr lang="en-US" dirty="0"/>
          </a:p>
        </p:txBody>
      </p:sp>
    </p:spTree>
    <p:extLst>
      <p:ext uri="{BB962C8B-B14F-4D97-AF65-F5344CB8AC3E}">
        <p14:creationId xmlns:p14="http://schemas.microsoft.com/office/powerpoint/2010/main" val="41517111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4E3073-A647-734A-B996-006D99A22A94}"/>
              </a:ext>
            </a:extLst>
          </p:cNvPr>
          <p:cNvSpPr>
            <a:spLocks noGrp="1"/>
          </p:cNvSpPr>
          <p:nvPr>
            <p:ph type="title"/>
          </p:nvPr>
        </p:nvSpPr>
        <p:spPr/>
        <p:txBody>
          <a:bodyPr/>
          <a:lstStyle/>
          <a:p>
            <a:r>
              <a:rPr lang="en-US" b="1" dirty="0">
                <a:latin typeface="KBSticktoIt Medium" panose="02000603000000000000" pitchFamily="2" charset="0"/>
                <a:ea typeface="KBSticktoIt Medium" panose="02000603000000000000" pitchFamily="2" charset="0"/>
              </a:rPr>
              <a:t>Fast facts about the Sahel </a:t>
            </a:r>
            <a:br>
              <a:rPr lang="en-US" b="1" dirty="0"/>
            </a:br>
            <a:endParaRPr lang="en-US" dirty="0"/>
          </a:p>
        </p:txBody>
      </p:sp>
      <p:sp>
        <p:nvSpPr>
          <p:cNvPr id="3" name="Content Placeholder 2">
            <a:extLst>
              <a:ext uri="{FF2B5EF4-FFF2-40B4-BE49-F238E27FC236}">
                <a16:creationId xmlns:a16="http://schemas.microsoft.com/office/drawing/2014/main" id="{B09F6568-C820-D948-8B69-7797DF147B67}"/>
              </a:ext>
            </a:extLst>
          </p:cNvPr>
          <p:cNvSpPr>
            <a:spLocks noGrp="1"/>
          </p:cNvSpPr>
          <p:nvPr>
            <p:ph idx="1"/>
          </p:nvPr>
        </p:nvSpPr>
        <p:spPr/>
        <p:txBody>
          <a:bodyPr>
            <a:normAutofit fontScale="70000" lnSpcReduction="20000"/>
          </a:bodyPr>
          <a:lstStyle/>
          <a:p>
            <a:r>
              <a:rPr lang="en-US" dirty="0">
                <a:latin typeface="Century Gothic" panose="020B0502020202020204" pitchFamily="34" charset="0"/>
              </a:rPr>
              <a:t>The Sahel is an area of ecosystem transition between desert and savannah.</a:t>
            </a:r>
          </a:p>
          <a:p>
            <a:r>
              <a:rPr lang="en-US" dirty="0">
                <a:latin typeface="Century Gothic" panose="020B0502020202020204" pitchFamily="34" charset="0"/>
              </a:rPr>
              <a:t>It is 1000 km wide and stretches across Africa from the Atlantic Ocean in the west to the Red Sea in the East. </a:t>
            </a:r>
          </a:p>
          <a:p>
            <a:r>
              <a:rPr lang="en-US" dirty="0">
                <a:latin typeface="Century Gothic" panose="020B0502020202020204" pitchFamily="34" charset="0"/>
              </a:rPr>
              <a:t>The Sahel is found in Senegal, Mauritania, Mali, Burkina</a:t>
            </a:r>
            <a:r>
              <a:rPr lang="en-US" dirty="0">
                <a:latin typeface="Century Gothic" panose="020B0502020202020204" pitchFamily="34" charset="0"/>
                <a:hlinkClick r:id="rId2"/>
              </a:rPr>
              <a:t> </a:t>
            </a:r>
            <a:r>
              <a:rPr lang="en-US" dirty="0">
                <a:latin typeface="Century Gothic" panose="020B0502020202020204" pitchFamily="34" charset="0"/>
              </a:rPr>
              <a:t>Faso, Algeria, Niger, Nigeria, Chad, North Sudan, Eritrea, Cameroon, Central</a:t>
            </a:r>
            <a:r>
              <a:rPr lang="en-US" dirty="0">
                <a:latin typeface="Century Gothic" panose="020B0502020202020204" pitchFamily="34" charset="0"/>
                <a:hlinkClick r:id="rId3"/>
              </a:rPr>
              <a:t> </a:t>
            </a:r>
            <a:r>
              <a:rPr lang="en-US" dirty="0">
                <a:latin typeface="Century Gothic" panose="020B0502020202020204" pitchFamily="34" charset="0"/>
              </a:rPr>
              <a:t>African</a:t>
            </a:r>
            <a:r>
              <a:rPr lang="en-US" dirty="0">
                <a:latin typeface="Century Gothic" panose="020B0502020202020204" pitchFamily="34" charset="0"/>
                <a:hlinkClick r:id="rId3"/>
              </a:rPr>
              <a:t> </a:t>
            </a:r>
            <a:r>
              <a:rPr lang="en-US" dirty="0">
                <a:latin typeface="Century Gothic" panose="020B0502020202020204" pitchFamily="34" charset="0"/>
              </a:rPr>
              <a:t>Republic and the extreme north of Ethiopia.</a:t>
            </a:r>
          </a:p>
          <a:p>
            <a:r>
              <a:rPr lang="en-US" dirty="0">
                <a:latin typeface="Century Gothic" panose="020B0502020202020204" pitchFamily="34" charset="0"/>
              </a:rPr>
              <a:t>Rainfall totals 100 mm/year, is highly variable and concentrated in a single season of 2 weeks to a few months.</a:t>
            </a:r>
          </a:p>
          <a:p>
            <a:r>
              <a:rPr lang="en-US" dirty="0">
                <a:latin typeface="Century Gothic" panose="020B0502020202020204" pitchFamily="34" charset="0"/>
              </a:rPr>
              <a:t>Rainfall is highly variable and drought has been a common feature of the area for around 5000 years. Though below average years have been more common since the mid 1970's.  </a:t>
            </a:r>
          </a:p>
          <a:p>
            <a:r>
              <a:rPr lang="en-US" dirty="0">
                <a:latin typeface="Century Gothic" panose="020B0502020202020204" pitchFamily="34" charset="0"/>
              </a:rPr>
              <a:t>Low rainfall does not always coincide with famine and hardship. For example, the Fula and </a:t>
            </a:r>
            <a:r>
              <a:rPr lang="en-US" dirty="0" err="1">
                <a:latin typeface="Century Gothic" panose="020B0502020202020204" pitchFamily="34" charset="0"/>
              </a:rPr>
              <a:t>Tuareg</a:t>
            </a:r>
            <a:r>
              <a:rPr lang="en-US" dirty="0">
                <a:latin typeface="Century Gothic" panose="020B0502020202020204" pitchFamily="34" charset="0"/>
              </a:rPr>
              <a:t> pastoralists suffered droughts from 1968 to 1974 and again from 1982 to 1984. The recovery time between the droughts was insufficient for them to rebuild their herds so the impact was more severe.</a:t>
            </a:r>
          </a:p>
          <a:p>
            <a:endParaRPr lang="en-US" b="1" dirty="0"/>
          </a:p>
        </p:txBody>
      </p:sp>
    </p:spTree>
    <p:extLst>
      <p:ext uri="{BB962C8B-B14F-4D97-AF65-F5344CB8AC3E}">
        <p14:creationId xmlns:p14="http://schemas.microsoft.com/office/powerpoint/2010/main" val="23807226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71BFAF-B6BB-0141-81EB-325FFFF96386}"/>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394B3F7C-BFC6-5B46-A619-E7EB30DFF0BA}"/>
              </a:ext>
            </a:extLst>
          </p:cNvPr>
          <p:cNvPicPr>
            <a:picLocks noGrp="1" noChangeAspect="1"/>
          </p:cNvPicPr>
          <p:nvPr>
            <p:ph idx="1"/>
          </p:nvPr>
        </p:nvPicPr>
        <p:blipFill>
          <a:blip r:embed="rId2"/>
          <a:stretch>
            <a:fillRect/>
          </a:stretch>
        </p:blipFill>
        <p:spPr>
          <a:xfrm>
            <a:off x="2890157" y="365125"/>
            <a:ext cx="7116964" cy="5763739"/>
          </a:xfrm>
        </p:spPr>
      </p:pic>
    </p:spTree>
    <p:extLst>
      <p:ext uri="{BB962C8B-B14F-4D97-AF65-F5344CB8AC3E}">
        <p14:creationId xmlns:p14="http://schemas.microsoft.com/office/powerpoint/2010/main" val="39706556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D7D60C-45F8-AE49-85E2-5F08B96292ED}"/>
              </a:ext>
            </a:extLst>
          </p:cNvPr>
          <p:cNvSpPr>
            <a:spLocks noGrp="1"/>
          </p:cNvSpPr>
          <p:nvPr>
            <p:ph type="title"/>
          </p:nvPr>
        </p:nvSpPr>
        <p:spPr/>
        <p:txBody>
          <a:bodyPr/>
          <a:lstStyle/>
          <a:p>
            <a:r>
              <a:rPr lang="en-US" dirty="0"/>
              <a:t>Desertification </a:t>
            </a:r>
          </a:p>
        </p:txBody>
      </p:sp>
      <p:sp>
        <p:nvSpPr>
          <p:cNvPr id="3" name="Content Placeholder 2">
            <a:extLst>
              <a:ext uri="{FF2B5EF4-FFF2-40B4-BE49-F238E27FC236}">
                <a16:creationId xmlns:a16="http://schemas.microsoft.com/office/drawing/2014/main" id="{D2D26B48-ADA8-9443-94A5-2F9247D6E3D3}"/>
              </a:ext>
            </a:extLst>
          </p:cNvPr>
          <p:cNvSpPr>
            <a:spLocks noGrp="1"/>
          </p:cNvSpPr>
          <p:nvPr>
            <p:ph idx="1"/>
          </p:nvPr>
        </p:nvSpPr>
        <p:spPr/>
        <p:txBody>
          <a:bodyPr/>
          <a:lstStyle/>
          <a:p>
            <a:r>
              <a:rPr lang="en-US" dirty="0"/>
              <a:t>When productive land turns to desert </a:t>
            </a:r>
          </a:p>
          <a:p>
            <a:endParaRPr lang="en-US" dirty="0"/>
          </a:p>
          <a:p>
            <a:pPr marL="0" indent="0">
              <a:buNone/>
            </a:pPr>
            <a:endParaRPr lang="en-US"/>
          </a:p>
        </p:txBody>
      </p:sp>
    </p:spTree>
    <p:extLst>
      <p:ext uri="{BB962C8B-B14F-4D97-AF65-F5344CB8AC3E}">
        <p14:creationId xmlns:p14="http://schemas.microsoft.com/office/powerpoint/2010/main" val="19294164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22D3D9-13C9-D441-8E18-72563D798731}"/>
              </a:ext>
            </a:extLst>
          </p:cNvPr>
          <p:cNvSpPr>
            <a:spLocks noGrp="1"/>
          </p:cNvSpPr>
          <p:nvPr>
            <p:ph type="title"/>
          </p:nvPr>
        </p:nvSpPr>
        <p:spPr/>
        <p:txBody>
          <a:bodyPr/>
          <a:lstStyle/>
          <a:p>
            <a:r>
              <a:rPr lang="en-US" dirty="0"/>
              <a:t> The main reasons for increasing soil degradation are:</a:t>
            </a:r>
          </a:p>
        </p:txBody>
      </p:sp>
      <p:sp>
        <p:nvSpPr>
          <p:cNvPr id="3" name="Content Placeholder 2">
            <a:extLst>
              <a:ext uri="{FF2B5EF4-FFF2-40B4-BE49-F238E27FC236}">
                <a16:creationId xmlns:a16="http://schemas.microsoft.com/office/drawing/2014/main" id="{EC96576C-EBC9-9A44-AACF-2D1B3CB007ED}"/>
              </a:ext>
            </a:extLst>
          </p:cNvPr>
          <p:cNvSpPr>
            <a:spLocks noGrp="1"/>
          </p:cNvSpPr>
          <p:nvPr>
            <p:ph idx="1"/>
          </p:nvPr>
        </p:nvSpPr>
        <p:spPr/>
        <p:txBody>
          <a:bodyPr>
            <a:normAutofit fontScale="92500" lnSpcReduction="10000"/>
          </a:bodyPr>
          <a:lstStyle/>
          <a:p>
            <a:pPr marL="0" indent="0">
              <a:buNone/>
            </a:pPr>
            <a:br>
              <a:rPr lang="en-US" dirty="0"/>
            </a:br>
            <a:r>
              <a:rPr lang="en-US" dirty="0"/>
              <a:t>Population Growth (the population of the region is growing at about 3% a year and doubling every 20 years)</a:t>
            </a:r>
          </a:p>
          <a:p>
            <a:r>
              <a:rPr lang="en-US" dirty="0"/>
              <a:t>Deforestation (much of it caused by people collecting firewood)</a:t>
            </a:r>
          </a:p>
          <a:p>
            <a:r>
              <a:rPr lang="en-US" dirty="0"/>
              <a:t>Overgrazing (some of this is caused by loss of land to National Parks and tourist developments and commercial farms)</a:t>
            </a:r>
          </a:p>
          <a:p>
            <a:r>
              <a:rPr lang="en-US" dirty="0"/>
              <a:t>Colonialism - the creation of borders forced people more into villages making them less nomadic and placing greater pressure on the land.</a:t>
            </a:r>
          </a:p>
          <a:p>
            <a:r>
              <a:rPr lang="en-US" dirty="0"/>
              <a:t>Rising temperatures (greater evaporation) and reduced rainfall (droughts)</a:t>
            </a:r>
          </a:p>
          <a:p>
            <a:r>
              <a:rPr lang="en-US" dirty="0"/>
              <a:t>Storms - the rainfall that does take place tends to be in shorter more intense storms that can lead to water erosion.</a:t>
            </a:r>
          </a:p>
          <a:p>
            <a:endParaRPr lang="en-US" dirty="0"/>
          </a:p>
        </p:txBody>
      </p:sp>
    </p:spTree>
    <p:extLst>
      <p:ext uri="{BB962C8B-B14F-4D97-AF65-F5344CB8AC3E}">
        <p14:creationId xmlns:p14="http://schemas.microsoft.com/office/powerpoint/2010/main" val="6059569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95E785-1A81-0445-8F78-6302FF2C452B}"/>
              </a:ext>
            </a:extLst>
          </p:cNvPr>
          <p:cNvSpPr>
            <a:spLocks noGrp="1"/>
          </p:cNvSpPr>
          <p:nvPr>
            <p:ph type="title"/>
          </p:nvPr>
        </p:nvSpPr>
        <p:spPr/>
        <p:txBody>
          <a:bodyPr>
            <a:normAutofit fontScale="90000"/>
          </a:bodyPr>
          <a:lstStyle/>
          <a:p>
            <a:r>
              <a:rPr lang="en-US" dirty="0"/>
              <a:t>Watch these 2 videos to find out the background reasons to the issues in the Sahel…</a:t>
            </a:r>
          </a:p>
        </p:txBody>
      </p:sp>
      <p:pic>
        <p:nvPicPr>
          <p:cNvPr id="5" name="Content Placeholder 4">
            <a:hlinkClick r:id="rId2"/>
            <a:extLst>
              <a:ext uri="{FF2B5EF4-FFF2-40B4-BE49-F238E27FC236}">
                <a16:creationId xmlns:a16="http://schemas.microsoft.com/office/drawing/2014/main" id="{16EF51B6-9DD1-8C4F-AA7D-026B58784942}"/>
              </a:ext>
            </a:extLst>
          </p:cNvPr>
          <p:cNvPicPr>
            <a:picLocks noGrp="1" noChangeAspect="1"/>
          </p:cNvPicPr>
          <p:nvPr>
            <p:ph idx="1"/>
          </p:nvPr>
        </p:nvPicPr>
        <p:blipFill>
          <a:blip r:embed="rId3"/>
          <a:stretch>
            <a:fillRect/>
          </a:stretch>
        </p:blipFill>
        <p:spPr>
          <a:xfrm>
            <a:off x="6440944" y="2290541"/>
            <a:ext cx="5431266" cy="3083504"/>
          </a:xfrm>
        </p:spPr>
      </p:pic>
      <p:pic>
        <p:nvPicPr>
          <p:cNvPr id="8" name="Picture 7">
            <a:hlinkClick r:id="rId4"/>
            <a:extLst>
              <a:ext uri="{FF2B5EF4-FFF2-40B4-BE49-F238E27FC236}">
                <a16:creationId xmlns:a16="http://schemas.microsoft.com/office/drawing/2014/main" id="{D4B82008-2373-2441-8232-E2C119DB0783}"/>
              </a:ext>
            </a:extLst>
          </p:cNvPr>
          <p:cNvPicPr>
            <a:picLocks noChangeAspect="1"/>
          </p:cNvPicPr>
          <p:nvPr/>
        </p:nvPicPr>
        <p:blipFill>
          <a:blip r:embed="rId5"/>
          <a:stretch>
            <a:fillRect/>
          </a:stretch>
        </p:blipFill>
        <p:spPr>
          <a:xfrm>
            <a:off x="598357" y="2386390"/>
            <a:ext cx="5462194" cy="2987655"/>
          </a:xfrm>
          <a:prstGeom prst="rect">
            <a:avLst/>
          </a:prstGeom>
        </p:spPr>
      </p:pic>
      <p:sp>
        <p:nvSpPr>
          <p:cNvPr id="9" name="TextBox 8">
            <a:extLst>
              <a:ext uri="{FF2B5EF4-FFF2-40B4-BE49-F238E27FC236}">
                <a16:creationId xmlns:a16="http://schemas.microsoft.com/office/drawing/2014/main" id="{1FA06E61-1440-9240-A886-A443847B564E}"/>
              </a:ext>
            </a:extLst>
          </p:cNvPr>
          <p:cNvSpPr txBox="1"/>
          <p:nvPr/>
        </p:nvSpPr>
        <p:spPr>
          <a:xfrm>
            <a:off x="598357" y="5561351"/>
            <a:ext cx="6237158" cy="923330"/>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Century Gothic" panose="020B0502020202020204" pitchFamily="34" charset="0"/>
              </a:rPr>
              <a:t>Cause</a:t>
            </a:r>
          </a:p>
          <a:p>
            <a:pPr marL="285750" indent="-285750">
              <a:buFont typeface="Arial" panose="020B0604020202020204" pitchFamily="34" charset="0"/>
              <a:buChar char="•"/>
            </a:pPr>
            <a:r>
              <a:rPr lang="en-US" dirty="0">
                <a:latin typeface="Century Gothic" panose="020B0502020202020204" pitchFamily="34" charset="0"/>
              </a:rPr>
              <a:t>Effects</a:t>
            </a:r>
          </a:p>
          <a:p>
            <a:pPr marL="285750" indent="-285750">
              <a:buFont typeface="Arial" panose="020B0604020202020204" pitchFamily="34" charset="0"/>
              <a:buChar char="•"/>
            </a:pPr>
            <a:r>
              <a:rPr lang="en-US" dirty="0">
                <a:latin typeface="Century Gothic" panose="020B0502020202020204" pitchFamily="34" charset="0"/>
              </a:rPr>
              <a:t>Solutions</a:t>
            </a:r>
          </a:p>
        </p:txBody>
      </p:sp>
    </p:spTree>
    <p:extLst>
      <p:ext uri="{BB962C8B-B14F-4D97-AF65-F5344CB8AC3E}">
        <p14:creationId xmlns:p14="http://schemas.microsoft.com/office/powerpoint/2010/main" val="25690476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E63776-7663-3940-A1F1-A9AB90B03064}"/>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26CB7B38-2B0D-2540-92B5-9DCE1B7BCE75}"/>
              </a:ext>
            </a:extLst>
          </p:cNvPr>
          <p:cNvPicPr>
            <a:picLocks noGrp="1" noChangeAspect="1"/>
          </p:cNvPicPr>
          <p:nvPr>
            <p:ph idx="1"/>
          </p:nvPr>
        </p:nvPicPr>
        <p:blipFill>
          <a:blip r:embed="rId2"/>
          <a:stretch>
            <a:fillRect/>
          </a:stretch>
        </p:blipFill>
        <p:spPr>
          <a:xfrm>
            <a:off x="382601" y="620486"/>
            <a:ext cx="11426797" cy="5017634"/>
          </a:xfrm>
        </p:spPr>
      </p:pic>
    </p:spTree>
    <p:extLst>
      <p:ext uri="{BB962C8B-B14F-4D97-AF65-F5344CB8AC3E}">
        <p14:creationId xmlns:p14="http://schemas.microsoft.com/office/powerpoint/2010/main" val="13134540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E424D6-8BDE-FF4A-B5F5-38B59DE739EE}"/>
              </a:ext>
            </a:extLst>
          </p:cNvPr>
          <p:cNvSpPr>
            <a:spLocks noGrp="1"/>
          </p:cNvSpPr>
          <p:nvPr>
            <p:ph type="title"/>
          </p:nvPr>
        </p:nvSpPr>
        <p:spPr/>
        <p:txBody>
          <a:bodyPr/>
          <a:lstStyle/>
          <a:p>
            <a:r>
              <a:rPr lang="en-US" dirty="0">
                <a:latin typeface="KBSticktoIt Medium" panose="02000603000000000000" pitchFamily="2" charset="0"/>
                <a:ea typeface="KBSticktoIt Medium" panose="02000603000000000000" pitchFamily="2" charset="0"/>
              </a:rPr>
              <a:t>Effects</a:t>
            </a:r>
          </a:p>
        </p:txBody>
      </p:sp>
      <p:pic>
        <p:nvPicPr>
          <p:cNvPr id="6" name="Content Placeholder 5">
            <a:extLst>
              <a:ext uri="{FF2B5EF4-FFF2-40B4-BE49-F238E27FC236}">
                <a16:creationId xmlns:a16="http://schemas.microsoft.com/office/drawing/2014/main" id="{59365ADD-B3A4-1340-A9B0-CDA753FCED82}"/>
              </a:ext>
            </a:extLst>
          </p:cNvPr>
          <p:cNvPicPr>
            <a:picLocks noGrp="1" noChangeAspect="1"/>
          </p:cNvPicPr>
          <p:nvPr>
            <p:ph idx="1"/>
          </p:nvPr>
        </p:nvPicPr>
        <p:blipFill>
          <a:blip r:embed="rId2"/>
          <a:stretch>
            <a:fillRect/>
          </a:stretch>
        </p:blipFill>
        <p:spPr>
          <a:xfrm>
            <a:off x="105244" y="1690688"/>
            <a:ext cx="5295900" cy="3759200"/>
          </a:xfrm>
        </p:spPr>
      </p:pic>
      <p:sp>
        <p:nvSpPr>
          <p:cNvPr id="4" name="TextBox 3">
            <a:extLst>
              <a:ext uri="{FF2B5EF4-FFF2-40B4-BE49-F238E27FC236}">
                <a16:creationId xmlns:a16="http://schemas.microsoft.com/office/drawing/2014/main" id="{9158D16B-B192-694E-AB07-457B70E18D3C}"/>
              </a:ext>
            </a:extLst>
          </p:cNvPr>
          <p:cNvSpPr txBox="1"/>
          <p:nvPr/>
        </p:nvSpPr>
        <p:spPr>
          <a:xfrm>
            <a:off x="5561351" y="365125"/>
            <a:ext cx="6630649" cy="6740307"/>
          </a:xfrm>
          <a:prstGeom prst="rect">
            <a:avLst/>
          </a:prstGeom>
          <a:noFill/>
        </p:spPr>
        <p:txBody>
          <a:bodyPr wrap="square" rtlCol="0">
            <a:spAutoFit/>
          </a:bodyPr>
          <a:lstStyle/>
          <a:p>
            <a:r>
              <a:rPr lang="en-US" sz="2400" dirty="0"/>
              <a:t>According to the United Nations Food and Agriculture Organization, 18.7 million people in the Sahel region faced an extreme food crisis in 2012. Today, 20 million people in the region are at risk of food insecurity and 2.5 million of them need immediate lifesaving food assistance. An estimated 5 million children younger than 5 will suffer from </a:t>
            </a:r>
            <a:r>
              <a:rPr lang="en-US" sz="2400" dirty="0" err="1"/>
              <a:t>malnutrion</a:t>
            </a:r>
            <a:r>
              <a:rPr lang="en-US" sz="2400" dirty="0"/>
              <a:t> in 2014.</a:t>
            </a:r>
          </a:p>
          <a:p>
            <a:endParaRPr lang="en-US" sz="2400" dirty="0"/>
          </a:p>
          <a:p>
            <a:r>
              <a:rPr lang="en-US" sz="2400" dirty="0"/>
              <a:t>Many families were left with nothing to eat and had found their only sustenance in soups made from wild plants so bitter that animals often neglected to eat them. </a:t>
            </a:r>
          </a:p>
          <a:p>
            <a:r>
              <a:rPr lang="en-US" sz="2400" dirty="0"/>
              <a:t>“To make them edible, peasants boil the plants repeatedly so as to get rid of the bitter taste,” </a:t>
            </a:r>
          </a:p>
          <a:p>
            <a:r>
              <a:rPr lang="en-US" sz="2400" dirty="0"/>
              <a:t>Some households in the Sahel had been without food reserves for some seventh months.</a:t>
            </a:r>
          </a:p>
          <a:p>
            <a:endParaRPr lang="en-US" sz="2400" dirty="0"/>
          </a:p>
        </p:txBody>
      </p:sp>
    </p:spTree>
    <p:extLst>
      <p:ext uri="{BB962C8B-B14F-4D97-AF65-F5344CB8AC3E}">
        <p14:creationId xmlns:p14="http://schemas.microsoft.com/office/powerpoint/2010/main" val="307600210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94</TotalTime>
  <Words>1493</Words>
  <Application>Microsoft Macintosh PowerPoint</Application>
  <PresentationFormat>Widescreen</PresentationFormat>
  <Paragraphs>93</Paragraphs>
  <Slides>21</Slides>
  <Notes>2</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21</vt:i4>
      </vt:variant>
    </vt:vector>
  </HeadingPairs>
  <TitlesOfParts>
    <vt:vector size="31" baseType="lpstr">
      <vt:lpstr>Arial</vt:lpstr>
      <vt:lpstr>Bell MT</vt:lpstr>
      <vt:lpstr>Calibri</vt:lpstr>
      <vt:lpstr>Calibri Light</vt:lpstr>
      <vt:lpstr>Century</vt:lpstr>
      <vt:lpstr>Century Gothic</vt:lpstr>
      <vt:lpstr>Comic Sans MS</vt:lpstr>
      <vt:lpstr>KBSticktoIt Medium</vt:lpstr>
      <vt:lpstr>Wingdings</vt:lpstr>
      <vt:lpstr>Office Theme</vt:lpstr>
      <vt:lpstr>Sahel desert</vt:lpstr>
      <vt:lpstr>Where is the Sahel? </vt:lpstr>
      <vt:lpstr>Fast facts about the Sahel  </vt:lpstr>
      <vt:lpstr>PowerPoint Presentation</vt:lpstr>
      <vt:lpstr>Desertification </vt:lpstr>
      <vt:lpstr> The main reasons for increasing soil degradation are:</vt:lpstr>
      <vt:lpstr>Watch these 2 videos to find out the background reasons to the issues in the Sahel…</vt:lpstr>
      <vt:lpstr>PowerPoint Presentation</vt:lpstr>
      <vt:lpstr>Effects</vt:lpstr>
      <vt:lpstr>PowerPoint Presentation</vt:lpstr>
      <vt:lpstr>PowerPoint Presentation</vt:lpstr>
      <vt:lpstr>PowerPoint Presentation</vt:lpstr>
      <vt:lpstr>PowerPoint Presentation</vt:lpstr>
      <vt:lpstr>PowerPoint Presentation</vt:lpstr>
      <vt:lpstr>PowerPoint Presentation</vt:lpstr>
      <vt:lpstr>Solutions 1: Food aid</vt:lpstr>
      <vt:lpstr>Solution 2: Sustainable farming- The Great Green Wall  </vt:lpstr>
      <vt:lpstr>PowerPoint Presentation</vt:lpstr>
      <vt:lpstr>PowerPoint Presentation</vt:lpstr>
      <vt:lpstr>PowerPoint Presentation</vt:lpstr>
      <vt:lpstr>Examples of 7 mark questions</vt:lpstr>
    </vt:vector>
  </TitlesOfParts>
  <Company/>
  <LinksUpToDate>false</LinksUpToDate>
  <SharedDoc>false</SharedDoc>
  <HyperlinksChanged>false</HyperlinksChanged>
  <AppVersion>16.0010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Anna Bennett</dc:creator>
  <cp:lastModifiedBy>Anna Bennett</cp:lastModifiedBy>
  <cp:revision>10</cp:revision>
  <dcterms:created xsi:type="dcterms:W3CDTF">2018-03-04T12:03:49Z</dcterms:created>
  <dcterms:modified xsi:type="dcterms:W3CDTF">2018-06-17T11:03:30Z</dcterms:modified>
</cp:coreProperties>
</file>