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sldIdLst>
    <p:sldId id="256" r:id="rId2"/>
    <p:sldId id="258" r:id="rId3"/>
    <p:sldId id="259" r:id="rId4"/>
    <p:sldId id="260" r:id="rId5"/>
    <p:sldId id="261" r:id="rId6"/>
    <p:sldId id="262" r:id="rId7"/>
    <p:sldId id="264"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7" r:id="rId41"/>
    <p:sldId id="296"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Title 1"/>
          <p:cNvSpPr>
            <a:spLocks noGrp="1"/>
          </p:cNvSpPr>
          <p:nvPr>
            <p:ph type="ctrTitle"/>
          </p:nvPr>
        </p:nvSpPr>
        <p:spPr>
          <a:xfrm>
            <a:off x="1600200" y="2606676"/>
            <a:ext cx="9144000" cy="2387600"/>
          </a:xfrm>
          <a:prstGeom prst="rect">
            <a:avLst/>
          </a:prstGeom>
          <a:solidFill>
            <a:schemeClr val="bg1"/>
          </a:solidFill>
          <a:ln w="76200">
            <a:solidFill>
              <a:schemeClr val="bg1"/>
            </a:solidFill>
          </a:ln>
        </p:spPr>
        <p:txBody>
          <a:bodyPr anchor="ctr"/>
          <a:lstStyle>
            <a:lvl1pPr algn="ctr">
              <a:defRPr sz="7200" b="1">
                <a:solidFill>
                  <a:schemeClr val="accent5">
                    <a:lumMod val="50000"/>
                  </a:schemeClr>
                </a:solidFill>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8" name="Straight Connector 7"/>
          <p:cNvCxnSpPr/>
          <p:nvPr/>
        </p:nvCxnSpPr>
        <p:spPr>
          <a:xfrm>
            <a:off x="0" y="6096000"/>
            <a:ext cx="11353800" cy="0"/>
          </a:xfrm>
          <a:prstGeom prst="line">
            <a:avLst/>
          </a:prstGeom>
          <a:ln w="1016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430462" y="425185"/>
            <a:ext cx="2087576" cy="1240188"/>
          </a:xfrm>
          <a:prstGeom prst="rect">
            <a:avLst/>
          </a:prstGeom>
        </p:spPr>
      </p:pic>
    </p:spTree>
    <p:extLst>
      <p:ext uri="{BB962C8B-B14F-4D97-AF65-F5344CB8AC3E}">
        <p14:creationId xmlns:p14="http://schemas.microsoft.com/office/powerpoint/2010/main" val="10519753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1943795628"/>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039739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a:prstGeom prst="rect">
            <a:avLst/>
          </a:prstGeom>
        </p:spPr>
        <p:txBody>
          <a:bodyPr anchor="ct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2" name="Title 1"/>
          <p:cNvSpPr>
            <a:spLocks noGrp="1"/>
          </p:cNvSpPr>
          <p:nvPr>
            <p:ph type="title"/>
          </p:nvPr>
        </p:nvSpPr>
        <p:spPr>
          <a:xfrm>
            <a:off x="838200" y="479425"/>
            <a:ext cx="3933825" cy="1465263"/>
          </a:xfrm>
          <a:prstGeom prst="rect">
            <a:avLst/>
          </a:prstGeom>
          <a:ln w="57150">
            <a:noFill/>
          </a:ln>
        </p:spPr>
        <p:txBody>
          <a:bodyPr anchor="ctr">
            <a:noAutofit/>
          </a:bodyPr>
          <a:lstStyle>
            <a:lvl1pPr>
              <a:defRPr sz="3200" b="1">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8" name="Straight Connector 7"/>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944688"/>
            <a:ext cx="5003800"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944688"/>
            <a:ext cx="5003800"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254030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Lst>
  </p:timing>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atin typeface="Calibri" panose="020F0502020204030204" pitchFamily="34" charset="0"/>
                <a:cs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a:prstGeom prst="rect">
            <a:avLst/>
          </a:prstGeom>
        </p:spPr>
        <p:txBody>
          <a:bodyPr anchor="ct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Title 1"/>
          <p:cNvSpPr>
            <a:spLocks noGrp="1"/>
          </p:cNvSpPr>
          <p:nvPr>
            <p:ph type="title"/>
          </p:nvPr>
        </p:nvSpPr>
        <p:spPr>
          <a:xfrm>
            <a:off x="838200" y="479425"/>
            <a:ext cx="3933825" cy="1465263"/>
          </a:xfrm>
          <a:prstGeom prst="rect">
            <a:avLst/>
          </a:prstGeom>
          <a:ln w="57150">
            <a:noFill/>
          </a:ln>
        </p:spPr>
        <p:txBody>
          <a:bodyPr anchor="ctr">
            <a:noAutofit/>
          </a:bodyPr>
          <a:lstStyle>
            <a:lvl1pPr>
              <a:defRPr sz="3200" b="1">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8" name="Straight Connector 7"/>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944688"/>
            <a:ext cx="5003800"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944688"/>
            <a:ext cx="5003800"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299217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190749"/>
            <a:ext cx="9144000" cy="1219201"/>
          </a:xfrm>
          <a:prstGeom prst="rect">
            <a:avLst/>
          </a:prstGeom>
          <a:solidFill>
            <a:schemeClr val="bg1"/>
          </a:solidFill>
          <a:ln w="76200">
            <a:solidFill>
              <a:schemeClr val="accent1">
                <a:lumMod val="50000"/>
              </a:schemeClr>
            </a:solidFill>
          </a:ln>
        </p:spPr>
        <p:txBody>
          <a:bodyPr anchor="ctr"/>
          <a:lstStyle>
            <a:lvl1pPr algn="ctr">
              <a:defRPr sz="4800">
                <a:solidFill>
                  <a:schemeClr val="accent5">
                    <a:lumMod val="50000"/>
                  </a:schemeClr>
                </a:solidFill>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9" name="Straight Connector 8"/>
          <p:cNvCxnSpPr/>
          <p:nvPr/>
        </p:nvCxnSpPr>
        <p:spPr>
          <a:xfrm>
            <a:off x="0" y="6096000"/>
            <a:ext cx="11353800" cy="0"/>
          </a:xfrm>
          <a:prstGeom prst="line">
            <a:avLst/>
          </a:prstGeom>
          <a:ln w="1016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1600200" y="3397248"/>
            <a:ext cx="9144000" cy="2279652"/>
          </a:xfrm>
          <a:prstGeom prst="rect">
            <a:avLst/>
          </a:prstGeom>
          <a:solidFill>
            <a:schemeClr val="bg1"/>
          </a:solidFill>
          <a:ln w="76200">
            <a:solidFill>
              <a:schemeClr val="accent1">
                <a:lumMod val="50000"/>
              </a:schemeClr>
            </a:solidFill>
          </a:ln>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accent5">
                    <a:lumMod val="50000"/>
                  </a:schemeClr>
                </a:solidFill>
                <a:latin typeface="+mj-lt"/>
                <a:ea typeface="+mj-ea"/>
                <a:cs typeface="+mj-cs"/>
              </a:defRPr>
            </a:lvl1pPr>
          </a:lstStyle>
          <a:p>
            <a:endParaRPr lang="en-GB" sz="3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58793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62475"/>
            <a:ext cx="10515600" cy="1527175"/>
          </a:xfrm>
          <a:prstGeom prst="rect">
            <a:avLst/>
          </a:prstGeom>
          <a:ln w="76200">
            <a:solidFill>
              <a:srgbClr val="2F75A8"/>
            </a:solidFill>
          </a:ln>
        </p:spPr>
        <p:txBody>
          <a:bodyPr anchor="ctr"/>
          <a:lstStyle>
            <a:lvl1pPr marL="0" indent="0">
              <a:buNone/>
              <a:defRPr sz="2400">
                <a:solidFill>
                  <a:schemeClr val="tx1">
                    <a:tint val="75000"/>
                  </a:schemeClr>
                </a:solidFill>
                <a:latin typeface="Calibri" panose="020F0502020204030204" pitchFamily="34" charset="0"/>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831850" y="1709738"/>
            <a:ext cx="10515600" cy="2852737"/>
          </a:xfrm>
          <a:prstGeom prst="rect">
            <a:avLst/>
          </a:prstGeom>
          <a:ln w="76200">
            <a:solidFill>
              <a:schemeClr val="accent1">
                <a:lumMod val="50000"/>
              </a:schemeClr>
            </a:solidFill>
          </a:ln>
        </p:spPr>
        <p:txBody>
          <a:bodyPr anchor="ctr"/>
          <a:lstStyle>
            <a:lvl1pPr algn="ctr">
              <a:defRPr sz="6600">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36576827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1054372"/>
          </a:xfrm>
          <a:prstGeom prst="rect">
            <a:avLst/>
          </a:prstGeom>
          <a:ln w="57150">
            <a:noFill/>
          </a:ln>
        </p:spPr>
        <p:txBody>
          <a:bodyPr anchor="ctr"/>
          <a:lstStyle>
            <a:lvl1pPr>
              <a:defRPr b="1" baseline="0">
                <a:latin typeface="Calibri" panose="020F0502020204030204" pitchFamily="34" charset="0"/>
                <a:cs typeface="Calibri" panose="020F0502020204030204" pitchFamily="34" charset="0"/>
              </a:defRPr>
            </a:lvl1pPr>
          </a:lstStyle>
          <a:p>
            <a:r>
              <a:rPr lang="en-US" dirty="0" smtClean="0"/>
              <a:t>Enter text</a:t>
            </a:r>
            <a:endParaRPr lang="en-GB" dirty="0"/>
          </a:p>
        </p:txBody>
      </p:sp>
      <p:sp>
        <p:nvSpPr>
          <p:cNvPr id="3" name="Content Placeholder 2"/>
          <p:cNvSpPr>
            <a:spLocks noGrp="1"/>
          </p:cNvSpPr>
          <p:nvPr>
            <p:ph idx="1"/>
          </p:nvPr>
        </p:nvSpPr>
        <p:spPr>
          <a:xfrm>
            <a:off x="838200" y="1593669"/>
            <a:ext cx="10515600" cy="4235631"/>
          </a:xfrm>
          <a:prstGeom prst="rect">
            <a:avLst/>
          </a:prstGeo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cxnSp>
        <p:nvCxnSpPr>
          <p:cNvPr id="7" name="Straight Connector 6"/>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ackgroundRemoval t="6050" b="95730" l="9937" r="96829"/>
                    </a14:imgEffect>
                  </a14:imgLayer>
                </a14:imgProps>
              </a:ex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291770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704850"/>
            <a:ext cx="8801100" cy="4552950"/>
          </a:xfrm>
          <a:prstGeom prst="rect">
            <a:avLst/>
          </a:prstGeom>
          <a:ln w="57150">
            <a:solidFill>
              <a:srgbClr val="2F75A8"/>
            </a:solidFill>
          </a:ln>
        </p:spPr>
        <p:txBody>
          <a:bodyPr anchor="ctr"/>
          <a:lstStyle>
            <a:lvl1pPr algn="ctr">
              <a:defRPr baseline="0">
                <a:latin typeface="Calibri" panose="020F0502020204030204" pitchFamily="34" charset="0"/>
                <a:cs typeface="Calibri" panose="020F0502020204030204" pitchFamily="34" charset="0"/>
              </a:defRPr>
            </a:lvl1pPr>
          </a:lstStyle>
          <a:p>
            <a:r>
              <a:rPr lang="en-US" dirty="0" smtClean="0"/>
              <a:t>Enter text</a:t>
            </a:r>
            <a:endParaRPr lang="en-GB" dirty="0"/>
          </a:p>
        </p:txBody>
      </p:sp>
      <p:cxnSp>
        <p:nvCxnSpPr>
          <p:cNvPr id="6" name="Straight Connector 5"/>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41902725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91445" y="548640"/>
            <a:ext cx="3436121" cy="4858794"/>
          </a:xfrm>
          <a:prstGeom prst="rect">
            <a:avLst/>
          </a:prstGeom>
          <a:ln w="57150">
            <a:solidFill>
              <a:schemeClr val="accent1"/>
            </a:solidFill>
          </a:ln>
        </p:spPr>
        <p:txBody>
          <a:bodyPr anchor="ct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cxnSp>
        <p:nvCxnSpPr>
          <p:cNvPr id="6" name="Straight Connector 5"/>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10992078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3984625"/>
          </a:xfrm>
          <a:prstGeom prst="rect">
            <a:avLst/>
          </a:prstGeo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3984625"/>
          </a:xfrm>
          <a:prstGeom prst="rect">
            <a:avLst/>
          </a:prstGeo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itle 1"/>
          <p:cNvSpPr>
            <a:spLocks noGrp="1"/>
          </p:cNvSpPr>
          <p:nvPr>
            <p:ph type="title"/>
          </p:nvPr>
        </p:nvSpPr>
        <p:spPr>
          <a:xfrm>
            <a:off x="838200" y="365126"/>
            <a:ext cx="10515600" cy="1065738"/>
          </a:xfrm>
          <a:prstGeom prst="rect">
            <a:avLst/>
          </a:prstGeom>
          <a:ln w="57150">
            <a:noFill/>
          </a:ln>
        </p:spPr>
        <p:txBody>
          <a:bodyPr anchor="ctr"/>
          <a:lstStyle>
            <a:lvl1pPr>
              <a:defRPr b="1">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8" name="Straight Connector 7"/>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327371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362325"/>
          </a:xfrm>
          <a:prstGeom prst="rect">
            <a:avLst/>
          </a:prstGeo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362325"/>
          </a:xfrm>
          <a:prstGeom prst="rect">
            <a:avLst/>
          </a:prstGeo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Title 1"/>
          <p:cNvSpPr>
            <a:spLocks noGrp="1"/>
          </p:cNvSpPr>
          <p:nvPr>
            <p:ph type="title"/>
          </p:nvPr>
        </p:nvSpPr>
        <p:spPr>
          <a:xfrm>
            <a:off x="838200" y="365126"/>
            <a:ext cx="10515600" cy="1065738"/>
          </a:xfrm>
          <a:prstGeom prst="rect">
            <a:avLst/>
          </a:prstGeom>
          <a:ln w="57150">
            <a:noFill/>
          </a:ln>
        </p:spPr>
        <p:txBody>
          <a:bodyPr anchor="ctr"/>
          <a:lstStyle>
            <a:lvl1pPr>
              <a:defRPr b="1">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10" name="Straight Connector 9"/>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899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P spid="5" grpId="0" build="p">
        <p:tmplLst>
          <p:tmpl lvl="1">
            <p:tnLst>
              <p:par>
                <p:cTn presetID="1" presetClass="entr" presetSubtype="0" fill="hold" nodeType="clickEffect">
                  <p:stCondLst>
                    <p:cond delay="0"/>
                  </p:stCondLst>
                  <p:childTnLst>
                    <p:set>
                      <p:cBhvr>
                        <p:cTn dur="1" fill="hold">
                          <p:stCondLst>
                            <p:cond delay="0"/>
                          </p:stCondLst>
                        </p:cTn>
                        <p:tgtEl>
                          <p:spTgt spid="5"/>
                        </p:tgtEl>
                        <p:attrNameLst>
                          <p:attrName>style.visibility</p:attrName>
                        </p:attrNameLst>
                      </p:cBhvr>
                      <p:to>
                        <p:strVal val="visible"/>
                      </p:to>
                    </p:set>
                  </p:childTnLst>
                </p:cTn>
              </p:par>
            </p:tnLst>
          </p:tmpl>
        </p:tmplLst>
      </p:bldP>
      <p:bldP spid="6" grpId="0" build="p">
        <p:tmplLst>
          <p:tmpl lvl="1">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838200" y="365126"/>
            <a:ext cx="10515600" cy="1065738"/>
          </a:xfrm>
          <a:prstGeom prst="rect">
            <a:avLst/>
          </a:prstGeom>
          <a:ln w="57150">
            <a:noFill/>
          </a:ln>
        </p:spPr>
        <p:txBody>
          <a:bodyPr anchor="ctr"/>
          <a:lstStyle>
            <a:lvl1pPr>
              <a:defRPr b="1">
                <a:latin typeface="Calibri" panose="020F0502020204030204" pitchFamily="34" charset="0"/>
                <a:cs typeface="Calibri" panose="020F0502020204030204" pitchFamily="34" charset="0"/>
              </a:defRPr>
            </a:lvl1pPr>
          </a:lstStyle>
          <a:p>
            <a:r>
              <a:rPr lang="en-US" smtClean="0"/>
              <a:t>Click to edit Master title style</a:t>
            </a:r>
            <a:endParaRPr lang="en-GB"/>
          </a:p>
        </p:txBody>
      </p:sp>
      <p:cxnSp>
        <p:nvCxnSpPr>
          <p:cNvPr id="6" name="Straight Connector 5"/>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11942875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5839943"/>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Apartheid South Africa</a:t>
            </a:r>
            <a:br>
              <a:rPr lang="en-GB" dirty="0" smtClean="0"/>
            </a:br>
            <a:r>
              <a:rPr lang="en-GB" sz="4000" dirty="0" smtClean="0"/>
              <a:t>IB History Paper 1</a:t>
            </a:r>
            <a:endParaRPr lang="en-GB" sz="4000" dirty="0"/>
          </a:p>
        </p:txBody>
      </p:sp>
    </p:spTree>
    <p:extLst>
      <p:ext uri="{BB962C8B-B14F-4D97-AF65-F5344CB8AC3E}">
        <p14:creationId xmlns:p14="http://schemas.microsoft.com/office/powerpoint/2010/main" val="3824692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Politics	</a:t>
            </a:r>
            <a:endParaRPr lang="en-GB" dirty="0"/>
          </a:p>
        </p:txBody>
      </p:sp>
      <p:sp>
        <p:nvSpPr>
          <p:cNvPr id="3" name="Content Placeholder 2"/>
          <p:cNvSpPr>
            <a:spLocks noGrp="1"/>
          </p:cNvSpPr>
          <p:nvPr>
            <p:ph idx="1"/>
          </p:nvPr>
        </p:nvSpPr>
        <p:spPr>
          <a:xfrm>
            <a:off x="838200" y="1593669"/>
            <a:ext cx="10515600" cy="4326840"/>
          </a:xfrm>
        </p:spPr>
        <p:txBody>
          <a:bodyPr/>
          <a:lstStyle/>
          <a:p>
            <a:r>
              <a:rPr lang="en-GB" dirty="0" smtClean="0"/>
              <a:t>African Mine Workers Union organised a strike of nearly 100,000 people in 1946 alerting Smuts’ government to urgency of labour crisis</a:t>
            </a:r>
          </a:p>
          <a:p>
            <a:r>
              <a:rPr lang="en-GB" dirty="0" smtClean="0"/>
              <a:t>Fagan Commission set up – said that the tide of African urbanisation was irreversible and should normalise status of Blacks near cities. Recommended to relax pass laws.</a:t>
            </a:r>
          </a:p>
          <a:p>
            <a:r>
              <a:rPr lang="en-GB" dirty="0" smtClean="0"/>
              <a:t>Fagan Report formed basis for UP’s policy manifesto for 1948 General Election – heightened racial anxieties</a:t>
            </a:r>
          </a:p>
          <a:p>
            <a:r>
              <a:rPr lang="en-GB" dirty="0" smtClean="0"/>
              <a:t>NP reacted with Sauer Commission – country’s survival depended on promotion of White race</a:t>
            </a:r>
            <a:endParaRPr lang="en-GB" dirty="0"/>
          </a:p>
        </p:txBody>
      </p:sp>
    </p:spTree>
    <p:extLst>
      <p:ext uri="{BB962C8B-B14F-4D97-AF65-F5344CB8AC3E}">
        <p14:creationId xmlns:p14="http://schemas.microsoft.com/office/powerpoint/2010/main" val="2727238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1948 election</a:t>
            </a:r>
            <a:endParaRPr lang="en-GB" dirty="0"/>
          </a:p>
        </p:txBody>
      </p:sp>
      <p:sp>
        <p:nvSpPr>
          <p:cNvPr id="3" name="Content Placeholder 2"/>
          <p:cNvSpPr>
            <a:spLocks noGrp="1"/>
          </p:cNvSpPr>
          <p:nvPr>
            <p:ph idx="1"/>
          </p:nvPr>
        </p:nvSpPr>
        <p:spPr/>
        <p:txBody>
          <a:bodyPr/>
          <a:lstStyle/>
          <a:p>
            <a:r>
              <a:rPr lang="en-GB" dirty="0" smtClean="0"/>
              <a:t>Malan’s National Party won</a:t>
            </a:r>
          </a:p>
          <a:p>
            <a:r>
              <a:rPr lang="en-GB" dirty="0" smtClean="0"/>
              <a:t>Immediately issued a spate of laws that became foundation of apartheid</a:t>
            </a:r>
          </a:p>
          <a:p>
            <a:r>
              <a:rPr lang="en-GB" dirty="0" smtClean="0"/>
              <a:t>Apartheid could be argued an extension of early segregation</a:t>
            </a:r>
          </a:p>
          <a:p>
            <a:pPr marL="0" indent="0">
              <a:buNone/>
            </a:pPr>
            <a:endParaRPr lang="en-GB" dirty="0"/>
          </a:p>
        </p:txBody>
      </p:sp>
    </p:spTree>
    <p:extLst>
      <p:ext uri="{BB962C8B-B14F-4D97-AF65-F5344CB8AC3E}">
        <p14:creationId xmlns:p14="http://schemas.microsoft.com/office/powerpoint/2010/main" val="2332430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Petty vs Grand</a:t>
            </a:r>
            <a:endParaRPr lang="en-GB" dirty="0"/>
          </a:p>
        </p:txBody>
      </p:sp>
      <p:sp>
        <p:nvSpPr>
          <p:cNvPr id="3" name="Content Placeholder 2"/>
          <p:cNvSpPr>
            <a:spLocks noGrp="1"/>
          </p:cNvSpPr>
          <p:nvPr>
            <p:ph idx="1"/>
          </p:nvPr>
        </p:nvSpPr>
        <p:spPr/>
        <p:txBody>
          <a:bodyPr/>
          <a:lstStyle/>
          <a:p>
            <a:r>
              <a:rPr lang="en-GB" dirty="0" smtClean="0"/>
              <a:t>PETTY was earlier section associated with NP rule of Malan and </a:t>
            </a:r>
            <a:r>
              <a:rPr lang="en-GB" dirty="0" err="1" smtClean="0"/>
              <a:t>Strijdom</a:t>
            </a:r>
            <a:r>
              <a:rPr lang="en-GB" dirty="0" smtClean="0"/>
              <a:t>. Political and economic domination of Blacks. Brutal subjugation of Black majority and the decisive manner with which the government dealt with anti-apartheid opposition</a:t>
            </a:r>
          </a:p>
          <a:p>
            <a:r>
              <a:rPr lang="en-GB" dirty="0" smtClean="0"/>
              <a:t>GRAND was later section initiated by HF Verwoerd in late 1950s. More ideologically sophisticated. Aimed at complete territorial segregation of South Africa and ultimate independence of each part. Moral legitimacy?</a:t>
            </a:r>
            <a:endParaRPr lang="en-GB" dirty="0"/>
          </a:p>
        </p:txBody>
      </p:sp>
    </p:spTree>
    <p:extLst>
      <p:ext uri="{BB962C8B-B14F-4D97-AF65-F5344CB8AC3E}">
        <p14:creationId xmlns:p14="http://schemas.microsoft.com/office/powerpoint/2010/main" val="1410700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Apartheid Prime Ministers</a:t>
            </a:r>
            <a:endParaRPr lang="en-GB" dirty="0"/>
          </a:p>
        </p:txBody>
      </p:sp>
      <p:sp>
        <p:nvSpPr>
          <p:cNvPr id="3" name="Content Placeholder 2"/>
          <p:cNvSpPr>
            <a:spLocks noGrp="1"/>
          </p:cNvSpPr>
          <p:nvPr>
            <p:ph idx="1"/>
          </p:nvPr>
        </p:nvSpPr>
        <p:spPr/>
        <p:txBody>
          <a:bodyPr>
            <a:normAutofit/>
          </a:bodyPr>
          <a:lstStyle/>
          <a:p>
            <a:r>
              <a:rPr lang="en-GB" sz="2400" dirty="0" smtClean="0"/>
              <a:t>Daniel Francois Malan 1948 – 1954</a:t>
            </a:r>
          </a:p>
          <a:p>
            <a:pPr lvl="1"/>
            <a:r>
              <a:rPr lang="en-GB" sz="2000" dirty="0" smtClean="0"/>
              <a:t>Founded NP in 1914</a:t>
            </a:r>
          </a:p>
          <a:p>
            <a:pPr lvl="1"/>
            <a:r>
              <a:rPr lang="en-GB" sz="2000" dirty="0" smtClean="0"/>
              <a:t>Founded GNP in 1934</a:t>
            </a:r>
          </a:p>
          <a:p>
            <a:pPr lvl="1"/>
            <a:r>
              <a:rPr lang="en-GB" sz="2000" dirty="0" smtClean="0"/>
              <a:t>Became Prime Minister in 1948</a:t>
            </a:r>
            <a:endParaRPr lang="en-GB" sz="2000" dirty="0"/>
          </a:p>
          <a:p>
            <a:r>
              <a:rPr lang="en-GB" sz="2400" dirty="0" err="1" smtClean="0"/>
              <a:t>Johanned</a:t>
            </a:r>
            <a:r>
              <a:rPr lang="en-GB" sz="2400" dirty="0" smtClean="0"/>
              <a:t> </a:t>
            </a:r>
            <a:r>
              <a:rPr lang="en-GB" sz="2400" dirty="0" err="1" smtClean="0"/>
              <a:t>Gerhardus</a:t>
            </a:r>
            <a:r>
              <a:rPr lang="en-GB" sz="2400" dirty="0" smtClean="0"/>
              <a:t> </a:t>
            </a:r>
            <a:r>
              <a:rPr lang="en-GB" sz="2400" dirty="0" err="1" smtClean="0"/>
              <a:t>Strijdom</a:t>
            </a:r>
            <a:r>
              <a:rPr lang="en-GB" sz="2400" dirty="0" smtClean="0"/>
              <a:t> 1954 – 1958</a:t>
            </a:r>
          </a:p>
          <a:p>
            <a:pPr lvl="1"/>
            <a:r>
              <a:rPr lang="en-GB" sz="2000" dirty="0" smtClean="0"/>
              <a:t>‘Lion of the North’ – dominated NP in the Transvaal</a:t>
            </a:r>
          </a:p>
          <a:p>
            <a:pPr lvl="1"/>
            <a:r>
              <a:rPr lang="en-GB" sz="2000" dirty="0" smtClean="0"/>
              <a:t>Part of </a:t>
            </a:r>
            <a:r>
              <a:rPr lang="en-GB" sz="2000" dirty="0" err="1" smtClean="0"/>
              <a:t>Malanite</a:t>
            </a:r>
            <a:r>
              <a:rPr lang="en-GB" sz="2000" dirty="0" smtClean="0"/>
              <a:t> split to found GNP</a:t>
            </a:r>
          </a:p>
          <a:p>
            <a:pPr lvl="1"/>
            <a:r>
              <a:rPr lang="en-GB" sz="2000" dirty="0" smtClean="0"/>
              <a:t>Radical and uncompromising</a:t>
            </a:r>
          </a:p>
          <a:p>
            <a:r>
              <a:rPr lang="en-GB" sz="2400" dirty="0" smtClean="0"/>
              <a:t>Dr Hendrik </a:t>
            </a:r>
            <a:r>
              <a:rPr lang="en-GB" sz="2400" dirty="0" err="1" smtClean="0"/>
              <a:t>Frensch</a:t>
            </a:r>
            <a:r>
              <a:rPr lang="en-GB" sz="2400" dirty="0" smtClean="0"/>
              <a:t> Verwoerd 1958 – 1966</a:t>
            </a:r>
          </a:p>
          <a:p>
            <a:pPr lvl="1"/>
            <a:r>
              <a:rPr lang="en-GB" sz="2000" dirty="0" smtClean="0"/>
              <a:t>From Holland, brilliant scholar</a:t>
            </a:r>
          </a:p>
          <a:p>
            <a:pPr lvl="1"/>
            <a:r>
              <a:rPr lang="en-GB" sz="2000" dirty="0" smtClean="0"/>
              <a:t>Known as ‘architect of apartheid’</a:t>
            </a:r>
            <a:endParaRPr lang="en-GB" sz="2000" dirty="0"/>
          </a:p>
        </p:txBody>
      </p:sp>
    </p:spTree>
    <p:extLst>
      <p:ext uri="{BB962C8B-B14F-4D97-AF65-F5344CB8AC3E}">
        <p14:creationId xmlns:p14="http://schemas.microsoft.com/office/powerpoint/2010/main" val="1865354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Population Registration Act 1950</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Classified entire nation by race</a:t>
            </a:r>
          </a:p>
          <a:p>
            <a:r>
              <a:rPr lang="en-GB" sz="2400" dirty="0" smtClean="0"/>
              <a:t>One of first laws to be passed by NP government</a:t>
            </a:r>
          </a:p>
          <a:p>
            <a:r>
              <a:rPr lang="en-GB" sz="2400" dirty="0" smtClean="0"/>
              <a:t>Classified by biology not community</a:t>
            </a:r>
          </a:p>
          <a:p>
            <a:r>
              <a:rPr lang="en-GB" sz="2400" dirty="0" smtClean="0"/>
              <a:t>Code put in ID number</a:t>
            </a:r>
          </a:p>
          <a:p>
            <a:r>
              <a:rPr lang="en-GB" sz="2400" dirty="0" smtClean="0"/>
              <a:t>Split population into 3: White, Coloured, Bantu</a:t>
            </a:r>
          </a:p>
          <a:p>
            <a:r>
              <a:rPr lang="en-GB" sz="2400" dirty="0" smtClean="0"/>
              <a:t>Implemented with astonishing vigour</a:t>
            </a:r>
          </a:p>
          <a:p>
            <a:r>
              <a:rPr lang="en-GB" sz="2400" dirty="0" smtClean="0"/>
              <a:t>Race Classification Board established</a:t>
            </a:r>
          </a:p>
          <a:p>
            <a:r>
              <a:rPr lang="en-GB" sz="2400" dirty="0" smtClean="0"/>
              <a:t>Members of public could report people</a:t>
            </a:r>
          </a:p>
          <a:p>
            <a:r>
              <a:rPr lang="en-GB" sz="2400" dirty="0" smtClean="0"/>
              <a:t>Tests included: linguistic proficiency, skull, pencil</a:t>
            </a:r>
          </a:p>
          <a:p>
            <a:r>
              <a:rPr lang="en-GB" sz="2400" dirty="0" smtClean="0"/>
              <a:t>Social stigma – abandon babies</a:t>
            </a:r>
            <a:endParaRPr lang="en-GB" sz="2400" dirty="0"/>
          </a:p>
        </p:txBody>
      </p:sp>
    </p:spTree>
    <p:extLst>
      <p:ext uri="{BB962C8B-B14F-4D97-AF65-F5344CB8AC3E}">
        <p14:creationId xmlns:p14="http://schemas.microsoft.com/office/powerpoint/2010/main" val="2883243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Prohibition of Mixed Marriages Act 1949</a:t>
            </a:r>
            <a:endParaRPr lang="en-GB" sz="4000" dirty="0"/>
          </a:p>
        </p:txBody>
      </p:sp>
      <p:sp>
        <p:nvSpPr>
          <p:cNvPr id="3" name="Content Placeholder 2"/>
          <p:cNvSpPr>
            <a:spLocks noGrp="1"/>
          </p:cNvSpPr>
          <p:nvPr>
            <p:ph idx="1"/>
          </p:nvPr>
        </p:nvSpPr>
        <p:spPr/>
        <p:txBody>
          <a:bodyPr/>
          <a:lstStyle/>
          <a:p>
            <a:r>
              <a:rPr lang="en-GB" dirty="0" smtClean="0"/>
              <a:t>Miscegenation</a:t>
            </a:r>
          </a:p>
          <a:p>
            <a:r>
              <a:rPr lang="en-GB" dirty="0" smtClean="0"/>
              <a:t>Children born of mixed marriage couldn’t be ‘White’</a:t>
            </a:r>
          </a:p>
          <a:p>
            <a:r>
              <a:rPr lang="en-GB" dirty="0" smtClean="0"/>
              <a:t>Promote separation of races</a:t>
            </a:r>
          </a:p>
          <a:p>
            <a:r>
              <a:rPr lang="en-GB" dirty="0" smtClean="0"/>
              <a:t>Made mixed marriages illegal even though in the 3 years prior there were only 75 recorded examples</a:t>
            </a:r>
            <a:endParaRPr lang="en-GB" dirty="0"/>
          </a:p>
        </p:txBody>
      </p:sp>
    </p:spTree>
    <p:extLst>
      <p:ext uri="{BB962C8B-B14F-4D97-AF65-F5344CB8AC3E}">
        <p14:creationId xmlns:p14="http://schemas.microsoft.com/office/powerpoint/2010/main" val="1400815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Immorality Act 1950</a:t>
            </a:r>
            <a:endParaRPr lang="en-GB" dirty="0"/>
          </a:p>
        </p:txBody>
      </p:sp>
      <p:sp>
        <p:nvSpPr>
          <p:cNvPr id="3" name="Content Placeholder 2"/>
          <p:cNvSpPr>
            <a:spLocks noGrp="1"/>
          </p:cNvSpPr>
          <p:nvPr>
            <p:ph idx="1"/>
          </p:nvPr>
        </p:nvSpPr>
        <p:spPr/>
        <p:txBody>
          <a:bodyPr/>
          <a:lstStyle/>
          <a:p>
            <a:r>
              <a:rPr lang="en-GB" dirty="0" smtClean="0"/>
              <a:t>Banned all extra-marital sexual relations between Whites and other races</a:t>
            </a:r>
          </a:p>
          <a:p>
            <a:r>
              <a:rPr lang="en-GB" dirty="0" smtClean="0"/>
              <a:t>Police would react to a tip off and burst in in the middle of the night hoping to catch people in the act</a:t>
            </a:r>
          </a:p>
          <a:p>
            <a:r>
              <a:rPr lang="en-GB" dirty="0" smtClean="0"/>
              <a:t>Fines and prison terms</a:t>
            </a:r>
            <a:endParaRPr lang="en-GB" dirty="0"/>
          </a:p>
        </p:txBody>
      </p:sp>
    </p:spTree>
    <p:extLst>
      <p:ext uri="{BB962C8B-B14F-4D97-AF65-F5344CB8AC3E}">
        <p14:creationId xmlns:p14="http://schemas.microsoft.com/office/powerpoint/2010/main" val="837395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Reservation of Separate Amenities Act 1953</a:t>
            </a:r>
            <a:endParaRPr lang="en-GB" sz="3600" dirty="0"/>
          </a:p>
        </p:txBody>
      </p:sp>
      <p:sp>
        <p:nvSpPr>
          <p:cNvPr id="3" name="Content Placeholder 2"/>
          <p:cNvSpPr>
            <a:spLocks noGrp="1"/>
          </p:cNvSpPr>
          <p:nvPr>
            <p:ph idx="1"/>
          </p:nvPr>
        </p:nvSpPr>
        <p:spPr/>
        <p:txBody>
          <a:bodyPr>
            <a:normAutofit/>
          </a:bodyPr>
          <a:lstStyle/>
          <a:p>
            <a:r>
              <a:rPr lang="en-GB" sz="2400" dirty="0" smtClean="0"/>
              <a:t>Strict segregation of all public amenities </a:t>
            </a:r>
          </a:p>
          <a:p>
            <a:r>
              <a:rPr lang="en-GB" sz="2400" dirty="0" smtClean="0"/>
              <a:t>Public services such as buses, trains, toilets, hospitals were separated before apartheid</a:t>
            </a:r>
          </a:p>
          <a:p>
            <a:r>
              <a:rPr lang="en-GB" sz="2400" dirty="0" smtClean="0"/>
              <a:t>Separate entrances and service counters in shops/post offices</a:t>
            </a:r>
          </a:p>
          <a:p>
            <a:r>
              <a:rPr lang="en-GB" sz="2400" dirty="0" smtClean="0"/>
              <a:t>Separate waiting rooms</a:t>
            </a:r>
          </a:p>
          <a:p>
            <a:r>
              <a:rPr lang="en-GB" sz="2400" dirty="0" smtClean="0"/>
              <a:t>Platforms at train stations</a:t>
            </a:r>
          </a:p>
          <a:p>
            <a:r>
              <a:rPr lang="en-GB" sz="2400" dirty="0" smtClean="0"/>
              <a:t>Parks, beaches, swimming pools, public benches, water fountains, hotels and restaurants in city centre</a:t>
            </a:r>
          </a:p>
          <a:p>
            <a:r>
              <a:rPr lang="en-GB" sz="2400" dirty="0" smtClean="0"/>
              <a:t>Symbolised dramatic decline in status of Blacks </a:t>
            </a:r>
          </a:p>
        </p:txBody>
      </p:sp>
    </p:spTree>
    <p:extLst>
      <p:ext uri="{BB962C8B-B14F-4D97-AF65-F5344CB8AC3E}">
        <p14:creationId xmlns:p14="http://schemas.microsoft.com/office/powerpoint/2010/main" val="1348415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Areas Act 1950</a:t>
            </a:r>
            <a:endParaRPr lang="en-GB" dirty="0"/>
          </a:p>
        </p:txBody>
      </p:sp>
      <p:sp>
        <p:nvSpPr>
          <p:cNvPr id="3" name="Content Placeholder 2"/>
          <p:cNvSpPr>
            <a:spLocks noGrp="1"/>
          </p:cNvSpPr>
          <p:nvPr>
            <p:ph idx="1"/>
          </p:nvPr>
        </p:nvSpPr>
        <p:spPr/>
        <p:txBody>
          <a:bodyPr/>
          <a:lstStyle/>
          <a:p>
            <a:r>
              <a:rPr lang="en-GB" dirty="0" smtClean="0"/>
              <a:t>City centres for White residence only</a:t>
            </a:r>
          </a:p>
          <a:p>
            <a:r>
              <a:rPr lang="en-GB" dirty="0" smtClean="0"/>
              <a:t>Malan called it the ‘essence of apartheid’</a:t>
            </a:r>
          </a:p>
          <a:p>
            <a:r>
              <a:rPr lang="en-GB" dirty="0" smtClean="0"/>
              <a:t>¼ of coloured people forced to move</a:t>
            </a:r>
          </a:p>
          <a:p>
            <a:r>
              <a:rPr lang="en-GB" dirty="0" smtClean="0"/>
              <a:t>Before 1955 this act was used to target coloured and Indians</a:t>
            </a:r>
            <a:endParaRPr lang="en-GB" dirty="0"/>
          </a:p>
        </p:txBody>
      </p:sp>
    </p:spTree>
    <p:extLst>
      <p:ext uri="{BB962C8B-B14F-4D97-AF65-F5344CB8AC3E}">
        <p14:creationId xmlns:p14="http://schemas.microsoft.com/office/powerpoint/2010/main" val="2356855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Pass Laws Act 1952</a:t>
            </a:r>
            <a:endParaRPr lang="en-GB" dirty="0"/>
          </a:p>
        </p:txBody>
      </p:sp>
      <p:sp>
        <p:nvSpPr>
          <p:cNvPr id="3" name="Content Placeholder 2"/>
          <p:cNvSpPr>
            <a:spLocks noGrp="1"/>
          </p:cNvSpPr>
          <p:nvPr>
            <p:ph idx="1"/>
          </p:nvPr>
        </p:nvSpPr>
        <p:spPr/>
        <p:txBody>
          <a:bodyPr>
            <a:normAutofit/>
          </a:bodyPr>
          <a:lstStyle/>
          <a:p>
            <a:r>
              <a:rPr lang="en-GB" sz="2400" dirty="0" smtClean="0"/>
              <a:t>Replaced existing passbooks with more comprehensive documents. 96 page booklets that contained information about employment, criminal records, tax payments, etc.</a:t>
            </a:r>
          </a:p>
          <a:p>
            <a:r>
              <a:rPr lang="en-GB" sz="2400" dirty="0" smtClean="0"/>
              <a:t>Introduced with complicated permit system built in which allowed Blacks into certain areas for fixed periods</a:t>
            </a:r>
          </a:p>
          <a:p>
            <a:r>
              <a:rPr lang="en-GB" sz="2400" dirty="0" smtClean="0"/>
              <a:t>Any White person could demand to see a Black person’s pass</a:t>
            </a:r>
          </a:p>
          <a:p>
            <a:r>
              <a:rPr lang="en-GB" sz="2400" dirty="0" smtClean="0"/>
              <a:t>Many of the most-effective anti-government demonstrations used the Pass Laws Act as a means of protest</a:t>
            </a:r>
          </a:p>
          <a:p>
            <a:r>
              <a:rPr lang="en-GB" sz="2400" dirty="0"/>
              <a:t>ANC’s Defiance Campaign of 1952 was launched in the wake of the passing of the act</a:t>
            </a:r>
          </a:p>
          <a:p>
            <a:endParaRPr lang="en-GB" sz="2400" dirty="0"/>
          </a:p>
        </p:txBody>
      </p:sp>
    </p:spTree>
    <p:extLst>
      <p:ext uri="{BB962C8B-B14F-4D97-AF65-F5344CB8AC3E}">
        <p14:creationId xmlns:p14="http://schemas.microsoft.com/office/powerpoint/2010/main" val="320536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What do I </a:t>
            </a:r>
            <a:r>
              <a:rPr lang="en-GB" i="1" dirty="0" smtClean="0"/>
              <a:t>need</a:t>
            </a:r>
            <a:r>
              <a:rPr lang="en-GB" dirty="0" smtClean="0"/>
              <a:t> to know?</a:t>
            </a:r>
            <a:endParaRPr lang="en-GB" dirty="0"/>
          </a:p>
        </p:txBody>
      </p:sp>
      <p:sp>
        <p:nvSpPr>
          <p:cNvPr id="7" name="Content Placeholder 6"/>
          <p:cNvSpPr>
            <a:spLocks noGrp="1"/>
          </p:cNvSpPr>
          <p:nvPr>
            <p:ph idx="1"/>
          </p:nvPr>
        </p:nvSpPr>
        <p:spPr/>
        <p:txBody>
          <a:bodyPr/>
          <a:lstStyle/>
          <a:p>
            <a:r>
              <a:rPr lang="en-GB" dirty="0" smtClean="0"/>
              <a:t>1948 victory of the National Party  to 1964 imprisonment of Mandela</a:t>
            </a:r>
          </a:p>
          <a:p>
            <a:endParaRPr lang="en-GB" dirty="0"/>
          </a:p>
          <a:p>
            <a:r>
              <a:rPr lang="en-GB" dirty="0" smtClean="0"/>
              <a:t>You may want to know earlier for context</a:t>
            </a:r>
            <a:endParaRPr lang="en-GB" dirty="0"/>
          </a:p>
        </p:txBody>
      </p:sp>
    </p:spTree>
    <p:extLst>
      <p:ext uri="{BB962C8B-B14F-4D97-AF65-F5344CB8AC3E}">
        <p14:creationId xmlns:p14="http://schemas.microsoft.com/office/powerpoint/2010/main" val="3501957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Sharpeville Massacre - RESISTANCE</a:t>
            </a:r>
            <a:endParaRPr lang="en-GB" dirty="0"/>
          </a:p>
        </p:txBody>
      </p:sp>
      <p:sp>
        <p:nvSpPr>
          <p:cNvPr id="3" name="Content Placeholder 2"/>
          <p:cNvSpPr>
            <a:spLocks noGrp="1"/>
          </p:cNvSpPr>
          <p:nvPr>
            <p:ph idx="1"/>
          </p:nvPr>
        </p:nvSpPr>
        <p:spPr/>
        <p:txBody>
          <a:bodyPr/>
          <a:lstStyle/>
          <a:p>
            <a:r>
              <a:rPr lang="en-GB" dirty="0" smtClean="0"/>
              <a:t>Mass action which led to the Sharpeville massacre required protesters (5000-7000) to present themselves at police stations without their reference books</a:t>
            </a:r>
          </a:p>
          <a:p>
            <a:r>
              <a:rPr lang="en-GB" dirty="0" smtClean="0"/>
              <a:t>21 March 1960</a:t>
            </a:r>
          </a:p>
          <a:p>
            <a:r>
              <a:rPr lang="en-GB" dirty="0" smtClean="0"/>
              <a:t>South African Police opened fire on the crowd killing 69</a:t>
            </a:r>
          </a:p>
          <a:p>
            <a:r>
              <a:rPr lang="en-GB" dirty="0" smtClean="0"/>
              <a:t>289 casualties total including 29 children</a:t>
            </a:r>
          </a:p>
          <a:p>
            <a:r>
              <a:rPr lang="en-GB" dirty="0" err="1" smtClean="0"/>
              <a:t>Chied</a:t>
            </a:r>
            <a:r>
              <a:rPr lang="en-GB" dirty="0" smtClean="0"/>
              <a:t> Luthuli (ANC leader) burned his reference book in a powerful act of protest after the massacre</a:t>
            </a:r>
            <a:endParaRPr lang="en-GB" dirty="0"/>
          </a:p>
        </p:txBody>
      </p:sp>
    </p:spTree>
    <p:extLst>
      <p:ext uri="{BB962C8B-B14F-4D97-AF65-F5344CB8AC3E}">
        <p14:creationId xmlns:p14="http://schemas.microsoft.com/office/powerpoint/2010/main" val="3099165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Natives Resettlement Act 1954</a:t>
            </a:r>
            <a:br>
              <a:rPr lang="en-GB" sz="3200" dirty="0" smtClean="0"/>
            </a:br>
            <a:r>
              <a:rPr lang="en-GB" sz="3200" dirty="0" smtClean="0"/>
              <a:t>Group Areas Development Act 1955</a:t>
            </a:r>
            <a:endParaRPr lang="en-GB" sz="3200" dirty="0"/>
          </a:p>
        </p:txBody>
      </p:sp>
      <p:sp>
        <p:nvSpPr>
          <p:cNvPr id="3" name="Content Placeholder 2"/>
          <p:cNvSpPr>
            <a:spLocks noGrp="1"/>
          </p:cNvSpPr>
          <p:nvPr>
            <p:ph idx="1"/>
          </p:nvPr>
        </p:nvSpPr>
        <p:spPr/>
        <p:txBody>
          <a:bodyPr>
            <a:normAutofit lnSpcReduction="10000"/>
          </a:bodyPr>
          <a:lstStyle/>
          <a:p>
            <a:r>
              <a:rPr lang="en-GB" sz="2400" dirty="0" smtClean="0"/>
              <a:t>Permitted authorities to remove Blacks forcibly from Johannesburg</a:t>
            </a:r>
          </a:p>
          <a:p>
            <a:r>
              <a:rPr lang="en-GB" sz="2400" dirty="0" smtClean="0"/>
              <a:t>Creation of the Natives Resettlement Board</a:t>
            </a:r>
          </a:p>
          <a:p>
            <a:r>
              <a:rPr lang="en-GB" sz="2400" dirty="0" smtClean="0"/>
              <a:t>Meant that authorities could focus on </a:t>
            </a:r>
            <a:r>
              <a:rPr lang="en-GB" sz="2400" dirty="0" err="1" smtClean="0"/>
              <a:t>Sophiatown</a:t>
            </a:r>
            <a:endParaRPr lang="en-GB" sz="2400" dirty="0" smtClean="0"/>
          </a:p>
          <a:p>
            <a:r>
              <a:rPr lang="en-GB" sz="2400" dirty="0" smtClean="0"/>
              <a:t>In 1955, 65000 residents were forcibly relocated and the city was razed to the ground</a:t>
            </a:r>
          </a:p>
          <a:p>
            <a:r>
              <a:rPr lang="en-GB" sz="2400" dirty="0" smtClean="0"/>
              <a:t>Replaced with Afrikaner suburb of </a:t>
            </a:r>
            <a:r>
              <a:rPr lang="en-GB" sz="2400" dirty="0" err="1" smtClean="0"/>
              <a:t>Triomf</a:t>
            </a:r>
            <a:endParaRPr lang="en-GB" sz="2400" dirty="0" smtClean="0"/>
          </a:p>
          <a:p>
            <a:r>
              <a:rPr lang="en-GB" sz="2400" dirty="0" smtClean="0"/>
              <a:t>Sprawling resettlement areas dominated SA’s urban landscape by 1950s, thousands of squatters outside these too</a:t>
            </a:r>
          </a:p>
          <a:p>
            <a:r>
              <a:rPr lang="en-GB" sz="2400" dirty="0" smtClean="0"/>
              <a:t>Largest town was Soweto with population of 2million </a:t>
            </a:r>
          </a:p>
          <a:p>
            <a:r>
              <a:rPr lang="en-GB" sz="2400" dirty="0" err="1" smtClean="0"/>
              <a:t>Tsotsis</a:t>
            </a:r>
            <a:r>
              <a:rPr lang="en-GB" sz="2400" dirty="0" smtClean="0"/>
              <a:t> – urban gangsters</a:t>
            </a:r>
            <a:endParaRPr lang="en-GB" sz="2400" dirty="0"/>
          </a:p>
        </p:txBody>
      </p:sp>
    </p:spTree>
    <p:extLst>
      <p:ext uri="{BB962C8B-B14F-4D97-AF65-F5344CB8AC3E}">
        <p14:creationId xmlns:p14="http://schemas.microsoft.com/office/powerpoint/2010/main" val="1605057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Native Laws Amendment Act 1952</a:t>
            </a:r>
            <a:endParaRPr lang="en-GB" dirty="0"/>
          </a:p>
        </p:txBody>
      </p:sp>
      <p:sp>
        <p:nvSpPr>
          <p:cNvPr id="3" name="Content Placeholder 2"/>
          <p:cNvSpPr>
            <a:spLocks noGrp="1"/>
          </p:cNvSpPr>
          <p:nvPr>
            <p:ph idx="1"/>
          </p:nvPr>
        </p:nvSpPr>
        <p:spPr/>
        <p:txBody>
          <a:bodyPr/>
          <a:lstStyle/>
          <a:p>
            <a:r>
              <a:rPr lang="en-GB" dirty="0" smtClean="0"/>
              <a:t>Blacks could only stay in city if they had been born there and employed there and employed there for more than 15 years (or 10 of continuous employment)</a:t>
            </a:r>
          </a:p>
          <a:p>
            <a:r>
              <a:rPr lang="en-GB" dirty="0" smtClean="0"/>
              <a:t>Immediate exclusion of young Africans</a:t>
            </a:r>
          </a:p>
          <a:p>
            <a:r>
              <a:rPr lang="en-GB" dirty="0" smtClean="0"/>
              <a:t>Except Black women in domestic servitude but not their families</a:t>
            </a:r>
          </a:p>
          <a:p>
            <a:endParaRPr lang="en-GB" dirty="0"/>
          </a:p>
        </p:txBody>
      </p:sp>
    </p:spTree>
    <p:extLst>
      <p:ext uri="{BB962C8B-B14F-4D97-AF65-F5344CB8AC3E}">
        <p14:creationId xmlns:p14="http://schemas.microsoft.com/office/powerpoint/2010/main" val="2897130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Bantu Education Act 1953</a:t>
            </a:r>
            <a:endParaRPr lang="en-GB" dirty="0"/>
          </a:p>
        </p:txBody>
      </p:sp>
      <p:sp>
        <p:nvSpPr>
          <p:cNvPr id="3" name="Content Placeholder 2"/>
          <p:cNvSpPr>
            <a:spLocks noGrp="1"/>
          </p:cNvSpPr>
          <p:nvPr>
            <p:ph idx="1"/>
          </p:nvPr>
        </p:nvSpPr>
        <p:spPr/>
        <p:txBody>
          <a:bodyPr>
            <a:normAutofit/>
          </a:bodyPr>
          <a:lstStyle/>
          <a:p>
            <a:r>
              <a:rPr lang="en-GB" sz="2400" dirty="0" smtClean="0"/>
              <a:t>Schools were only allowed to admit children from one racial group only.</a:t>
            </a:r>
          </a:p>
          <a:p>
            <a:r>
              <a:rPr lang="en-GB" sz="2400" dirty="0" smtClean="0"/>
              <a:t>Education of Africans now under control of Native Affairs Department headed by HF Verwoerd (but Ministry of Education in charge of others)</a:t>
            </a:r>
          </a:p>
          <a:p>
            <a:r>
              <a:rPr lang="en-GB" sz="2400" dirty="0" smtClean="0"/>
              <a:t>Further than separate schools, this dispensed of the idea of a single educational model. Each school board had a different curriculum tailored to the believed intellectual capacity and practical requirements of each racial group</a:t>
            </a:r>
          </a:p>
          <a:p>
            <a:pPr lvl="1"/>
            <a:r>
              <a:rPr lang="en-GB" sz="2000" dirty="0" smtClean="0"/>
              <a:t>No academic content</a:t>
            </a:r>
          </a:p>
          <a:p>
            <a:pPr lvl="1"/>
            <a:r>
              <a:rPr lang="en-GB" sz="2000" dirty="0" smtClean="0"/>
              <a:t>Basic literacy and numeracy</a:t>
            </a:r>
          </a:p>
          <a:p>
            <a:pPr lvl="1"/>
            <a:r>
              <a:rPr lang="en-GB" sz="2000" dirty="0" smtClean="0"/>
              <a:t>Technical skills for domestic service</a:t>
            </a:r>
          </a:p>
          <a:p>
            <a:pPr lvl="1"/>
            <a:r>
              <a:rPr lang="en-GB" sz="2000" dirty="0" smtClean="0"/>
              <a:t>Unskilled labour for mining or manufacturing</a:t>
            </a:r>
            <a:endParaRPr lang="en-GB" sz="2000" dirty="0"/>
          </a:p>
        </p:txBody>
      </p:sp>
    </p:spTree>
    <p:extLst>
      <p:ext uri="{BB962C8B-B14F-4D97-AF65-F5344CB8AC3E}">
        <p14:creationId xmlns:p14="http://schemas.microsoft.com/office/powerpoint/2010/main" val="3205593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Bantu Education Act 1953 </a:t>
            </a:r>
            <a:r>
              <a:rPr lang="en-GB" dirty="0" err="1" smtClean="0"/>
              <a:t>contd</a:t>
            </a:r>
            <a:endParaRPr lang="en-GB" dirty="0"/>
          </a:p>
        </p:txBody>
      </p:sp>
      <p:sp>
        <p:nvSpPr>
          <p:cNvPr id="3" name="Content Placeholder 2"/>
          <p:cNvSpPr>
            <a:spLocks noGrp="1"/>
          </p:cNvSpPr>
          <p:nvPr>
            <p:ph idx="1"/>
          </p:nvPr>
        </p:nvSpPr>
        <p:spPr/>
        <p:txBody>
          <a:bodyPr>
            <a:normAutofit/>
          </a:bodyPr>
          <a:lstStyle/>
          <a:p>
            <a:r>
              <a:rPr lang="en-GB" sz="2400" dirty="0" smtClean="0"/>
              <a:t>Black children to attend school in 3 hour shifts</a:t>
            </a:r>
          </a:p>
          <a:p>
            <a:r>
              <a:rPr lang="en-GB" sz="2400" dirty="0" smtClean="0"/>
              <a:t>No books or other essential equipment – teachers and students would often write in the ground with sticks</a:t>
            </a:r>
          </a:p>
          <a:p>
            <a:r>
              <a:rPr lang="en-GB" sz="2400" dirty="0" smtClean="0"/>
              <a:t>Ratio of spending on White : Black students was 7:1</a:t>
            </a:r>
          </a:p>
          <a:p>
            <a:r>
              <a:rPr lang="en-GB" sz="2400" dirty="0" smtClean="0"/>
              <a:t>Huge difference in salaries for Black/White teachers</a:t>
            </a:r>
          </a:p>
          <a:p>
            <a:r>
              <a:rPr lang="en-GB" sz="2400" dirty="0" smtClean="0"/>
              <a:t>Nearly 85% of all Black teachers had no professional qualification</a:t>
            </a:r>
          </a:p>
          <a:p>
            <a:r>
              <a:rPr lang="en-GB" sz="2400" dirty="0" smtClean="0"/>
              <a:t>Many parents just took their children out of school</a:t>
            </a:r>
          </a:p>
          <a:p>
            <a:r>
              <a:rPr lang="en-GB" sz="2400" dirty="0" smtClean="0"/>
              <a:t>Attempts were made in Bantu education to foster a stronger sense of tribal identity</a:t>
            </a:r>
          </a:p>
        </p:txBody>
      </p:sp>
    </p:spTree>
    <p:extLst>
      <p:ext uri="{BB962C8B-B14F-4D97-AF65-F5344CB8AC3E}">
        <p14:creationId xmlns:p14="http://schemas.microsoft.com/office/powerpoint/2010/main" val="13982009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 boycott - RESISTANCE</a:t>
            </a:r>
            <a:endParaRPr lang="en-GB" dirty="0"/>
          </a:p>
        </p:txBody>
      </p:sp>
      <p:sp>
        <p:nvSpPr>
          <p:cNvPr id="3" name="Content Placeholder 2"/>
          <p:cNvSpPr>
            <a:spLocks noGrp="1"/>
          </p:cNvSpPr>
          <p:nvPr>
            <p:ph idx="1"/>
          </p:nvPr>
        </p:nvSpPr>
        <p:spPr/>
        <p:txBody>
          <a:bodyPr/>
          <a:lstStyle/>
          <a:p>
            <a:r>
              <a:rPr lang="en-GB" dirty="0" smtClean="0"/>
              <a:t>Following the Bantu Education Act, the ANC announced a permanent boycott of the new system (despite not being able to provide an alternative).</a:t>
            </a:r>
          </a:p>
          <a:p>
            <a:r>
              <a:rPr lang="en-GB" dirty="0" smtClean="0"/>
              <a:t>Began April 1955</a:t>
            </a:r>
          </a:p>
          <a:p>
            <a:r>
              <a:rPr lang="en-GB" dirty="0" smtClean="0"/>
              <a:t>Verwoerd threatened to close any school that supported the boycott and to permanently any student who didn’t attend – ultimately parents were scared of taking part</a:t>
            </a:r>
          </a:p>
          <a:p>
            <a:r>
              <a:rPr lang="en-GB" dirty="0" smtClean="0"/>
              <a:t>Nonetheless it was a partial success because Verwoerd was sufficiently rattled to tone down the new syllabus’ emphasis on tribalism</a:t>
            </a:r>
            <a:endParaRPr lang="en-GB" dirty="0"/>
          </a:p>
        </p:txBody>
      </p:sp>
    </p:spTree>
    <p:extLst>
      <p:ext uri="{BB962C8B-B14F-4D97-AF65-F5344CB8AC3E}">
        <p14:creationId xmlns:p14="http://schemas.microsoft.com/office/powerpoint/2010/main" val="42783525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Steve </a:t>
            </a:r>
            <a:r>
              <a:rPr lang="en-GB" dirty="0" err="1" smtClean="0"/>
              <a:t>Biko</a:t>
            </a:r>
            <a:endParaRPr lang="en-GB" dirty="0"/>
          </a:p>
        </p:txBody>
      </p:sp>
      <p:sp>
        <p:nvSpPr>
          <p:cNvPr id="3" name="Content Placeholder 2"/>
          <p:cNvSpPr>
            <a:spLocks noGrp="1"/>
          </p:cNvSpPr>
          <p:nvPr>
            <p:ph idx="1"/>
          </p:nvPr>
        </p:nvSpPr>
        <p:spPr/>
        <p:txBody>
          <a:bodyPr>
            <a:normAutofit/>
          </a:bodyPr>
          <a:lstStyle/>
          <a:p>
            <a:r>
              <a:rPr lang="en-GB" sz="2400" dirty="0" smtClean="0"/>
              <a:t>Became involved with </a:t>
            </a:r>
            <a:r>
              <a:rPr lang="en-GB" sz="2400" dirty="0" err="1" smtClean="0"/>
              <a:t>Poqo</a:t>
            </a:r>
            <a:endParaRPr lang="en-GB" sz="2400" dirty="0" smtClean="0"/>
          </a:p>
          <a:p>
            <a:r>
              <a:rPr lang="en-GB" sz="2400" dirty="0" err="1" smtClean="0"/>
              <a:t>Biko</a:t>
            </a:r>
            <a:r>
              <a:rPr lang="en-GB" sz="2400" dirty="0" smtClean="0"/>
              <a:t> was a powerful critic of Bantu education and argued that it was a means of dehumanising Blacks</a:t>
            </a:r>
          </a:p>
          <a:p>
            <a:r>
              <a:rPr lang="en-GB" sz="2400" dirty="0" smtClean="0"/>
              <a:t>Black Consciousness Movement – ‘Black is beautiful’</a:t>
            </a:r>
          </a:p>
          <a:p>
            <a:r>
              <a:rPr lang="en-GB" sz="2400" dirty="0" smtClean="0"/>
              <a:t>SASO formed on the basis of </a:t>
            </a:r>
            <a:r>
              <a:rPr lang="en-GB" sz="2400" dirty="0" err="1" smtClean="0"/>
              <a:t>Biko’s</a:t>
            </a:r>
            <a:r>
              <a:rPr lang="en-GB" sz="2400" dirty="0" smtClean="0"/>
              <a:t> Black </a:t>
            </a:r>
            <a:r>
              <a:rPr lang="en-GB" sz="2400" dirty="0" err="1" smtClean="0"/>
              <a:t>Conciousness</a:t>
            </a:r>
            <a:r>
              <a:rPr lang="en-GB" sz="2400" dirty="0" smtClean="0"/>
              <a:t> Movement</a:t>
            </a:r>
          </a:p>
          <a:p>
            <a:endParaRPr lang="en-GB" sz="2400" dirty="0"/>
          </a:p>
          <a:p>
            <a:r>
              <a:rPr lang="en-GB" sz="2400" dirty="0" smtClean="0"/>
              <a:t>Despite </a:t>
            </a:r>
            <a:r>
              <a:rPr lang="en-GB" sz="2400" dirty="0" err="1" smtClean="0"/>
              <a:t>Biko’s</a:t>
            </a:r>
            <a:r>
              <a:rPr lang="en-GB" sz="2400" dirty="0" smtClean="0"/>
              <a:t> efforts many young people lost hope and turned to crime. Whole communities were condemned to permanent impoverishment</a:t>
            </a:r>
            <a:endParaRPr lang="en-GB" sz="2400" dirty="0"/>
          </a:p>
        </p:txBody>
      </p:sp>
    </p:spTree>
    <p:extLst>
      <p:ext uri="{BB962C8B-B14F-4D97-AF65-F5344CB8AC3E}">
        <p14:creationId xmlns:p14="http://schemas.microsoft.com/office/powerpoint/2010/main" val="3199128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The Extension of University Education Act 1959</a:t>
            </a:r>
            <a:endParaRPr lang="en-GB" sz="3600" dirty="0"/>
          </a:p>
        </p:txBody>
      </p:sp>
      <p:sp>
        <p:nvSpPr>
          <p:cNvPr id="3" name="Content Placeholder 2"/>
          <p:cNvSpPr>
            <a:spLocks noGrp="1"/>
          </p:cNvSpPr>
          <p:nvPr>
            <p:ph idx="1"/>
          </p:nvPr>
        </p:nvSpPr>
        <p:spPr/>
        <p:txBody>
          <a:bodyPr/>
          <a:lstStyle/>
          <a:p>
            <a:r>
              <a:rPr lang="en-GB" dirty="0" smtClean="0"/>
              <a:t>Extended apartheid principles to tertiary education</a:t>
            </a:r>
          </a:p>
          <a:p>
            <a:r>
              <a:rPr lang="en-GB" dirty="0" smtClean="0"/>
              <a:t>All universities required to admit students from only one racial group – or in the case of African universities, a single tribe</a:t>
            </a:r>
          </a:p>
          <a:p>
            <a:r>
              <a:rPr lang="en-GB" dirty="0" smtClean="0"/>
              <a:t>This furthered Verwoerd’s policy of pursuing entirely separate population groups with their own separate educational facilities to create self-contained political and economic units for each</a:t>
            </a:r>
          </a:p>
          <a:p>
            <a:r>
              <a:rPr lang="en-GB" dirty="0" smtClean="0"/>
              <a:t>This led to an outcry in the academic community and many lecturers resigned in protest</a:t>
            </a:r>
            <a:endParaRPr lang="en-GB" dirty="0"/>
          </a:p>
        </p:txBody>
      </p:sp>
    </p:spTree>
    <p:extLst>
      <p:ext uri="{BB962C8B-B14F-4D97-AF65-F5344CB8AC3E}">
        <p14:creationId xmlns:p14="http://schemas.microsoft.com/office/powerpoint/2010/main" val="1686765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Bantustan System</a:t>
            </a:r>
            <a:endParaRPr lang="en-GB" dirty="0"/>
          </a:p>
        </p:txBody>
      </p:sp>
      <p:sp>
        <p:nvSpPr>
          <p:cNvPr id="3" name="Content Placeholder 2"/>
          <p:cNvSpPr>
            <a:spLocks noGrp="1"/>
          </p:cNvSpPr>
          <p:nvPr>
            <p:ph idx="1"/>
          </p:nvPr>
        </p:nvSpPr>
        <p:spPr/>
        <p:txBody>
          <a:bodyPr/>
          <a:lstStyle/>
          <a:p>
            <a:r>
              <a:rPr lang="en-GB" dirty="0" smtClean="0"/>
              <a:t>Also known as the homelands system</a:t>
            </a:r>
          </a:p>
          <a:p>
            <a:r>
              <a:rPr lang="en-GB" dirty="0" smtClean="0"/>
              <a:t>Transform existing nature reserves into a number of small, fully independent states.</a:t>
            </a:r>
          </a:p>
          <a:p>
            <a:r>
              <a:rPr lang="en-GB" dirty="0" smtClean="0"/>
              <a:t>Over time, Blacks would be expected to live in these homelands and they would become a citizen of one of the Bantustans instead of South Africa which would become an exclusively White country</a:t>
            </a:r>
          </a:p>
          <a:p>
            <a:r>
              <a:rPr lang="en-GB" dirty="0" smtClean="0"/>
              <a:t>First Bantustan to be created was Transkei – Transkei Constitution Act passed in 1963</a:t>
            </a:r>
          </a:p>
        </p:txBody>
      </p:sp>
    </p:spTree>
    <p:extLst>
      <p:ext uri="{BB962C8B-B14F-4D97-AF65-F5344CB8AC3E}">
        <p14:creationId xmlns:p14="http://schemas.microsoft.com/office/powerpoint/2010/main" val="8351553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Bantu Authorities Act 1951</a:t>
            </a:r>
            <a:endParaRPr lang="en-GB" dirty="0"/>
          </a:p>
        </p:txBody>
      </p:sp>
      <p:sp>
        <p:nvSpPr>
          <p:cNvPr id="3" name="Content Placeholder 2"/>
          <p:cNvSpPr>
            <a:spLocks noGrp="1"/>
          </p:cNvSpPr>
          <p:nvPr>
            <p:ph idx="1"/>
          </p:nvPr>
        </p:nvSpPr>
        <p:spPr/>
        <p:txBody>
          <a:bodyPr/>
          <a:lstStyle/>
          <a:p>
            <a:r>
              <a:rPr lang="en-GB" dirty="0" smtClean="0"/>
              <a:t>Passed by Malan government</a:t>
            </a:r>
          </a:p>
          <a:p>
            <a:r>
              <a:rPr lang="en-GB" dirty="0" smtClean="0"/>
              <a:t>Created new regional authorities for Africans, based in the reserves </a:t>
            </a:r>
          </a:p>
          <a:p>
            <a:r>
              <a:rPr lang="en-GB" dirty="0" smtClean="0"/>
              <a:t>Got rid of Natives Representative Council which represented all Africans</a:t>
            </a:r>
            <a:endParaRPr lang="en-GB" dirty="0"/>
          </a:p>
        </p:txBody>
      </p:sp>
    </p:spTree>
    <p:extLst>
      <p:ext uri="{BB962C8B-B14F-4D97-AF65-F5344CB8AC3E}">
        <p14:creationId xmlns:p14="http://schemas.microsoft.com/office/powerpoint/2010/main" val="1655713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apartheid?	</a:t>
            </a:r>
            <a:endParaRPr lang="en-GB" dirty="0"/>
          </a:p>
        </p:txBody>
      </p:sp>
      <p:sp>
        <p:nvSpPr>
          <p:cNvPr id="3" name="Content Placeholder 2"/>
          <p:cNvSpPr>
            <a:spLocks noGrp="1"/>
          </p:cNvSpPr>
          <p:nvPr>
            <p:ph idx="1"/>
          </p:nvPr>
        </p:nvSpPr>
        <p:spPr/>
        <p:txBody>
          <a:bodyPr/>
          <a:lstStyle/>
          <a:p>
            <a:r>
              <a:rPr lang="en-GB" dirty="0" smtClean="0"/>
              <a:t>Stems from a system of ‘othering’ – inherent difference</a:t>
            </a:r>
          </a:p>
          <a:p>
            <a:r>
              <a:rPr lang="en-GB" dirty="0" smtClean="0"/>
              <a:t>Natural hierarchy due to the cultural achievements of the White race</a:t>
            </a:r>
          </a:p>
          <a:p>
            <a:r>
              <a:rPr lang="en-GB" dirty="0" smtClean="0"/>
              <a:t>Apartheid vision states that the government should recognise these hierarchies and promote them in policy</a:t>
            </a:r>
          </a:p>
          <a:p>
            <a:r>
              <a:rPr lang="en-GB" dirty="0" smtClean="0"/>
              <a:t>Social Darwinist philosophies of C20th Europe</a:t>
            </a:r>
            <a:endParaRPr lang="en-GB" dirty="0"/>
          </a:p>
        </p:txBody>
      </p:sp>
    </p:spTree>
    <p:extLst>
      <p:ext uri="{BB962C8B-B14F-4D97-AF65-F5344CB8AC3E}">
        <p14:creationId xmlns:p14="http://schemas.microsoft.com/office/powerpoint/2010/main" val="34220149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Promotion of Bantu Self-Government Act 1959</a:t>
            </a:r>
            <a:endParaRPr lang="en-GB" sz="3600" dirty="0"/>
          </a:p>
        </p:txBody>
      </p:sp>
      <p:sp>
        <p:nvSpPr>
          <p:cNvPr id="3" name="Content Placeholder 2"/>
          <p:cNvSpPr>
            <a:spLocks noGrp="1"/>
          </p:cNvSpPr>
          <p:nvPr>
            <p:ph idx="1"/>
          </p:nvPr>
        </p:nvSpPr>
        <p:spPr/>
        <p:txBody>
          <a:bodyPr>
            <a:normAutofit/>
          </a:bodyPr>
          <a:lstStyle/>
          <a:p>
            <a:r>
              <a:rPr lang="en-GB" sz="2400" dirty="0" smtClean="0"/>
              <a:t>Most important law in terms of creating homeland system</a:t>
            </a:r>
          </a:p>
          <a:p>
            <a:r>
              <a:rPr lang="en-GB" sz="2400" dirty="0" smtClean="0"/>
              <a:t>Passed by Verwoerd’s government</a:t>
            </a:r>
          </a:p>
          <a:p>
            <a:r>
              <a:rPr lang="en-GB" sz="2400" dirty="0" smtClean="0"/>
              <a:t>Divided African population into 8 distinct ethnic groups, and later 10</a:t>
            </a:r>
          </a:p>
          <a:p>
            <a:r>
              <a:rPr lang="en-GB" sz="2400" dirty="0" smtClean="0"/>
              <a:t>The members of each group were assigned a White commissioner-general whose task it was to assist them in the transformation to independently ruled in their designated area</a:t>
            </a:r>
          </a:p>
          <a:p>
            <a:r>
              <a:rPr lang="en-GB" sz="2400" dirty="0" smtClean="0"/>
              <a:t>This meant that Blacks were no longer the responsibility of the government, so it abolished completely Black political representation</a:t>
            </a:r>
            <a:endParaRPr lang="en-GB" sz="2400" dirty="0"/>
          </a:p>
        </p:txBody>
      </p:sp>
    </p:spTree>
    <p:extLst>
      <p:ext uri="{BB962C8B-B14F-4D97-AF65-F5344CB8AC3E}">
        <p14:creationId xmlns:p14="http://schemas.microsoft.com/office/powerpoint/2010/main" val="4221470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Promotion of Bantu Self-Government Act 1959 </a:t>
            </a:r>
            <a:r>
              <a:rPr lang="en-GB" sz="3200" dirty="0" err="1" smtClean="0"/>
              <a:t>contd</a:t>
            </a:r>
            <a:endParaRPr lang="en-GB" sz="3200" dirty="0"/>
          </a:p>
        </p:txBody>
      </p:sp>
      <p:sp>
        <p:nvSpPr>
          <p:cNvPr id="3" name="Content Placeholder 2"/>
          <p:cNvSpPr>
            <a:spLocks noGrp="1"/>
          </p:cNvSpPr>
          <p:nvPr>
            <p:ph idx="1"/>
          </p:nvPr>
        </p:nvSpPr>
        <p:spPr/>
        <p:txBody>
          <a:bodyPr/>
          <a:lstStyle/>
          <a:p>
            <a:r>
              <a:rPr lang="en-GB" dirty="0" smtClean="0"/>
              <a:t>Black South Africans could vote in homeland elections</a:t>
            </a:r>
          </a:p>
          <a:p>
            <a:r>
              <a:rPr lang="en-GB" dirty="0" smtClean="0"/>
              <a:t>In 1970, the government decreed that all Black South Africans were citizens of the homelands and not South Africa – with immediate effect all Blacks living in SA and not the homelands were foreigners in their own country</a:t>
            </a:r>
          </a:p>
          <a:p>
            <a:r>
              <a:rPr lang="en-GB" dirty="0" smtClean="0"/>
              <a:t>Homelands only became fully independent in the 1970s but most Black South Africans never felt any political allegiance to their assigned homelands</a:t>
            </a:r>
            <a:endParaRPr lang="en-GB" dirty="0"/>
          </a:p>
        </p:txBody>
      </p:sp>
    </p:spTree>
    <p:extLst>
      <p:ext uri="{BB962C8B-B14F-4D97-AF65-F5344CB8AC3E}">
        <p14:creationId xmlns:p14="http://schemas.microsoft.com/office/powerpoint/2010/main" val="35813269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Bantu Investment Corporation Act 1959</a:t>
            </a:r>
            <a:endParaRPr lang="en-GB" sz="4000" dirty="0"/>
          </a:p>
        </p:txBody>
      </p:sp>
      <p:sp>
        <p:nvSpPr>
          <p:cNvPr id="3" name="Content Placeholder 2"/>
          <p:cNvSpPr>
            <a:spLocks noGrp="1"/>
          </p:cNvSpPr>
          <p:nvPr>
            <p:ph idx="1"/>
          </p:nvPr>
        </p:nvSpPr>
        <p:spPr/>
        <p:txBody>
          <a:bodyPr/>
          <a:lstStyle/>
          <a:p>
            <a:r>
              <a:rPr lang="en-GB" dirty="0" smtClean="0"/>
              <a:t>Apartheid planners and Bantustan leaders hoped that homelands could become economically viable and encouraged businesses to relocate close to their borders to take advantage of the cheap labour</a:t>
            </a:r>
          </a:p>
          <a:p>
            <a:r>
              <a:rPr lang="en-GB" dirty="0" smtClean="0"/>
              <a:t>These hopes were never realised though </a:t>
            </a:r>
          </a:p>
          <a:p>
            <a:r>
              <a:rPr lang="en-GB" dirty="0" smtClean="0"/>
              <a:t>Creation of these homelands was an attempt to try and create a place where traditional African culture could be celebrated but the complete impoverishment actually led to a growing moral cesspool with casinos, cabaret and nude shows forming the only valuable industry in these cities</a:t>
            </a:r>
            <a:endParaRPr lang="en-GB" dirty="0"/>
          </a:p>
        </p:txBody>
      </p:sp>
    </p:spTree>
    <p:extLst>
      <p:ext uri="{BB962C8B-B14F-4D97-AF65-F5344CB8AC3E}">
        <p14:creationId xmlns:p14="http://schemas.microsoft.com/office/powerpoint/2010/main" val="251412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1783"/>
          </a:xfrm>
        </p:spPr>
        <p:txBody>
          <a:bodyPr/>
          <a:lstStyle/>
          <a:p>
            <a:r>
              <a:rPr lang="en-GB" dirty="0" smtClean="0"/>
              <a:t>Other notable laws</a:t>
            </a:r>
            <a:endParaRPr lang="en-GB" dirty="0"/>
          </a:p>
        </p:txBody>
      </p:sp>
      <p:sp>
        <p:nvSpPr>
          <p:cNvPr id="3" name="Content Placeholder 2"/>
          <p:cNvSpPr>
            <a:spLocks noGrp="1"/>
          </p:cNvSpPr>
          <p:nvPr>
            <p:ph idx="1"/>
          </p:nvPr>
        </p:nvSpPr>
        <p:spPr>
          <a:xfrm>
            <a:off x="838200" y="1330037"/>
            <a:ext cx="10515600" cy="4499264"/>
          </a:xfrm>
        </p:spPr>
        <p:txBody>
          <a:bodyPr>
            <a:normAutofit/>
          </a:bodyPr>
          <a:lstStyle/>
          <a:p>
            <a:r>
              <a:rPr lang="en-GB" sz="2000" dirty="0" smtClean="0"/>
              <a:t>Separate Representation of Voters Act 1951 – removed all Coloureds from electoral roll</a:t>
            </a:r>
          </a:p>
          <a:p>
            <a:r>
              <a:rPr lang="en-GB" sz="2000" dirty="0" smtClean="0"/>
              <a:t>Stock Limitation Act – compulsory for Africans to cull their cattle</a:t>
            </a:r>
          </a:p>
          <a:p>
            <a:r>
              <a:rPr lang="en-GB" sz="2000" dirty="0" smtClean="0"/>
              <a:t>The Suppression of Communism Act 1950 – made Communism illegal but defined Communism as anything anti-apartheid or anti-government</a:t>
            </a:r>
          </a:p>
          <a:p>
            <a:r>
              <a:rPr lang="en-GB" sz="2000" dirty="0" smtClean="0"/>
              <a:t>Public Safety Act 1953 – Government could declare state of emergency and suspend the constitution</a:t>
            </a:r>
          </a:p>
          <a:p>
            <a:r>
              <a:rPr lang="en-GB" sz="2000" dirty="0" smtClean="0"/>
              <a:t>Criminal Law Amendment Act 1953 – severe penalties for anyone breaking apartheid laws</a:t>
            </a:r>
          </a:p>
          <a:p>
            <a:r>
              <a:rPr lang="en-GB" sz="2000" dirty="0" smtClean="0"/>
              <a:t>Native Administration Act  1956 – could ‘banish’ Africans who broke the law</a:t>
            </a:r>
          </a:p>
          <a:p>
            <a:r>
              <a:rPr lang="en-GB" sz="2000" dirty="0" smtClean="0"/>
              <a:t>Customs and Excise Act and Official Secrets Act of 1956 – allowed government to establish a Board of Censors that meant they could ban any media publication, book, film, or other material that they thought might upset the political, moral, or religious sensibilities of the White population</a:t>
            </a:r>
            <a:endParaRPr lang="en-GB" sz="2000" dirty="0"/>
          </a:p>
        </p:txBody>
      </p:sp>
    </p:spTree>
    <p:extLst>
      <p:ext uri="{BB962C8B-B14F-4D97-AF65-F5344CB8AC3E}">
        <p14:creationId xmlns:p14="http://schemas.microsoft.com/office/powerpoint/2010/main" val="1013602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Defiance Campaign - RESISTANCE</a:t>
            </a:r>
            <a:endParaRPr lang="en-GB" dirty="0"/>
          </a:p>
        </p:txBody>
      </p:sp>
      <p:sp>
        <p:nvSpPr>
          <p:cNvPr id="3" name="Content Placeholder 2"/>
          <p:cNvSpPr>
            <a:spLocks noGrp="1"/>
          </p:cNvSpPr>
          <p:nvPr>
            <p:ph idx="1"/>
          </p:nvPr>
        </p:nvSpPr>
        <p:spPr/>
        <p:txBody>
          <a:bodyPr>
            <a:normAutofit/>
          </a:bodyPr>
          <a:lstStyle/>
          <a:p>
            <a:r>
              <a:rPr lang="en-GB" sz="2000" dirty="0" smtClean="0"/>
              <a:t>Protest organised by ANC (African National Congress) that marked opening of new more radical phase of the struggle</a:t>
            </a:r>
          </a:p>
          <a:p>
            <a:r>
              <a:rPr lang="en-GB" sz="2000" dirty="0"/>
              <a:t>Launched as a response to Malan’s raft of laws</a:t>
            </a:r>
          </a:p>
          <a:p>
            <a:r>
              <a:rPr lang="en-GB" sz="2000" dirty="0"/>
              <a:t>Decisive action needed to be taken – strikes had little impact and the government wouldn’t engage in </a:t>
            </a:r>
            <a:r>
              <a:rPr lang="en-GB" sz="2000" dirty="0" smtClean="0"/>
              <a:t>conversation</a:t>
            </a:r>
          </a:p>
          <a:p>
            <a:r>
              <a:rPr lang="en-GB" sz="2000" dirty="0" smtClean="0"/>
              <a:t>Designed to put pressure on government to repeal legislation:</a:t>
            </a:r>
          </a:p>
          <a:p>
            <a:pPr lvl="1"/>
            <a:r>
              <a:rPr lang="en-GB" sz="1800" dirty="0" smtClean="0"/>
              <a:t>Harness power of masses – ANC leaders would break the law with crowds of onlookers supporting the,</a:t>
            </a:r>
          </a:p>
          <a:p>
            <a:pPr lvl="1"/>
            <a:r>
              <a:rPr lang="en-GB" sz="1800" dirty="0" smtClean="0"/>
              <a:t>Philosophy for non-violent civil disobedience contrasted with heavy-handed response of the authorities aimed to put apartheid in the spotlight</a:t>
            </a:r>
          </a:p>
          <a:p>
            <a:pPr lvl="1"/>
            <a:r>
              <a:rPr lang="en-GB" sz="1800" dirty="0" smtClean="0"/>
              <a:t>Fill SA’s prisons to the point of overflowing. Stretch the various institutions of repression to breaking point (courts, prisons, police…)</a:t>
            </a:r>
          </a:p>
          <a:p>
            <a:pPr lvl="1"/>
            <a:r>
              <a:rPr lang="en-GB" sz="1800" dirty="0" smtClean="0"/>
              <a:t>Involve South African Indian Congress in the struggle and other communities</a:t>
            </a:r>
          </a:p>
          <a:p>
            <a:endParaRPr lang="en-GB" sz="2000" dirty="0"/>
          </a:p>
        </p:txBody>
      </p:sp>
    </p:spTree>
    <p:extLst>
      <p:ext uri="{BB962C8B-B14F-4D97-AF65-F5344CB8AC3E}">
        <p14:creationId xmlns:p14="http://schemas.microsoft.com/office/powerpoint/2010/main" val="1554476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Tercentenary of Whites in the Cape</a:t>
            </a:r>
            <a:endParaRPr lang="en-GB" dirty="0"/>
          </a:p>
        </p:txBody>
      </p:sp>
      <p:sp>
        <p:nvSpPr>
          <p:cNvPr id="3" name="Content Placeholder 2"/>
          <p:cNvSpPr>
            <a:spLocks noGrp="1"/>
          </p:cNvSpPr>
          <p:nvPr>
            <p:ph idx="1"/>
          </p:nvPr>
        </p:nvSpPr>
        <p:spPr/>
        <p:txBody>
          <a:bodyPr/>
          <a:lstStyle/>
          <a:p>
            <a:r>
              <a:rPr lang="en-GB" dirty="0" smtClean="0"/>
              <a:t>Event organised by the National Party to celebrate the tercentenary of Jan van </a:t>
            </a:r>
            <a:r>
              <a:rPr lang="en-GB" dirty="0" err="1" smtClean="0"/>
              <a:t>Riebeeck’s</a:t>
            </a:r>
            <a:r>
              <a:rPr lang="en-GB" dirty="0" smtClean="0"/>
              <a:t> landing on the Cape in 1652 was met with Afrikaner triumph</a:t>
            </a:r>
          </a:p>
          <a:p>
            <a:r>
              <a:rPr lang="en-GB" dirty="0" smtClean="0"/>
              <a:t>ANC organised mass rallies to coincide with this</a:t>
            </a:r>
          </a:p>
          <a:p>
            <a:r>
              <a:rPr lang="en-GB" dirty="0" smtClean="0"/>
              <a:t>Civil disobedience was at the heart of the campaign</a:t>
            </a:r>
          </a:p>
          <a:p>
            <a:endParaRPr lang="en-GB" dirty="0"/>
          </a:p>
          <a:p>
            <a:r>
              <a:rPr lang="en-GB" dirty="0" smtClean="0"/>
              <a:t>Increasing civil disobedience was designed to work in conjunction with a series of general strikes to bring the apartheid state to its knees and negotiate with the ANC</a:t>
            </a:r>
            <a:endParaRPr lang="en-GB" dirty="0"/>
          </a:p>
        </p:txBody>
      </p:sp>
    </p:spTree>
    <p:extLst>
      <p:ext uri="{BB962C8B-B14F-4D97-AF65-F5344CB8AC3E}">
        <p14:creationId xmlns:p14="http://schemas.microsoft.com/office/powerpoint/2010/main" val="35306674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Civil disobedience</a:t>
            </a:r>
            <a:endParaRPr lang="en-GB" dirty="0"/>
          </a:p>
        </p:txBody>
      </p:sp>
      <p:sp>
        <p:nvSpPr>
          <p:cNvPr id="3" name="Content Placeholder 2"/>
          <p:cNvSpPr>
            <a:spLocks noGrp="1"/>
          </p:cNvSpPr>
          <p:nvPr>
            <p:ph idx="1"/>
          </p:nvPr>
        </p:nvSpPr>
        <p:spPr/>
        <p:txBody>
          <a:bodyPr>
            <a:normAutofit lnSpcReduction="10000"/>
          </a:bodyPr>
          <a:lstStyle/>
          <a:p>
            <a:r>
              <a:rPr lang="en-GB" dirty="0" smtClean="0"/>
              <a:t>Meeting at 11pm (the time the curfew began)</a:t>
            </a:r>
          </a:p>
          <a:p>
            <a:r>
              <a:rPr lang="en-GB" dirty="0" smtClean="0"/>
              <a:t>Singing freedom songs</a:t>
            </a:r>
          </a:p>
          <a:p>
            <a:r>
              <a:rPr lang="en-GB" dirty="0" smtClean="0"/>
              <a:t>Burning/damaging passbooks</a:t>
            </a:r>
          </a:p>
          <a:p>
            <a:r>
              <a:rPr lang="en-GB" dirty="0" smtClean="0"/>
              <a:t>Using segregated amenities, Whites only entrances to railway stations, post offices, etc.</a:t>
            </a:r>
          </a:p>
          <a:p>
            <a:r>
              <a:rPr lang="en-GB" dirty="0" smtClean="0"/>
              <a:t>Illegally entering White suburbs without passes</a:t>
            </a:r>
          </a:p>
          <a:p>
            <a:r>
              <a:rPr lang="en-GB" dirty="0" smtClean="0"/>
              <a:t>Remaining in White areas after curfew</a:t>
            </a:r>
          </a:p>
          <a:p>
            <a:r>
              <a:rPr lang="en-US" dirty="0"/>
              <a:t>The ANC grew from 20,000 members at start of Defiance Campaign to over 100,000 by 1953</a:t>
            </a:r>
          </a:p>
          <a:p>
            <a:endParaRPr lang="en-GB" dirty="0" smtClean="0"/>
          </a:p>
        </p:txBody>
      </p:sp>
    </p:spTree>
    <p:extLst>
      <p:ext uri="{BB962C8B-B14F-4D97-AF65-F5344CB8AC3E}">
        <p14:creationId xmlns:p14="http://schemas.microsoft.com/office/powerpoint/2010/main" val="38726321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 of the Defiance Campaign</a:t>
            </a:r>
            <a:endParaRPr lang="en-GB" dirty="0"/>
          </a:p>
        </p:txBody>
      </p:sp>
      <p:sp>
        <p:nvSpPr>
          <p:cNvPr id="3" name="Content Placeholder 2"/>
          <p:cNvSpPr>
            <a:spLocks noGrp="1"/>
          </p:cNvSpPr>
          <p:nvPr>
            <p:ph idx="1"/>
          </p:nvPr>
        </p:nvSpPr>
        <p:spPr/>
        <p:txBody>
          <a:bodyPr/>
          <a:lstStyle/>
          <a:p>
            <a:r>
              <a:rPr lang="en-GB" dirty="0" smtClean="0"/>
              <a:t>The Defiance Campaign peaked in mid-1952 and by the end of the year more than 8300 had been arrested</a:t>
            </a:r>
          </a:p>
          <a:p>
            <a:r>
              <a:rPr lang="en-GB" dirty="0" smtClean="0"/>
              <a:t>By early 1953 a riot in the Eastern Cape meant that the ANC lost momentum that it never regained. </a:t>
            </a:r>
          </a:p>
          <a:p>
            <a:r>
              <a:rPr lang="en-GB" dirty="0" smtClean="0"/>
              <a:t>The purpose of civil disobedience was defeated as people realised how easy it was for peaceful protest to break out into violence (it also provided the authorities a reason to crush the campaign)</a:t>
            </a:r>
            <a:endParaRPr lang="en-GB" dirty="0"/>
          </a:p>
        </p:txBody>
      </p:sp>
    </p:spTree>
    <p:extLst>
      <p:ext uri="{BB962C8B-B14F-4D97-AF65-F5344CB8AC3E}">
        <p14:creationId xmlns:p14="http://schemas.microsoft.com/office/powerpoint/2010/main" val="40195038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Was the Defiance Campaign a success?</a:t>
            </a:r>
            <a:endParaRPr lang="en-GB" dirty="0"/>
          </a:p>
        </p:txBody>
      </p:sp>
      <p:sp>
        <p:nvSpPr>
          <p:cNvPr id="3" name="Content Placeholder 2"/>
          <p:cNvSpPr>
            <a:spLocks noGrp="1"/>
          </p:cNvSpPr>
          <p:nvPr>
            <p:ph idx="1"/>
          </p:nvPr>
        </p:nvSpPr>
        <p:spPr/>
        <p:txBody>
          <a:bodyPr>
            <a:normAutofit/>
          </a:bodyPr>
          <a:lstStyle/>
          <a:p>
            <a:r>
              <a:rPr lang="en-GB" sz="2400" dirty="0" smtClean="0"/>
              <a:t>Failed to get any of the 6 laws repealed that it wanted to</a:t>
            </a:r>
          </a:p>
          <a:p>
            <a:r>
              <a:rPr lang="en-GB" sz="2400" dirty="0" smtClean="0"/>
              <a:t>Government responded by putting even harsher laws in place</a:t>
            </a:r>
          </a:p>
          <a:p>
            <a:r>
              <a:rPr lang="en-GB" sz="2400" dirty="0" smtClean="0"/>
              <a:t>Rural areas weren’t really included in the campaign</a:t>
            </a:r>
          </a:p>
          <a:p>
            <a:r>
              <a:rPr lang="en-GB" sz="2400" dirty="0" smtClean="0"/>
              <a:t>General strikes never actually happened</a:t>
            </a:r>
          </a:p>
          <a:p>
            <a:r>
              <a:rPr lang="en-GB" sz="2400" dirty="0" smtClean="0"/>
              <a:t>Only really middle-class Blacks took part</a:t>
            </a:r>
          </a:p>
          <a:p>
            <a:r>
              <a:rPr lang="en-GB" sz="2400" dirty="0" smtClean="0"/>
              <a:t>Very few Coloureds took part</a:t>
            </a:r>
          </a:p>
          <a:p>
            <a:r>
              <a:rPr lang="en-GB" sz="2400" dirty="0" smtClean="0"/>
              <a:t>Viewed with hostility by Whites (especially after riots)</a:t>
            </a:r>
          </a:p>
          <a:p>
            <a:r>
              <a:rPr lang="en-GB" sz="2400" dirty="0" smtClean="0"/>
              <a:t>English language press largely unsympathetic</a:t>
            </a:r>
          </a:p>
          <a:p>
            <a:r>
              <a:rPr lang="en-GB" sz="2400" dirty="0" smtClean="0"/>
              <a:t>Whites only general election in 1953 re-elected NP</a:t>
            </a:r>
          </a:p>
        </p:txBody>
      </p:sp>
    </p:spTree>
    <p:extLst>
      <p:ext uri="{BB962C8B-B14F-4D97-AF65-F5344CB8AC3E}">
        <p14:creationId xmlns:p14="http://schemas.microsoft.com/office/powerpoint/2010/main" val="33050342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Was the Defiance Campaign a success?</a:t>
            </a:r>
            <a:endParaRPr lang="en-GB" dirty="0"/>
          </a:p>
        </p:txBody>
      </p:sp>
      <p:sp>
        <p:nvSpPr>
          <p:cNvPr id="3" name="Content Placeholder 2"/>
          <p:cNvSpPr>
            <a:spLocks noGrp="1"/>
          </p:cNvSpPr>
          <p:nvPr>
            <p:ph idx="1"/>
          </p:nvPr>
        </p:nvSpPr>
        <p:spPr>
          <a:xfrm>
            <a:off x="838200" y="1519781"/>
            <a:ext cx="10515600" cy="4235631"/>
          </a:xfrm>
        </p:spPr>
        <p:txBody>
          <a:bodyPr>
            <a:normAutofit/>
          </a:bodyPr>
          <a:lstStyle/>
          <a:p>
            <a:r>
              <a:rPr lang="en-GB" sz="2400" dirty="0" smtClean="0"/>
              <a:t>First extended national campaign against apartheid system</a:t>
            </a:r>
          </a:p>
          <a:p>
            <a:r>
              <a:rPr lang="en-GB" sz="2400" dirty="0" smtClean="0"/>
              <a:t>Thousands of ordinary South Africans had demonstrated their readiness to support the struggle – stage had been set for true mass movement</a:t>
            </a:r>
          </a:p>
          <a:p>
            <a:r>
              <a:rPr lang="en-GB" sz="2400" dirty="0" smtClean="0"/>
              <a:t>Broad coalition of interest groups involved</a:t>
            </a:r>
          </a:p>
          <a:p>
            <a:r>
              <a:rPr lang="en-GB" sz="2400" dirty="0" smtClean="0"/>
              <a:t>Hardly anyone in the party had openly opposed the campaign</a:t>
            </a:r>
          </a:p>
          <a:p>
            <a:r>
              <a:rPr lang="en-GB" sz="2400" dirty="0" smtClean="0"/>
              <a:t>National and global profile of ANC grew enormously</a:t>
            </a:r>
          </a:p>
          <a:p>
            <a:r>
              <a:rPr lang="en-GB" sz="2400" dirty="0" smtClean="0"/>
              <a:t>Revealed the brutality and moral bankruptcy of the apartheid system to the global community</a:t>
            </a:r>
          </a:p>
          <a:p>
            <a:r>
              <a:rPr lang="en-GB" sz="2400" dirty="0" smtClean="0"/>
              <a:t>In 1953, the UN established a Commission on the Racial Situation in the Union of South Africa</a:t>
            </a:r>
            <a:endParaRPr lang="en-GB" sz="2400" dirty="0"/>
          </a:p>
        </p:txBody>
      </p:sp>
    </p:spTree>
    <p:extLst>
      <p:ext uri="{BB962C8B-B14F-4D97-AF65-F5344CB8AC3E}">
        <p14:creationId xmlns:p14="http://schemas.microsoft.com/office/powerpoint/2010/main" val="2560310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 of apartheid</a:t>
            </a:r>
            <a:endParaRPr lang="en-GB" dirty="0"/>
          </a:p>
        </p:txBody>
      </p:sp>
      <p:sp>
        <p:nvSpPr>
          <p:cNvPr id="3" name="Content Placeholder 2"/>
          <p:cNvSpPr>
            <a:spLocks noGrp="1"/>
          </p:cNvSpPr>
          <p:nvPr>
            <p:ph idx="1"/>
          </p:nvPr>
        </p:nvSpPr>
        <p:spPr/>
        <p:txBody>
          <a:bodyPr/>
          <a:lstStyle/>
          <a:p>
            <a:r>
              <a:rPr lang="en-GB" dirty="0" smtClean="0"/>
              <a:t>Calvinist scripture – God created two races, therefore…</a:t>
            </a:r>
          </a:p>
          <a:p>
            <a:r>
              <a:rPr lang="en-GB" dirty="0" smtClean="0"/>
              <a:t>Character of early British rule in the Cape – not paternalistic and liberal. Settlements on eastern frontier</a:t>
            </a:r>
          </a:p>
          <a:p>
            <a:r>
              <a:rPr lang="en-GB" dirty="0" smtClean="0"/>
              <a:t>Frequent contact with Xhosa was frequent due to travel for work</a:t>
            </a:r>
          </a:p>
          <a:p>
            <a:r>
              <a:rPr lang="en-GB" dirty="0" smtClean="0"/>
              <a:t>1853 constitution of Cape Colony – civilised v. uncivilised</a:t>
            </a:r>
            <a:endParaRPr lang="en-GB" dirty="0"/>
          </a:p>
        </p:txBody>
      </p:sp>
    </p:spTree>
    <p:extLst>
      <p:ext uri="{BB962C8B-B14F-4D97-AF65-F5344CB8AC3E}">
        <p14:creationId xmlns:p14="http://schemas.microsoft.com/office/powerpoint/2010/main" val="9506620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Congress of the People</a:t>
            </a:r>
            <a:endParaRPr lang="en-GB" dirty="0"/>
          </a:p>
        </p:txBody>
      </p:sp>
      <p:sp>
        <p:nvSpPr>
          <p:cNvPr id="3" name="Content Placeholder 2"/>
          <p:cNvSpPr>
            <a:spLocks noGrp="1"/>
          </p:cNvSpPr>
          <p:nvPr>
            <p:ph idx="1"/>
          </p:nvPr>
        </p:nvSpPr>
        <p:spPr/>
        <p:txBody>
          <a:bodyPr>
            <a:normAutofit/>
          </a:bodyPr>
          <a:lstStyle/>
          <a:p>
            <a:r>
              <a:rPr lang="en-GB" dirty="0" smtClean="0"/>
              <a:t>COP convened in 1955 as an alliance of anti-apartheid congress movements of which the ANC was the largest</a:t>
            </a:r>
          </a:p>
          <a:p>
            <a:r>
              <a:rPr lang="en-GB" dirty="0" smtClean="0"/>
              <a:t>The COP would recruit thousands of volunteers to bring COP to the masses and involve as many ordinary Africans as possible in its actions (including drafting the FC)</a:t>
            </a:r>
          </a:p>
          <a:p>
            <a:r>
              <a:rPr lang="en-GB" dirty="0" smtClean="0"/>
              <a:t>Purpose of COP was to:</a:t>
            </a:r>
          </a:p>
          <a:p>
            <a:pPr lvl="1"/>
            <a:r>
              <a:rPr lang="en-GB" dirty="0" smtClean="0"/>
              <a:t>Unite all groups in the fight against apartheid</a:t>
            </a:r>
          </a:p>
          <a:p>
            <a:pPr lvl="1"/>
            <a:r>
              <a:rPr lang="en-GB" dirty="0" smtClean="0"/>
              <a:t>Expand membership (especially of poorer Africans)</a:t>
            </a:r>
          </a:p>
          <a:p>
            <a:pPr lvl="1"/>
            <a:r>
              <a:rPr lang="en-GB" dirty="0"/>
              <a:t>Work with other parties and other groups including the Coloureds</a:t>
            </a:r>
          </a:p>
          <a:p>
            <a:pPr lvl="1"/>
            <a:r>
              <a:rPr lang="en-GB" dirty="0" smtClean="0"/>
              <a:t>Draft a Freedom Charter</a:t>
            </a:r>
          </a:p>
        </p:txBody>
      </p:sp>
    </p:spTree>
    <p:extLst>
      <p:ext uri="{BB962C8B-B14F-4D97-AF65-F5344CB8AC3E}">
        <p14:creationId xmlns:p14="http://schemas.microsoft.com/office/powerpoint/2010/main" val="39638008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26791"/>
          </a:xfrm>
        </p:spPr>
        <p:txBody>
          <a:bodyPr anchor="ctr"/>
          <a:lstStyle/>
          <a:p>
            <a:r>
              <a:rPr lang="en-GB" dirty="0" smtClean="0"/>
              <a:t>The Freedom Charter</a:t>
            </a:r>
            <a:endParaRPr lang="en-GB" dirty="0"/>
          </a:p>
        </p:txBody>
      </p:sp>
      <p:sp>
        <p:nvSpPr>
          <p:cNvPr id="3" name="Content Placeholder 2"/>
          <p:cNvSpPr>
            <a:spLocks noGrp="1"/>
          </p:cNvSpPr>
          <p:nvPr>
            <p:ph idx="1"/>
          </p:nvPr>
        </p:nvSpPr>
        <p:spPr>
          <a:xfrm>
            <a:off x="838200" y="1668379"/>
            <a:ext cx="10515600" cy="4160921"/>
          </a:xfrm>
        </p:spPr>
        <p:txBody>
          <a:bodyPr>
            <a:normAutofit fontScale="92500" lnSpcReduction="10000"/>
          </a:bodyPr>
          <a:lstStyle/>
          <a:p>
            <a:pPr marL="0" indent="0">
              <a:buNone/>
            </a:pPr>
            <a:r>
              <a:rPr lang="en-US" sz="2000" dirty="0"/>
              <a:t>The Freedom Charter, which was adopted by the Congress of the People in 1955, remains the basic policy document of the ANC</a:t>
            </a:r>
            <a:r>
              <a:rPr lang="en-US" sz="2000" dirty="0" smtClean="0"/>
              <a:t>.</a:t>
            </a:r>
          </a:p>
          <a:p>
            <a:pPr marL="0" indent="0">
              <a:buNone/>
            </a:pPr>
            <a:r>
              <a:rPr lang="en-US" sz="2000" dirty="0" smtClean="0"/>
              <a:t>Intended to be a constitution for democratic, post-apartheid South Africa</a:t>
            </a:r>
            <a:endParaRPr lang="en-US" sz="2000" dirty="0"/>
          </a:p>
          <a:p>
            <a:pPr marL="0" indent="0">
              <a:buNone/>
            </a:pPr>
            <a:r>
              <a:rPr lang="en-US" sz="2000" dirty="0"/>
              <a:t>The Freedom Charter declares that:</a:t>
            </a:r>
          </a:p>
          <a:p>
            <a:r>
              <a:rPr lang="en-US" sz="1200" dirty="0"/>
              <a:t>The people shall govern</a:t>
            </a:r>
          </a:p>
          <a:p>
            <a:r>
              <a:rPr lang="en-US" sz="1200" dirty="0"/>
              <a:t>All national groups shall have equal rights</a:t>
            </a:r>
          </a:p>
          <a:p>
            <a:r>
              <a:rPr lang="en-US" sz="1200" dirty="0"/>
              <a:t>The people shall share in the country`s wealth</a:t>
            </a:r>
          </a:p>
          <a:p>
            <a:r>
              <a:rPr lang="en-US" sz="1200" dirty="0"/>
              <a:t>The land shall be shared among those who work it</a:t>
            </a:r>
          </a:p>
          <a:p>
            <a:r>
              <a:rPr lang="en-US" sz="1200" dirty="0"/>
              <a:t>All shall be equal before the law</a:t>
            </a:r>
          </a:p>
          <a:p>
            <a:r>
              <a:rPr lang="en-US" sz="1200" dirty="0"/>
              <a:t>All shall enjoy equal human rights</a:t>
            </a:r>
          </a:p>
          <a:p>
            <a:r>
              <a:rPr lang="en-US" sz="1200" dirty="0"/>
              <a:t>There shall be work and security</a:t>
            </a:r>
          </a:p>
          <a:p>
            <a:r>
              <a:rPr lang="en-US" sz="1200" dirty="0"/>
              <a:t>The doors of learning and culture shall be opened</a:t>
            </a:r>
          </a:p>
          <a:p>
            <a:r>
              <a:rPr lang="en-US" sz="1200" dirty="0"/>
              <a:t>There shall be houses, security and comfort</a:t>
            </a:r>
          </a:p>
          <a:p>
            <a:r>
              <a:rPr lang="en-US" sz="1200" dirty="0"/>
              <a:t>There shall be peace and friendship</a:t>
            </a:r>
          </a:p>
          <a:p>
            <a:pPr marL="0" indent="0">
              <a:buNone/>
            </a:pPr>
            <a:endParaRPr lang="en-GB" sz="2000" dirty="0"/>
          </a:p>
        </p:txBody>
      </p:sp>
    </p:spTree>
    <p:extLst>
      <p:ext uri="{BB962C8B-B14F-4D97-AF65-F5344CB8AC3E}">
        <p14:creationId xmlns:p14="http://schemas.microsoft.com/office/powerpoint/2010/main" val="38185203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Congress of the People</a:t>
            </a:r>
            <a:endParaRPr lang="en-GB" dirty="0"/>
          </a:p>
        </p:txBody>
      </p:sp>
      <p:sp>
        <p:nvSpPr>
          <p:cNvPr id="3" name="Content Placeholder 2"/>
          <p:cNvSpPr>
            <a:spLocks noGrp="1"/>
          </p:cNvSpPr>
          <p:nvPr>
            <p:ph idx="1"/>
          </p:nvPr>
        </p:nvSpPr>
        <p:spPr/>
        <p:txBody>
          <a:bodyPr>
            <a:normAutofit/>
          </a:bodyPr>
          <a:lstStyle/>
          <a:p>
            <a:r>
              <a:rPr lang="en-GB" sz="2000" dirty="0" smtClean="0"/>
              <a:t>Ultimately the aim of COP was to raise awareness</a:t>
            </a:r>
          </a:p>
          <a:p>
            <a:r>
              <a:rPr lang="en-GB" sz="2000" dirty="0" smtClean="0"/>
              <a:t>They held a number of campaigns, rallies, conferences and gatherings that were well-attended but most were smaller</a:t>
            </a:r>
          </a:p>
          <a:p>
            <a:r>
              <a:rPr lang="en-GB" sz="2000" dirty="0" smtClean="0"/>
              <a:t>Encouraged joining the ANC</a:t>
            </a:r>
          </a:p>
          <a:p>
            <a:r>
              <a:rPr lang="en-GB" sz="2000" dirty="0" smtClean="0"/>
              <a:t>Million Signatures Campaign</a:t>
            </a:r>
          </a:p>
          <a:p>
            <a:r>
              <a:rPr lang="en-GB" sz="2000" dirty="0" smtClean="0"/>
              <a:t>Reached a climax on 25/26 June at a mass meeting on football field in </a:t>
            </a:r>
            <a:r>
              <a:rPr lang="en-GB" sz="2000" dirty="0" err="1" smtClean="0"/>
              <a:t>Kliptown</a:t>
            </a:r>
            <a:r>
              <a:rPr lang="en-GB" sz="2000" dirty="0" smtClean="0"/>
              <a:t> to the south of Johannesburg that was attended by 2844 people. Leaders including Chief Luthuli, ZK Matthews, Nelson Mandela and Walter </a:t>
            </a:r>
            <a:r>
              <a:rPr lang="en-GB" sz="2000" dirty="0" err="1" smtClean="0"/>
              <a:t>Sisulu</a:t>
            </a:r>
            <a:r>
              <a:rPr lang="en-GB" sz="2000" dirty="0" smtClean="0"/>
              <a:t> were banned from attending. The Freedom Charter was proclaimed</a:t>
            </a:r>
          </a:p>
          <a:p>
            <a:r>
              <a:rPr lang="en-GB" sz="1800" dirty="0" err="1" smtClean="0"/>
              <a:t>Kliptown</a:t>
            </a:r>
            <a:r>
              <a:rPr lang="en-GB" sz="1800" dirty="0" smtClean="0"/>
              <a:t> rally ended in chaos as armed police raided the meeting. Police arrested delegates and seized documents. The government argued that the drafting of a new constitution was treason and launched the Treason Trial which attempted to charge the ANC leaders. Whilst the proceedings took a toll on ANC, all leaders were acquitted</a:t>
            </a:r>
            <a:endParaRPr lang="en-GB" sz="1800" dirty="0"/>
          </a:p>
        </p:txBody>
      </p:sp>
    </p:spTree>
    <p:extLst>
      <p:ext uri="{BB962C8B-B14F-4D97-AF65-F5344CB8AC3E}">
        <p14:creationId xmlns:p14="http://schemas.microsoft.com/office/powerpoint/2010/main" val="39826551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 boycotts</a:t>
            </a:r>
            <a:endParaRPr lang="en-GB" dirty="0"/>
          </a:p>
        </p:txBody>
      </p:sp>
      <p:sp>
        <p:nvSpPr>
          <p:cNvPr id="3" name="Content Placeholder 2"/>
          <p:cNvSpPr>
            <a:spLocks noGrp="1"/>
          </p:cNvSpPr>
          <p:nvPr>
            <p:ph idx="1"/>
          </p:nvPr>
        </p:nvSpPr>
        <p:spPr/>
        <p:txBody>
          <a:bodyPr>
            <a:normAutofit/>
          </a:bodyPr>
          <a:lstStyle/>
          <a:p>
            <a:r>
              <a:rPr lang="en-GB" sz="2000" dirty="0" smtClean="0"/>
              <a:t>First major boycott in 1940 – continued to be frequent during early apartheid years</a:t>
            </a:r>
          </a:p>
          <a:p>
            <a:r>
              <a:rPr lang="en-GB" sz="2000" dirty="0" smtClean="0"/>
              <a:t>1943 – Nelson Mandela marched 9 miles from Alexandra into Johannesburg with tens of thousands of other protesters</a:t>
            </a:r>
          </a:p>
          <a:p>
            <a:r>
              <a:rPr lang="en-GB" sz="2000" dirty="0" smtClean="0"/>
              <a:t>Boycotts in 1944, 49, and tram boycotts in 50, 54, 55 – they tended to be caused by economic reasons rather than political (increase in fares from townships to the cities)</a:t>
            </a:r>
          </a:p>
          <a:p>
            <a:r>
              <a:rPr lang="en-GB" sz="2000" dirty="0" smtClean="0"/>
              <a:t>Committees were formed which would negotiate with the bus companies.</a:t>
            </a:r>
          </a:p>
          <a:p>
            <a:r>
              <a:rPr lang="en-GB" sz="2000" dirty="0" smtClean="0"/>
              <a:t>1944 – up to 20,000 boycotted</a:t>
            </a:r>
          </a:p>
          <a:p>
            <a:r>
              <a:rPr lang="en-GB" sz="2000" dirty="0" smtClean="0"/>
              <a:t>Often successful – Johannesburg Chamber of Commerce were mindful of impact on businesses and would typically intervene, persuading bus companies to reduce fares</a:t>
            </a:r>
          </a:p>
          <a:p>
            <a:r>
              <a:rPr lang="en-GB" sz="2000" dirty="0" smtClean="0"/>
              <a:t>Dependence on economic forces meant that the ANC could not dictate timing of protests</a:t>
            </a:r>
            <a:endParaRPr lang="en-GB" sz="2000" dirty="0"/>
          </a:p>
        </p:txBody>
      </p:sp>
    </p:spTree>
    <p:extLst>
      <p:ext uri="{BB962C8B-B14F-4D97-AF65-F5344CB8AC3E}">
        <p14:creationId xmlns:p14="http://schemas.microsoft.com/office/powerpoint/2010/main" val="11923732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Alexandra boycott</a:t>
            </a:r>
            <a:endParaRPr lang="en-GB" dirty="0"/>
          </a:p>
        </p:txBody>
      </p:sp>
      <p:sp>
        <p:nvSpPr>
          <p:cNvPr id="3" name="Content Placeholder 2"/>
          <p:cNvSpPr>
            <a:spLocks noGrp="1"/>
          </p:cNvSpPr>
          <p:nvPr>
            <p:ph idx="1"/>
          </p:nvPr>
        </p:nvSpPr>
        <p:spPr/>
        <p:txBody>
          <a:bodyPr>
            <a:normAutofit lnSpcReduction="10000"/>
          </a:bodyPr>
          <a:lstStyle/>
          <a:p>
            <a:r>
              <a:rPr lang="en-GB" sz="1800" dirty="0" smtClean="0"/>
              <a:t>Most significant boycott was the Alexandra township boycott which began in January 1957</a:t>
            </a:r>
          </a:p>
          <a:p>
            <a:r>
              <a:rPr lang="en-GB" sz="1800" dirty="0" smtClean="0"/>
              <a:t>Triggered by decision to raise fares – 4p to 5p </a:t>
            </a:r>
          </a:p>
          <a:p>
            <a:r>
              <a:rPr lang="en-GB" sz="1800" dirty="0" smtClean="0"/>
              <a:t>Demonstrations on unseen scale and widespread media coverage</a:t>
            </a:r>
          </a:p>
          <a:p>
            <a:r>
              <a:rPr lang="en-GB" sz="1800" dirty="0" smtClean="0"/>
              <a:t>More than 20,000 people (even those whose bus routes had not been affected) joined in the protest by 15 January</a:t>
            </a:r>
          </a:p>
          <a:p>
            <a:r>
              <a:rPr lang="en-GB" sz="1800" dirty="0" smtClean="0"/>
              <a:t>In total 70,000 people walked daily for 12 weeks</a:t>
            </a:r>
          </a:p>
          <a:p>
            <a:r>
              <a:rPr lang="en-GB" sz="1800" dirty="0" smtClean="0"/>
              <a:t>Sense of solidarity with fitter helping elder/weaker</a:t>
            </a:r>
          </a:p>
          <a:p>
            <a:r>
              <a:rPr lang="en-GB" sz="1800" dirty="0" smtClean="0"/>
              <a:t>Police would regularly stop the marches and demand to see passes or puncture bicycle tyres</a:t>
            </a:r>
          </a:p>
          <a:p>
            <a:r>
              <a:rPr lang="en-GB" sz="1800" dirty="0" smtClean="0"/>
              <a:t>Alexandra People’s Transport Action Committee</a:t>
            </a:r>
          </a:p>
          <a:p>
            <a:r>
              <a:rPr lang="en-GB" sz="1800" dirty="0" smtClean="0"/>
              <a:t>Eventually Johannesburg Chamber of Commerce intervened</a:t>
            </a:r>
          </a:p>
          <a:p>
            <a:r>
              <a:rPr lang="en-GB" sz="1800" dirty="0" smtClean="0"/>
              <a:t>Viewed as a great threat by apartheid government because it had been a spontaneous act of the people and not planned by ANC, it had also received sympathy from White media (Whites drove to Alexandra to offer lifts to Johannesburg – first show of White fraternity to Blacks)</a:t>
            </a:r>
            <a:endParaRPr lang="en-GB" sz="1800" dirty="0"/>
          </a:p>
        </p:txBody>
      </p:sp>
    </p:spTree>
    <p:extLst>
      <p:ext uri="{BB962C8B-B14F-4D97-AF65-F5344CB8AC3E}">
        <p14:creationId xmlns:p14="http://schemas.microsoft.com/office/powerpoint/2010/main" val="16387208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Impact of Alexandra boycott on ANC</a:t>
            </a:r>
            <a:endParaRPr lang="en-GB" dirty="0"/>
          </a:p>
        </p:txBody>
      </p:sp>
      <p:sp>
        <p:nvSpPr>
          <p:cNvPr id="3" name="Content Placeholder 2"/>
          <p:cNvSpPr>
            <a:spLocks noGrp="1"/>
          </p:cNvSpPr>
          <p:nvPr>
            <p:ph idx="1"/>
          </p:nvPr>
        </p:nvSpPr>
        <p:spPr/>
        <p:txBody>
          <a:bodyPr/>
          <a:lstStyle/>
          <a:p>
            <a:r>
              <a:rPr lang="en-GB" dirty="0" smtClean="0"/>
              <a:t>Demonstrated that the power of people could be effectively used against the government</a:t>
            </a:r>
          </a:p>
          <a:p>
            <a:r>
              <a:rPr lang="en-GB" dirty="0" smtClean="0"/>
              <a:t>However, mass protest could be difficult to control</a:t>
            </a:r>
          </a:p>
          <a:p>
            <a:r>
              <a:rPr lang="en-GB" dirty="0" smtClean="0"/>
              <a:t>This came to life in 1959 with the breakaway party PAC emerged and launched a campaign against the pass laws which turned out to be disastrous</a:t>
            </a:r>
            <a:endParaRPr lang="en-GB" dirty="0"/>
          </a:p>
        </p:txBody>
      </p:sp>
    </p:spTree>
    <p:extLst>
      <p:ext uri="{BB962C8B-B14F-4D97-AF65-F5344CB8AC3E}">
        <p14:creationId xmlns:p14="http://schemas.microsoft.com/office/powerpoint/2010/main" val="35330991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Creation of the PAC</a:t>
            </a:r>
            <a:endParaRPr lang="en-GB" dirty="0"/>
          </a:p>
        </p:txBody>
      </p:sp>
      <p:sp>
        <p:nvSpPr>
          <p:cNvPr id="3" name="Content Placeholder 2"/>
          <p:cNvSpPr>
            <a:spLocks noGrp="1"/>
          </p:cNvSpPr>
          <p:nvPr>
            <p:ph idx="1"/>
          </p:nvPr>
        </p:nvSpPr>
        <p:spPr/>
        <p:txBody>
          <a:bodyPr>
            <a:normAutofit/>
          </a:bodyPr>
          <a:lstStyle/>
          <a:p>
            <a:r>
              <a:rPr lang="en-GB" sz="2400" dirty="0" smtClean="0"/>
              <a:t>A small group inside the ANC opposed their ‘stay-at-home’ strategies</a:t>
            </a:r>
          </a:p>
          <a:p>
            <a:r>
              <a:rPr lang="en-GB" sz="2400" dirty="0" smtClean="0"/>
              <a:t>Ironically this won the approval of the White press who noted that </a:t>
            </a:r>
            <a:r>
              <a:rPr lang="en-GB" sz="2400" dirty="0" err="1" smtClean="0"/>
              <a:t>Sobukwe</a:t>
            </a:r>
            <a:r>
              <a:rPr lang="en-GB" sz="2400" dirty="0" smtClean="0"/>
              <a:t> and </a:t>
            </a:r>
            <a:r>
              <a:rPr lang="en-GB" sz="2400" dirty="0" err="1" smtClean="0"/>
              <a:t>Leballo</a:t>
            </a:r>
            <a:r>
              <a:rPr lang="en-GB" sz="2400" dirty="0" smtClean="0"/>
              <a:t> were the respectable faces of Black politics</a:t>
            </a:r>
          </a:p>
          <a:p>
            <a:r>
              <a:rPr lang="en-GB" sz="2400" dirty="0" smtClean="0"/>
              <a:t>They announced their departure from the ANC and formed the Pan Africanist Congress in 1959</a:t>
            </a:r>
          </a:p>
          <a:p>
            <a:r>
              <a:rPr lang="en-GB" sz="2400" dirty="0" smtClean="0"/>
              <a:t>PAC’s strategies were to hijack some of the campaigns launched by the ANC.</a:t>
            </a:r>
          </a:p>
          <a:p>
            <a:r>
              <a:rPr lang="en-GB" sz="2400" dirty="0" smtClean="0"/>
              <a:t>December 1959 – ANC launched campaign against pass laws that would culminate in mass bonfire of passes. In response, PAC organised a demonstration for a few days before the ANC’s</a:t>
            </a:r>
            <a:endParaRPr lang="en-GB" sz="2400" dirty="0"/>
          </a:p>
        </p:txBody>
      </p:sp>
    </p:spTree>
    <p:extLst>
      <p:ext uri="{BB962C8B-B14F-4D97-AF65-F5344CB8AC3E}">
        <p14:creationId xmlns:p14="http://schemas.microsoft.com/office/powerpoint/2010/main" val="28505743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Sharpeville Massacre - RESISTANCE</a:t>
            </a:r>
            <a:endParaRPr lang="en-GB" dirty="0"/>
          </a:p>
        </p:txBody>
      </p:sp>
      <p:sp>
        <p:nvSpPr>
          <p:cNvPr id="3" name="Content Placeholder 2"/>
          <p:cNvSpPr>
            <a:spLocks noGrp="1"/>
          </p:cNvSpPr>
          <p:nvPr>
            <p:ph idx="1"/>
          </p:nvPr>
        </p:nvSpPr>
        <p:spPr/>
        <p:txBody>
          <a:bodyPr>
            <a:normAutofit/>
          </a:bodyPr>
          <a:lstStyle/>
          <a:p>
            <a:r>
              <a:rPr lang="en-GB" sz="2000" dirty="0" smtClean="0"/>
              <a:t>Mass action which led to the Sharpeville massacre required protesters (5000-7000) to present themselves at police stations without their reference books. They arrived singing freedom songs</a:t>
            </a:r>
          </a:p>
          <a:p>
            <a:r>
              <a:rPr lang="en-GB" sz="2000" dirty="0" smtClean="0"/>
              <a:t>21 March 1960</a:t>
            </a:r>
          </a:p>
          <a:p>
            <a:r>
              <a:rPr lang="en-GB" sz="2000" dirty="0" smtClean="0"/>
              <a:t>South African Police opened fire on the crowd killing 69 - </a:t>
            </a:r>
            <a:r>
              <a:rPr lang="en-GB" sz="2000" u="sng" dirty="0" smtClean="0"/>
              <a:t>dispute</a:t>
            </a:r>
          </a:p>
          <a:p>
            <a:r>
              <a:rPr lang="en-GB" sz="2000" dirty="0" smtClean="0"/>
              <a:t>289 casualties total including 29 children</a:t>
            </a:r>
          </a:p>
          <a:p>
            <a:r>
              <a:rPr lang="en-GB" sz="2000" dirty="0" err="1" smtClean="0"/>
              <a:t>Chied</a:t>
            </a:r>
            <a:r>
              <a:rPr lang="en-GB" sz="2000" dirty="0" smtClean="0"/>
              <a:t> Luthuli (ANC leader) burned his reference book in a powerful act of protest after the massacre</a:t>
            </a:r>
          </a:p>
          <a:p>
            <a:r>
              <a:rPr lang="en-GB" sz="2000" dirty="0" smtClean="0"/>
              <a:t>There were additional clashes between police and protesters on the same day in </a:t>
            </a:r>
            <a:r>
              <a:rPr lang="en-GB" sz="2000" dirty="0" err="1" smtClean="0"/>
              <a:t>Langa</a:t>
            </a:r>
            <a:r>
              <a:rPr lang="en-GB" sz="2000" dirty="0" smtClean="0"/>
              <a:t> and elsewhere in the country</a:t>
            </a:r>
          </a:p>
          <a:p>
            <a:r>
              <a:rPr lang="en-GB" sz="2000" dirty="0"/>
              <a:t>Meant that the ANC abandoned strategy of peaceful protest and turned to armed resistance</a:t>
            </a:r>
          </a:p>
          <a:p>
            <a:endParaRPr lang="en-GB" sz="2000" dirty="0"/>
          </a:p>
        </p:txBody>
      </p:sp>
    </p:spTree>
    <p:extLst>
      <p:ext uri="{BB962C8B-B14F-4D97-AF65-F5344CB8AC3E}">
        <p14:creationId xmlns:p14="http://schemas.microsoft.com/office/powerpoint/2010/main" val="8955061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State of emergency was declared</a:t>
            </a:r>
            <a:endParaRPr lang="en-GB" dirty="0"/>
          </a:p>
        </p:txBody>
      </p:sp>
      <p:sp>
        <p:nvSpPr>
          <p:cNvPr id="3" name="Content Placeholder 2"/>
          <p:cNvSpPr>
            <a:spLocks noGrp="1"/>
          </p:cNvSpPr>
          <p:nvPr>
            <p:ph idx="1"/>
          </p:nvPr>
        </p:nvSpPr>
        <p:spPr>
          <a:xfrm>
            <a:off x="838200" y="1501307"/>
            <a:ext cx="10515600" cy="4235631"/>
          </a:xfrm>
        </p:spPr>
        <p:txBody>
          <a:bodyPr>
            <a:normAutofit/>
          </a:bodyPr>
          <a:lstStyle/>
          <a:p>
            <a:r>
              <a:rPr lang="en-GB" sz="2400" dirty="0" smtClean="0"/>
              <a:t>Verwoerd’s response to the escalating crisis was to declare a state of emergency on 30 March 1960</a:t>
            </a:r>
          </a:p>
          <a:p>
            <a:r>
              <a:rPr lang="en-GB" sz="2400" dirty="0" smtClean="0"/>
              <a:t>Thousands of ANC and PAC leaders were arrested and all political gatherings were outlawed</a:t>
            </a:r>
          </a:p>
          <a:p>
            <a:r>
              <a:rPr lang="en-GB" sz="2400" dirty="0" smtClean="0"/>
              <a:t>The government banned both resistant movements on 8 April with the Unlawful Organisations Act</a:t>
            </a:r>
          </a:p>
          <a:p>
            <a:r>
              <a:rPr lang="en-GB" sz="2400" dirty="0" smtClean="0"/>
              <a:t>The only viable option was for the movement to go underground and begin armed struggle</a:t>
            </a:r>
          </a:p>
          <a:p>
            <a:r>
              <a:rPr lang="en-GB" sz="2400" dirty="0" smtClean="0"/>
              <a:t>Nelson Mandela (now a fugitive) convinced the ANC that they should move towards armed struggle and their armed wing </a:t>
            </a:r>
            <a:r>
              <a:rPr lang="en-GB" sz="2400" dirty="0" err="1" smtClean="0"/>
              <a:t>Umkhonto</a:t>
            </a:r>
            <a:r>
              <a:rPr lang="en-GB" sz="2400" dirty="0" smtClean="0"/>
              <a:t> we </a:t>
            </a:r>
            <a:r>
              <a:rPr lang="en-GB" sz="2400" dirty="0" err="1" smtClean="0"/>
              <a:t>Sizwe</a:t>
            </a:r>
            <a:r>
              <a:rPr lang="en-GB" sz="2400" dirty="0" smtClean="0"/>
              <a:t> was created in 1961</a:t>
            </a:r>
            <a:endParaRPr lang="en-GB" sz="2400" dirty="0"/>
          </a:p>
        </p:txBody>
      </p:sp>
    </p:spTree>
    <p:extLst>
      <p:ext uri="{BB962C8B-B14F-4D97-AF65-F5344CB8AC3E}">
        <p14:creationId xmlns:p14="http://schemas.microsoft.com/office/powerpoint/2010/main" val="37259841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Why did Sharpeville result in armed struggle?</a:t>
            </a:r>
            <a:endParaRPr lang="en-GB" sz="3600" dirty="0"/>
          </a:p>
        </p:txBody>
      </p:sp>
      <p:sp>
        <p:nvSpPr>
          <p:cNvPr id="3" name="Content Placeholder 2"/>
          <p:cNvSpPr>
            <a:spLocks noGrp="1"/>
          </p:cNvSpPr>
          <p:nvPr>
            <p:ph idx="1"/>
          </p:nvPr>
        </p:nvSpPr>
        <p:spPr/>
        <p:txBody>
          <a:bodyPr>
            <a:normAutofit/>
          </a:bodyPr>
          <a:lstStyle/>
          <a:p>
            <a:r>
              <a:rPr lang="en-GB" sz="2400" dirty="0" smtClean="0"/>
              <a:t>Sharpeville marked a turning point in the history of the ANC since the government were prepared to use armed force against unarmed protestors</a:t>
            </a:r>
          </a:p>
          <a:p>
            <a:r>
              <a:rPr lang="en-GB" sz="2400" dirty="0" smtClean="0"/>
              <a:t>ANC rivalled by PAC who had armed wing </a:t>
            </a:r>
            <a:r>
              <a:rPr lang="en-GB" sz="2400" dirty="0" err="1" smtClean="0"/>
              <a:t>Poqo</a:t>
            </a:r>
            <a:r>
              <a:rPr lang="en-GB" sz="2400" dirty="0" smtClean="0"/>
              <a:t> (created in aftermath of massacre) and ANC couldn’t be outflanked</a:t>
            </a:r>
          </a:p>
          <a:p>
            <a:r>
              <a:rPr lang="en-GB" sz="2400" dirty="0" smtClean="0"/>
              <a:t>Decision to adopt armed struggle wasn’t entirely to do with massacre as there had existed internal debate for a long time within the ANC. </a:t>
            </a:r>
          </a:p>
          <a:p>
            <a:r>
              <a:rPr lang="en-GB" sz="2400" dirty="0" smtClean="0"/>
              <a:t>As early as 1953, Mandela had created the ‘M’ plan – dissolution of central organisation and formation of small groups to launch full-scale guerrilla insurgency</a:t>
            </a:r>
            <a:endParaRPr lang="en-GB" sz="2400" dirty="0"/>
          </a:p>
        </p:txBody>
      </p:sp>
    </p:spTree>
    <p:extLst>
      <p:ext uri="{BB962C8B-B14F-4D97-AF65-F5344CB8AC3E}">
        <p14:creationId xmlns:p14="http://schemas.microsoft.com/office/powerpoint/2010/main" val="864569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Early segregation</a:t>
            </a:r>
            <a:endParaRPr lang="en-GB" dirty="0"/>
          </a:p>
        </p:txBody>
      </p:sp>
      <p:sp>
        <p:nvSpPr>
          <p:cNvPr id="3" name="Content Placeholder 2"/>
          <p:cNvSpPr>
            <a:spLocks noGrp="1"/>
          </p:cNvSpPr>
          <p:nvPr>
            <p:ph idx="1"/>
          </p:nvPr>
        </p:nvSpPr>
        <p:spPr/>
        <p:txBody>
          <a:bodyPr/>
          <a:lstStyle/>
          <a:p>
            <a:r>
              <a:rPr lang="en-GB" dirty="0" smtClean="0"/>
              <a:t>Xhosa people became subject to punitive laws such as having to carry ID – regulated Black movement, limit employment</a:t>
            </a:r>
          </a:p>
          <a:p>
            <a:r>
              <a:rPr lang="en-GB" dirty="0" smtClean="0"/>
              <a:t>Connection between economics and segregation</a:t>
            </a:r>
          </a:p>
          <a:p>
            <a:r>
              <a:rPr lang="en-GB" dirty="0" smtClean="0"/>
              <a:t>Curfew to prevent Blacks in White area at night</a:t>
            </a:r>
          </a:p>
          <a:p>
            <a:r>
              <a:rPr lang="en-GB" dirty="0"/>
              <a:t>1886 – discovery of gold on Witwatersrand and emergence of Johannesburg</a:t>
            </a:r>
          </a:p>
          <a:p>
            <a:r>
              <a:rPr lang="en-GB" dirty="0" smtClean="0"/>
              <a:t>1890s more rigid segregation with expansion of Cape Town – fear of racial swamping and deterioration in sanitation</a:t>
            </a:r>
          </a:p>
          <a:p>
            <a:r>
              <a:rPr lang="en-GB" dirty="0" smtClean="0"/>
              <a:t>1901 – Bubonic plague led to establishment of </a:t>
            </a:r>
            <a:r>
              <a:rPr lang="en-GB" dirty="0" err="1" smtClean="0"/>
              <a:t>Ndabeni</a:t>
            </a:r>
            <a:endParaRPr lang="en-GB" dirty="0" smtClean="0"/>
          </a:p>
        </p:txBody>
      </p:sp>
    </p:spTree>
    <p:extLst>
      <p:ext uri="{BB962C8B-B14F-4D97-AF65-F5344CB8AC3E}">
        <p14:creationId xmlns:p14="http://schemas.microsoft.com/office/powerpoint/2010/main" val="33147077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Wider significance of massacre</a:t>
            </a:r>
            <a:endParaRPr lang="en-GB" dirty="0"/>
          </a:p>
        </p:txBody>
      </p:sp>
      <p:sp>
        <p:nvSpPr>
          <p:cNvPr id="3" name="Content Placeholder 2"/>
          <p:cNvSpPr>
            <a:spLocks noGrp="1"/>
          </p:cNvSpPr>
          <p:nvPr>
            <p:ph idx="1"/>
          </p:nvPr>
        </p:nvSpPr>
        <p:spPr/>
        <p:txBody>
          <a:bodyPr/>
          <a:lstStyle/>
          <a:p>
            <a:r>
              <a:rPr lang="en-GB" dirty="0" smtClean="0"/>
              <a:t>Massacre marked sea change in terms of international campaign against apartheid</a:t>
            </a:r>
          </a:p>
          <a:p>
            <a:r>
              <a:rPr lang="en-GB" dirty="0" smtClean="0"/>
              <a:t>Harold Macmillan 1960 ‘Winds of Change’ speech – nationalist aspirations would have to be met eventually</a:t>
            </a:r>
          </a:p>
          <a:p>
            <a:r>
              <a:rPr lang="en-GB" dirty="0" smtClean="0"/>
              <a:t>Country’s international isolation began with economic sanctions being put in place (though major trading partners Britain and USA would not take part in global embargo)</a:t>
            </a:r>
          </a:p>
          <a:p>
            <a:r>
              <a:rPr lang="en-GB" dirty="0" smtClean="0"/>
              <a:t>SA forced out of British Commonwealth becoming a republic in 1961</a:t>
            </a:r>
            <a:endParaRPr lang="en-GB" dirty="0"/>
          </a:p>
        </p:txBody>
      </p:sp>
    </p:spTree>
    <p:extLst>
      <p:ext uri="{BB962C8B-B14F-4D97-AF65-F5344CB8AC3E}">
        <p14:creationId xmlns:p14="http://schemas.microsoft.com/office/powerpoint/2010/main" val="24774732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Run up to the </a:t>
            </a:r>
            <a:r>
              <a:rPr lang="en-GB" dirty="0" err="1" smtClean="0"/>
              <a:t>Rivonia</a:t>
            </a:r>
            <a:r>
              <a:rPr lang="en-GB" dirty="0" smtClean="0"/>
              <a:t> trial</a:t>
            </a:r>
            <a:endParaRPr lang="en-GB" dirty="0"/>
          </a:p>
        </p:txBody>
      </p:sp>
      <p:sp>
        <p:nvSpPr>
          <p:cNvPr id="3" name="Content Placeholder 2"/>
          <p:cNvSpPr>
            <a:spLocks noGrp="1"/>
          </p:cNvSpPr>
          <p:nvPr>
            <p:ph idx="1"/>
          </p:nvPr>
        </p:nvSpPr>
        <p:spPr/>
        <p:txBody>
          <a:bodyPr/>
          <a:lstStyle/>
          <a:p>
            <a:r>
              <a:rPr lang="en-GB" dirty="0" smtClean="0"/>
              <a:t>Many ANC leaders on run from authorities since movement went underground in 1960</a:t>
            </a:r>
          </a:p>
          <a:p>
            <a:r>
              <a:rPr lang="en-GB" dirty="0" smtClean="0"/>
              <a:t>Nelson Mandela arrested in August 1962 and could no longer play key role of organising acts of sabotage. Imprisoned for 5 years for leaving the country without permission and inciting strike action</a:t>
            </a:r>
          </a:p>
          <a:p>
            <a:r>
              <a:rPr lang="en-GB" dirty="0" smtClean="0"/>
              <a:t>MK continued to operate with Walter </a:t>
            </a:r>
            <a:r>
              <a:rPr lang="en-GB" dirty="0" err="1" smtClean="0"/>
              <a:t>Sisulu</a:t>
            </a:r>
            <a:r>
              <a:rPr lang="en-GB" dirty="0" smtClean="0"/>
              <a:t> at the lead</a:t>
            </a:r>
          </a:p>
          <a:p>
            <a:r>
              <a:rPr lang="en-GB" dirty="0" smtClean="0"/>
              <a:t>July 1963 following a tip off, MK base stormed and key members were found studying document ‘Operation </a:t>
            </a:r>
            <a:r>
              <a:rPr lang="en-GB" dirty="0" err="1" smtClean="0"/>
              <a:t>Mayibuye</a:t>
            </a:r>
            <a:r>
              <a:rPr lang="en-GB" dirty="0" smtClean="0"/>
              <a:t>’ – detailed plan for revolutionary guerrilla war</a:t>
            </a:r>
          </a:p>
        </p:txBody>
      </p:sp>
    </p:spTree>
    <p:extLst>
      <p:ext uri="{BB962C8B-B14F-4D97-AF65-F5344CB8AC3E}">
        <p14:creationId xmlns:p14="http://schemas.microsoft.com/office/powerpoint/2010/main" val="13286611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Rivonia</a:t>
            </a:r>
            <a:r>
              <a:rPr lang="en-GB" dirty="0" smtClean="0"/>
              <a:t> trial</a:t>
            </a:r>
            <a:endParaRPr lang="en-GB" dirty="0"/>
          </a:p>
        </p:txBody>
      </p:sp>
      <p:sp>
        <p:nvSpPr>
          <p:cNvPr id="3" name="Content Placeholder 2"/>
          <p:cNvSpPr>
            <a:spLocks noGrp="1"/>
          </p:cNvSpPr>
          <p:nvPr>
            <p:ph idx="1"/>
          </p:nvPr>
        </p:nvSpPr>
        <p:spPr>
          <a:xfrm>
            <a:off x="838200" y="1519781"/>
            <a:ext cx="10515600" cy="4235631"/>
          </a:xfrm>
        </p:spPr>
        <p:txBody>
          <a:bodyPr>
            <a:normAutofit/>
          </a:bodyPr>
          <a:lstStyle/>
          <a:p>
            <a:r>
              <a:rPr lang="en-GB" sz="2400" dirty="0"/>
              <a:t>1963-1964</a:t>
            </a:r>
          </a:p>
          <a:p>
            <a:r>
              <a:rPr lang="en-GB" sz="2400" dirty="0" smtClean="0"/>
              <a:t>Eleven defendants (incl. Mandela) were put on trial for treason</a:t>
            </a:r>
          </a:p>
          <a:p>
            <a:r>
              <a:rPr lang="en-GB" sz="2400" dirty="0" smtClean="0"/>
              <a:t>Defendants were charged under the Sabotage Act of 1962. This act defined sabotage as a capital offence and the chief prosecutor called for the death penalty since the defendants were planning to use acts of violence to overthrow the state</a:t>
            </a:r>
          </a:p>
          <a:p>
            <a:r>
              <a:rPr lang="en-GB" sz="2400" dirty="0"/>
              <a:t>Defendants </a:t>
            </a:r>
            <a:r>
              <a:rPr lang="en-GB" sz="2400" dirty="0" smtClean="0"/>
              <a:t>agreed the charge of sabotage but not that they endangered lives since they wanted to politicise the trial by saying that their struggle was morally legitimate and was for the benefit of South Africa they had no choice but to turn to armed struggle</a:t>
            </a:r>
            <a:endParaRPr lang="en-GB" sz="2400" dirty="0"/>
          </a:p>
        </p:txBody>
      </p:sp>
    </p:spTree>
    <p:extLst>
      <p:ext uri="{BB962C8B-B14F-4D97-AF65-F5344CB8AC3E}">
        <p14:creationId xmlns:p14="http://schemas.microsoft.com/office/powerpoint/2010/main" val="37543002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 of </a:t>
            </a:r>
            <a:r>
              <a:rPr lang="en-GB" dirty="0" err="1" smtClean="0"/>
              <a:t>Rivonia</a:t>
            </a:r>
            <a:r>
              <a:rPr lang="en-GB" dirty="0" smtClean="0"/>
              <a:t> trial</a:t>
            </a:r>
            <a:endParaRPr lang="en-GB" dirty="0"/>
          </a:p>
        </p:txBody>
      </p:sp>
      <p:sp>
        <p:nvSpPr>
          <p:cNvPr id="3" name="Content Placeholder 2"/>
          <p:cNvSpPr>
            <a:spLocks noGrp="1"/>
          </p:cNvSpPr>
          <p:nvPr>
            <p:ph idx="1"/>
          </p:nvPr>
        </p:nvSpPr>
        <p:spPr/>
        <p:txBody>
          <a:bodyPr>
            <a:normAutofit/>
          </a:bodyPr>
          <a:lstStyle/>
          <a:p>
            <a:r>
              <a:rPr lang="en-GB" sz="2400" dirty="0" smtClean="0"/>
              <a:t>Mandela’s speech 1963</a:t>
            </a:r>
          </a:p>
          <a:p>
            <a:r>
              <a:rPr lang="en-GB" sz="2400" dirty="0" smtClean="0"/>
              <a:t>Defendant’s said they would not appeal death penalty (even Mandela who had been imprisoned since 1963)</a:t>
            </a:r>
          </a:p>
          <a:p>
            <a:r>
              <a:rPr lang="en-GB" sz="2400" dirty="0" smtClean="0"/>
              <a:t>UN Security Council called government to end the trial and offer amnesty to the accused. France, Britain, USA and Brazil didn’t vote though</a:t>
            </a:r>
          </a:p>
          <a:p>
            <a:r>
              <a:rPr lang="en-GB" sz="2400" dirty="0" smtClean="0"/>
              <a:t>However, they were still found guilty and sentenced to death by hanging</a:t>
            </a:r>
          </a:p>
          <a:p>
            <a:r>
              <a:rPr lang="en-GB" sz="2400" dirty="0" smtClean="0"/>
              <a:t>President of the Liberal Party put in an appeal (survival of those men was for the good of SA) and all of the sentences were reduced to life imprisonment in a maximum security prison</a:t>
            </a:r>
          </a:p>
        </p:txBody>
      </p:sp>
    </p:spTree>
    <p:extLst>
      <p:ext uri="{BB962C8B-B14F-4D97-AF65-F5344CB8AC3E}">
        <p14:creationId xmlns:p14="http://schemas.microsoft.com/office/powerpoint/2010/main" val="9667471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Consequences of the </a:t>
            </a:r>
            <a:r>
              <a:rPr lang="en-GB" dirty="0" err="1" smtClean="0"/>
              <a:t>Rivonia</a:t>
            </a:r>
            <a:r>
              <a:rPr lang="en-GB" dirty="0" smtClean="0"/>
              <a:t> trial</a:t>
            </a:r>
            <a:endParaRPr lang="en-GB" dirty="0"/>
          </a:p>
        </p:txBody>
      </p:sp>
      <p:sp>
        <p:nvSpPr>
          <p:cNvPr id="3" name="Content Placeholder 2"/>
          <p:cNvSpPr>
            <a:spLocks noGrp="1"/>
          </p:cNvSpPr>
          <p:nvPr>
            <p:ph idx="1"/>
          </p:nvPr>
        </p:nvSpPr>
        <p:spPr/>
        <p:txBody>
          <a:bodyPr/>
          <a:lstStyle/>
          <a:p>
            <a:r>
              <a:rPr lang="en-GB" dirty="0" smtClean="0"/>
              <a:t>Trial marked the end of an era in the struggle against apartheid as the government had successfully broken the ANC and MK</a:t>
            </a:r>
          </a:p>
          <a:p>
            <a:r>
              <a:rPr lang="en-GB" dirty="0" smtClean="0"/>
              <a:t>The only leader still free in SA was physically frail Chief Luthuli</a:t>
            </a:r>
          </a:p>
          <a:p>
            <a:r>
              <a:rPr lang="en-GB" dirty="0" smtClean="0"/>
              <a:t>Oliver Tambo became effective leader of ANC from exile in Zambia keeping it organisationally intact and it was globally still regarded as the </a:t>
            </a:r>
            <a:r>
              <a:rPr lang="en-GB" smtClean="0"/>
              <a:t>anti-apartheid face</a:t>
            </a:r>
            <a:endParaRPr lang="en-GB" dirty="0" smtClean="0"/>
          </a:p>
          <a:p>
            <a:r>
              <a:rPr lang="en-GB" dirty="0" smtClean="0"/>
              <a:t>Little would threaten the security of the apartheid state until 1976 Soweto Uprising and many would still vote NP</a:t>
            </a:r>
          </a:p>
          <a:p>
            <a:endParaRPr lang="en-GB" dirty="0" smtClean="0"/>
          </a:p>
        </p:txBody>
      </p:sp>
    </p:spTree>
    <p:extLst>
      <p:ext uri="{BB962C8B-B14F-4D97-AF65-F5344CB8AC3E}">
        <p14:creationId xmlns:p14="http://schemas.microsoft.com/office/powerpoint/2010/main" val="1219633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Early segregation </a:t>
            </a:r>
            <a:r>
              <a:rPr lang="en-GB" dirty="0" err="1" smtClean="0"/>
              <a:t>contd</a:t>
            </a:r>
            <a:endParaRPr lang="en-GB" dirty="0"/>
          </a:p>
        </p:txBody>
      </p:sp>
      <p:sp>
        <p:nvSpPr>
          <p:cNvPr id="3" name="Content Placeholder 2"/>
          <p:cNvSpPr>
            <a:spLocks noGrp="1"/>
          </p:cNvSpPr>
          <p:nvPr>
            <p:ph idx="1"/>
          </p:nvPr>
        </p:nvSpPr>
        <p:spPr>
          <a:xfrm>
            <a:off x="711200" y="1593669"/>
            <a:ext cx="10760364" cy="4235631"/>
          </a:xfrm>
        </p:spPr>
        <p:txBody>
          <a:bodyPr>
            <a:normAutofit lnSpcReduction="10000"/>
          </a:bodyPr>
          <a:lstStyle/>
          <a:p>
            <a:r>
              <a:rPr lang="en-GB" dirty="0" smtClean="0"/>
              <a:t>Act of Union – restricted voting to Whites</a:t>
            </a:r>
          </a:p>
          <a:p>
            <a:r>
              <a:rPr lang="en-GB" dirty="0" smtClean="0"/>
              <a:t>Mines and Works Act 1911 – semi-skilled positions for Whites</a:t>
            </a:r>
          </a:p>
          <a:p>
            <a:r>
              <a:rPr lang="en-GB" dirty="0" smtClean="0"/>
              <a:t>Natives Land Act 1913 – limited land that Africans could own or rent. 2/3 of population limited to 7.5% of country</a:t>
            </a:r>
          </a:p>
          <a:p>
            <a:r>
              <a:rPr lang="en-GB" dirty="0" smtClean="0"/>
              <a:t>Natives Urban Areas Act 1923 – cities principally for use of White population. Blacks to carry pass</a:t>
            </a:r>
          </a:p>
          <a:p>
            <a:r>
              <a:rPr lang="en-GB" dirty="0" smtClean="0"/>
              <a:t>Industrial Conciliation Act 1924 – Whites join trade union</a:t>
            </a:r>
          </a:p>
          <a:p>
            <a:r>
              <a:rPr lang="en-GB" dirty="0" smtClean="0"/>
              <a:t>Wage Act 1925 – preference for Whites in hiring</a:t>
            </a:r>
          </a:p>
          <a:p>
            <a:r>
              <a:rPr lang="en-GB" dirty="0"/>
              <a:t>Mines and Works Amendment Act 1926 – mining industry</a:t>
            </a:r>
          </a:p>
          <a:p>
            <a:endParaRPr lang="en-GB" dirty="0" smtClean="0"/>
          </a:p>
        </p:txBody>
      </p:sp>
    </p:spTree>
    <p:extLst>
      <p:ext uri="{BB962C8B-B14F-4D97-AF65-F5344CB8AC3E}">
        <p14:creationId xmlns:p14="http://schemas.microsoft.com/office/powerpoint/2010/main" val="2258851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Politics</a:t>
            </a:r>
            <a:endParaRPr lang="en-GB" dirty="0"/>
          </a:p>
        </p:txBody>
      </p:sp>
      <p:sp>
        <p:nvSpPr>
          <p:cNvPr id="3" name="Content Placeholder 2"/>
          <p:cNvSpPr>
            <a:spLocks noGrp="1"/>
          </p:cNvSpPr>
          <p:nvPr>
            <p:ph idx="1"/>
          </p:nvPr>
        </p:nvSpPr>
        <p:spPr/>
        <p:txBody>
          <a:bodyPr/>
          <a:lstStyle/>
          <a:p>
            <a:r>
              <a:rPr lang="en-GB" dirty="0" smtClean="0"/>
              <a:t>South African Party – Louis Botha and Jan Smuts</a:t>
            </a:r>
          </a:p>
          <a:p>
            <a:r>
              <a:rPr lang="en-GB" dirty="0" smtClean="0"/>
              <a:t>1924 – NP coalition JBM Hertzog – more ambitious</a:t>
            </a:r>
          </a:p>
          <a:p>
            <a:r>
              <a:rPr lang="en-GB" dirty="0" smtClean="0"/>
              <a:t>1934 – merger of Hertzog’s NP and Smuts’ SAP to create United Party</a:t>
            </a:r>
          </a:p>
          <a:p>
            <a:r>
              <a:rPr lang="en-GB" dirty="0" smtClean="0"/>
              <a:t>Malan’s breakaway party GNP (</a:t>
            </a:r>
            <a:r>
              <a:rPr lang="en-GB" dirty="0" err="1" smtClean="0"/>
              <a:t>Gesulwerde</a:t>
            </a:r>
            <a:r>
              <a:rPr lang="en-GB" dirty="0" smtClean="0"/>
              <a:t> </a:t>
            </a:r>
            <a:r>
              <a:rPr lang="en-GB" dirty="0" err="1" smtClean="0"/>
              <a:t>Nasional</a:t>
            </a:r>
            <a:r>
              <a:rPr lang="en-GB" dirty="0" smtClean="0"/>
              <a:t> Party) threatened to outflank UP leading to more discriminatory laws</a:t>
            </a:r>
          </a:p>
        </p:txBody>
      </p:sp>
    </p:spTree>
    <p:extLst>
      <p:ext uri="{BB962C8B-B14F-4D97-AF65-F5344CB8AC3E}">
        <p14:creationId xmlns:p14="http://schemas.microsoft.com/office/powerpoint/2010/main" val="3185835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Early segregation </a:t>
            </a:r>
            <a:r>
              <a:rPr lang="en-GB" dirty="0" err="1" smtClean="0"/>
              <a:t>contd</a:t>
            </a:r>
            <a:endParaRPr lang="en-GB" dirty="0"/>
          </a:p>
        </p:txBody>
      </p:sp>
      <p:sp>
        <p:nvSpPr>
          <p:cNvPr id="3" name="Content Placeholder 2"/>
          <p:cNvSpPr>
            <a:spLocks noGrp="1"/>
          </p:cNvSpPr>
          <p:nvPr>
            <p:ph idx="1"/>
          </p:nvPr>
        </p:nvSpPr>
        <p:spPr>
          <a:xfrm>
            <a:off x="683491" y="1593669"/>
            <a:ext cx="11240654" cy="4235631"/>
          </a:xfrm>
        </p:spPr>
        <p:txBody>
          <a:bodyPr/>
          <a:lstStyle/>
          <a:p>
            <a:r>
              <a:rPr lang="en-GB" dirty="0" smtClean="0"/>
              <a:t>Representation of Natives Act 1936 – remove Africans from electoral roll in the Cape</a:t>
            </a:r>
          </a:p>
          <a:p>
            <a:r>
              <a:rPr lang="en-GB" dirty="0" smtClean="0"/>
              <a:t>Native Trust and Land Act 1936 – area of natives reserve to 13%</a:t>
            </a:r>
          </a:p>
          <a:p>
            <a:r>
              <a:rPr lang="en-GB" dirty="0" smtClean="0"/>
              <a:t>Native Laws Amendment Act 1937 – stricter enforcement</a:t>
            </a:r>
          </a:p>
          <a:p>
            <a:pPr marL="0" indent="0">
              <a:buNone/>
            </a:pPr>
            <a:endParaRPr lang="en-GB" dirty="0" smtClean="0"/>
          </a:p>
          <a:p>
            <a:endParaRPr lang="en-GB" dirty="0"/>
          </a:p>
        </p:txBody>
      </p:sp>
    </p:spTree>
    <p:extLst>
      <p:ext uri="{BB962C8B-B14F-4D97-AF65-F5344CB8AC3E}">
        <p14:creationId xmlns:p14="http://schemas.microsoft.com/office/powerpoint/2010/main" val="2588926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Politics</a:t>
            </a:r>
            <a:endParaRPr lang="en-GB" dirty="0"/>
          </a:p>
        </p:txBody>
      </p:sp>
      <p:sp>
        <p:nvSpPr>
          <p:cNvPr id="3" name="Content Placeholder 2"/>
          <p:cNvSpPr>
            <a:spLocks noGrp="1"/>
          </p:cNvSpPr>
          <p:nvPr>
            <p:ph idx="1"/>
          </p:nvPr>
        </p:nvSpPr>
        <p:spPr/>
        <p:txBody>
          <a:bodyPr/>
          <a:lstStyle/>
          <a:p>
            <a:r>
              <a:rPr lang="en-GB" dirty="0" smtClean="0"/>
              <a:t>End of 1930s saw increase in Afrikaner nationalist spirit leading to Afrikaner </a:t>
            </a:r>
            <a:r>
              <a:rPr lang="en-GB" dirty="0" err="1" smtClean="0"/>
              <a:t>Broederbond</a:t>
            </a:r>
            <a:r>
              <a:rPr lang="en-GB" dirty="0" smtClean="0"/>
              <a:t> being formed – worked with NP</a:t>
            </a:r>
          </a:p>
          <a:p>
            <a:r>
              <a:rPr lang="en-GB" dirty="0" smtClean="0"/>
              <a:t>GNP and Afrikaner </a:t>
            </a:r>
            <a:r>
              <a:rPr lang="en-GB" dirty="0" err="1" smtClean="0"/>
              <a:t>Broederbond</a:t>
            </a:r>
            <a:r>
              <a:rPr lang="en-GB" dirty="0" smtClean="0"/>
              <a:t> supported by most poor Afrikaners who felt alienated by elitist UP</a:t>
            </a:r>
          </a:p>
          <a:p>
            <a:r>
              <a:rPr lang="en-GB" dirty="0" smtClean="0"/>
              <a:t>South Africa entered WW2 on side of allied – Hertzog resigned because Smuts supported war. Smuts government undermined because Africans supported Nazis</a:t>
            </a:r>
          </a:p>
          <a:p>
            <a:r>
              <a:rPr lang="en-GB" dirty="0" smtClean="0"/>
              <a:t>Hertzog reconciled with Malan and they became new National Party </a:t>
            </a:r>
            <a:endParaRPr lang="en-GB" dirty="0"/>
          </a:p>
        </p:txBody>
      </p:sp>
    </p:spTree>
    <p:extLst>
      <p:ext uri="{BB962C8B-B14F-4D97-AF65-F5344CB8AC3E}">
        <p14:creationId xmlns:p14="http://schemas.microsoft.com/office/powerpoint/2010/main" val="2420665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A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W" id="{1C85D7B6-B54C-4553-AE14-B253696B77B4}" vid="{1563EED0-150F-4560-A4DB-4141319A3424}"/>
    </a:ext>
  </a:extLst>
</a:theme>
</file>

<file path=docProps/app.xml><?xml version="1.0" encoding="utf-8"?>
<Properties xmlns="http://schemas.openxmlformats.org/officeDocument/2006/extended-properties" xmlns:vt="http://schemas.openxmlformats.org/officeDocument/2006/docPropsVTypes">
  <Template>AW</Template>
  <TotalTime>1414</TotalTime>
  <Words>4147</Words>
  <Application>Microsoft Office PowerPoint</Application>
  <PresentationFormat>Widescreen</PresentationFormat>
  <Paragraphs>338</Paragraphs>
  <Slides>54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54</vt:i4>
      </vt:variant>
    </vt:vector>
  </HeadingPairs>
  <TitlesOfParts>
    <vt:vector size="57" baseType="lpstr">
      <vt:lpstr>Arial</vt:lpstr>
      <vt:lpstr>Calibri</vt:lpstr>
      <vt:lpstr>AW</vt:lpstr>
      <vt:lpstr>Apartheid South Africa IB History Paper 1</vt:lpstr>
      <vt:lpstr>What do I need to know?</vt:lpstr>
      <vt:lpstr>What is apartheid? </vt:lpstr>
      <vt:lpstr>Causes of apartheid</vt:lpstr>
      <vt:lpstr>Early segregation</vt:lpstr>
      <vt:lpstr>Early segregation contd</vt:lpstr>
      <vt:lpstr>Politics</vt:lpstr>
      <vt:lpstr>Early segregation contd</vt:lpstr>
      <vt:lpstr>Politics</vt:lpstr>
      <vt:lpstr>Politics </vt:lpstr>
      <vt:lpstr>1948 election</vt:lpstr>
      <vt:lpstr>Petty vs Grand</vt:lpstr>
      <vt:lpstr>Apartheid Prime Ministers</vt:lpstr>
      <vt:lpstr>Population Registration Act 1950</vt:lpstr>
      <vt:lpstr>Prohibition of Mixed Marriages Act 1949</vt:lpstr>
      <vt:lpstr>Immorality Act 1950</vt:lpstr>
      <vt:lpstr>Reservation of Separate Amenities Act 1953</vt:lpstr>
      <vt:lpstr>Group Areas Act 1950</vt:lpstr>
      <vt:lpstr>Pass Laws Act 1952</vt:lpstr>
      <vt:lpstr>Sharpeville Massacre - RESISTANCE</vt:lpstr>
      <vt:lpstr>Natives Resettlement Act 1954 Group Areas Development Act 1955</vt:lpstr>
      <vt:lpstr>Native Laws Amendment Act 1952</vt:lpstr>
      <vt:lpstr>Bantu Education Act 1953</vt:lpstr>
      <vt:lpstr>Bantu Education Act 1953 contd</vt:lpstr>
      <vt:lpstr>School boycott - RESISTANCE</vt:lpstr>
      <vt:lpstr>Steve Biko</vt:lpstr>
      <vt:lpstr>The Extension of University Education Act 1959</vt:lpstr>
      <vt:lpstr>Bantustan System</vt:lpstr>
      <vt:lpstr>Bantu Authorities Act 1951</vt:lpstr>
      <vt:lpstr>Promotion of Bantu Self-Government Act 1959</vt:lpstr>
      <vt:lpstr>Promotion of Bantu Self-Government Act 1959 contd</vt:lpstr>
      <vt:lpstr>Bantu Investment Corporation Act 1959</vt:lpstr>
      <vt:lpstr>Other notable laws</vt:lpstr>
      <vt:lpstr>Defiance Campaign - RESISTANCE</vt:lpstr>
      <vt:lpstr>Tercentenary of Whites in the Cape</vt:lpstr>
      <vt:lpstr>Civil disobedience</vt:lpstr>
      <vt:lpstr>End of the Defiance Campaign</vt:lpstr>
      <vt:lpstr>Was the Defiance Campaign a success?</vt:lpstr>
      <vt:lpstr>Was the Defiance Campaign a success?</vt:lpstr>
      <vt:lpstr>Congress of the People</vt:lpstr>
      <vt:lpstr>The Freedom Charter</vt:lpstr>
      <vt:lpstr>Congress of the People</vt:lpstr>
      <vt:lpstr>Bus boycotts</vt:lpstr>
      <vt:lpstr>Alexandra boycott</vt:lpstr>
      <vt:lpstr>Impact of Alexandra boycott on ANC</vt:lpstr>
      <vt:lpstr>Creation of the PAC</vt:lpstr>
      <vt:lpstr>Sharpeville Massacre - RESISTANCE</vt:lpstr>
      <vt:lpstr>State of emergency was declared</vt:lpstr>
      <vt:lpstr>Why did Sharpeville result in armed struggle?</vt:lpstr>
      <vt:lpstr>Wider significance of massacre</vt:lpstr>
      <vt:lpstr>Run up to the Rivonia trial</vt:lpstr>
      <vt:lpstr>Rivonia trial</vt:lpstr>
      <vt:lpstr>Outcome of Rivonia trial</vt:lpstr>
      <vt:lpstr>Consequences of the Rivonia trial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Abbey Willoughby</dc:creator>
  <cp:lastModifiedBy>Abbey Willoughby</cp:lastModifiedBy>
  <cp:revision>51</cp:revision>
  <dcterms:created xsi:type="dcterms:W3CDTF">2017-12-12T09:00:45Z</dcterms:created>
  <dcterms:modified xsi:type="dcterms:W3CDTF">2018-08-28T10:25:50Z</dcterms:modified>
</cp:coreProperties>
</file>