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00" d="100"/>
          <a:sy n="100" d="100"/>
        </p:scale>
        <p:origin x="176"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2E6BF6-F702-45D0-A936-90471D635DD9}" type="datetimeFigureOut">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4D8B3-C00F-4A3E-A130-C488767FCC5A}" type="slidenum">
              <a:rPr lang="en-US" smtClean="0"/>
              <a:t>‹#›</a:t>
            </a:fld>
            <a:endParaRPr lang="en-US"/>
          </a:p>
        </p:txBody>
      </p:sp>
    </p:spTree>
    <p:extLst>
      <p:ext uri="{BB962C8B-B14F-4D97-AF65-F5344CB8AC3E}">
        <p14:creationId xmlns:p14="http://schemas.microsoft.com/office/powerpoint/2010/main" val="347879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2E6BF6-F702-45D0-A936-90471D635DD9}" type="datetimeFigureOut">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4D8B3-C00F-4A3E-A130-C488767FCC5A}" type="slidenum">
              <a:rPr lang="en-US" smtClean="0"/>
              <a:t>‹#›</a:t>
            </a:fld>
            <a:endParaRPr lang="en-US"/>
          </a:p>
        </p:txBody>
      </p:sp>
    </p:spTree>
    <p:extLst>
      <p:ext uri="{BB962C8B-B14F-4D97-AF65-F5344CB8AC3E}">
        <p14:creationId xmlns:p14="http://schemas.microsoft.com/office/powerpoint/2010/main" val="259209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2E6BF6-F702-45D0-A936-90471D635DD9}" type="datetimeFigureOut">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4D8B3-C00F-4A3E-A130-C488767FCC5A}" type="slidenum">
              <a:rPr lang="en-US" smtClean="0"/>
              <a:t>‹#›</a:t>
            </a:fld>
            <a:endParaRPr lang="en-US"/>
          </a:p>
        </p:txBody>
      </p:sp>
    </p:spTree>
    <p:extLst>
      <p:ext uri="{BB962C8B-B14F-4D97-AF65-F5344CB8AC3E}">
        <p14:creationId xmlns:p14="http://schemas.microsoft.com/office/powerpoint/2010/main" val="2885526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2E6BF6-F702-45D0-A936-90471D635DD9}" type="datetimeFigureOut">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4D8B3-C00F-4A3E-A130-C488767FCC5A}" type="slidenum">
              <a:rPr lang="en-US" smtClean="0"/>
              <a:t>‹#›</a:t>
            </a:fld>
            <a:endParaRPr lang="en-US"/>
          </a:p>
        </p:txBody>
      </p:sp>
    </p:spTree>
    <p:extLst>
      <p:ext uri="{BB962C8B-B14F-4D97-AF65-F5344CB8AC3E}">
        <p14:creationId xmlns:p14="http://schemas.microsoft.com/office/powerpoint/2010/main" val="3516132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E6BF6-F702-45D0-A936-90471D635DD9}" type="datetimeFigureOut">
              <a:rPr lang="en-US" smtClean="0"/>
              <a:t>6/11/18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4D8B3-C00F-4A3E-A130-C488767FCC5A}" type="slidenum">
              <a:rPr lang="en-US" smtClean="0"/>
              <a:t>‹#›</a:t>
            </a:fld>
            <a:endParaRPr lang="en-US"/>
          </a:p>
        </p:txBody>
      </p:sp>
    </p:spTree>
    <p:extLst>
      <p:ext uri="{BB962C8B-B14F-4D97-AF65-F5344CB8AC3E}">
        <p14:creationId xmlns:p14="http://schemas.microsoft.com/office/powerpoint/2010/main" val="94676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2E6BF6-F702-45D0-A936-90471D635DD9}" type="datetimeFigureOut">
              <a:rPr lang="en-US" smtClean="0"/>
              <a:t>6/11/18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4D8B3-C00F-4A3E-A130-C488767FCC5A}" type="slidenum">
              <a:rPr lang="en-US" smtClean="0"/>
              <a:t>‹#›</a:t>
            </a:fld>
            <a:endParaRPr lang="en-US"/>
          </a:p>
        </p:txBody>
      </p:sp>
    </p:spTree>
    <p:extLst>
      <p:ext uri="{BB962C8B-B14F-4D97-AF65-F5344CB8AC3E}">
        <p14:creationId xmlns:p14="http://schemas.microsoft.com/office/powerpoint/2010/main" val="70757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2E6BF6-F702-45D0-A936-90471D635DD9}" type="datetimeFigureOut">
              <a:rPr lang="en-US" smtClean="0"/>
              <a:t>6/11/18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B4D8B3-C00F-4A3E-A130-C488767FCC5A}" type="slidenum">
              <a:rPr lang="en-US" smtClean="0"/>
              <a:t>‹#›</a:t>
            </a:fld>
            <a:endParaRPr lang="en-US"/>
          </a:p>
        </p:txBody>
      </p:sp>
    </p:spTree>
    <p:extLst>
      <p:ext uri="{BB962C8B-B14F-4D97-AF65-F5344CB8AC3E}">
        <p14:creationId xmlns:p14="http://schemas.microsoft.com/office/powerpoint/2010/main" val="3839584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2E6BF6-F702-45D0-A936-90471D635DD9}" type="datetimeFigureOut">
              <a:rPr lang="en-US" smtClean="0"/>
              <a:t>6/11/18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B4D8B3-C00F-4A3E-A130-C488767FCC5A}" type="slidenum">
              <a:rPr lang="en-US" smtClean="0"/>
              <a:t>‹#›</a:t>
            </a:fld>
            <a:endParaRPr lang="en-US"/>
          </a:p>
        </p:txBody>
      </p:sp>
    </p:spTree>
    <p:extLst>
      <p:ext uri="{BB962C8B-B14F-4D97-AF65-F5344CB8AC3E}">
        <p14:creationId xmlns:p14="http://schemas.microsoft.com/office/powerpoint/2010/main" val="82418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E6BF6-F702-45D0-A936-90471D635DD9}" type="datetimeFigureOut">
              <a:rPr lang="en-US" smtClean="0"/>
              <a:t>6/11/18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B4D8B3-C00F-4A3E-A130-C488767FCC5A}" type="slidenum">
              <a:rPr lang="en-US" smtClean="0"/>
              <a:t>‹#›</a:t>
            </a:fld>
            <a:endParaRPr lang="en-US"/>
          </a:p>
        </p:txBody>
      </p:sp>
    </p:spTree>
    <p:extLst>
      <p:ext uri="{BB962C8B-B14F-4D97-AF65-F5344CB8AC3E}">
        <p14:creationId xmlns:p14="http://schemas.microsoft.com/office/powerpoint/2010/main" val="3203824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2E6BF6-F702-45D0-A936-90471D635DD9}" type="datetimeFigureOut">
              <a:rPr lang="en-US" smtClean="0"/>
              <a:t>6/11/18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4D8B3-C00F-4A3E-A130-C488767FCC5A}" type="slidenum">
              <a:rPr lang="en-US" smtClean="0"/>
              <a:t>‹#›</a:t>
            </a:fld>
            <a:endParaRPr lang="en-US"/>
          </a:p>
        </p:txBody>
      </p:sp>
    </p:spTree>
    <p:extLst>
      <p:ext uri="{BB962C8B-B14F-4D97-AF65-F5344CB8AC3E}">
        <p14:creationId xmlns:p14="http://schemas.microsoft.com/office/powerpoint/2010/main" val="2692454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2E6BF6-F702-45D0-A936-90471D635DD9}" type="datetimeFigureOut">
              <a:rPr lang="en-US" smtClean="0"/>
              <a:t>6/11/18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B4D8B3-C00F-4A3E-A130-C488767FCC5A}" type="slidenum">
              <a:rPr lang="en-US" smtClean="0"/>
              <a:t>‹#›</a:t>
            </a:fld>
            <a:endParaRPr lang="en-US"/>
          </a:p>
        </p:txBody>
      </p:sp>
    </p:spTree>
    <p:extLst>
      <p:ext uri="{BB962C8B-B14F-4D97-AF65-F5344CB8AC3E}">
        <p14:creationId xmlns:p14="http://schemas.microsoft.com/office/powerpoint/2010/main" val="1580782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E6BF6-F702-45D0-A936-90471D635DD9}" type="datetimeFigureOut">
              <a:rPr lang="en-US" smtClean="0"/>
              <a:t>6/11/18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B4D8B3-C00F-4A3E-A130-C488767FCC5A}" type="slidenum">
              <a:rPr lang="en-US" smtClean="0"/>
              <a:t>‹#›</a:t>
            </a:fld>
            <a:endParaRPr lang="en-US"/>
          </a:p>
        </p:txBody>
      </p:sp>
    </p:spTree>
    <p:extLst>
      <p:ext uri="{BB962C8B-B14F-4D97-AF65-F5344CB8AC3E}">
        <p14:creationId xmlns:p14="http://schemas.microsoft.com/office/powerpoint/2010/main" val="1293516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0D2502-EA7A-C14C-965F-14E6ABFC3799}"/>
              </a:ext>
            </a:extLst>
          </p:cNvPr>
          <p:cNvSpPr>
            <a:spLocks noGrp="1"/>
          </p:cNvSpPr>
          <p:nvPr>
            <p:ph type="ctrTitle"/>
          </p:nvPr>
        </p:nvSpPr>
        <p:spPr/>
        <p:txBody>
          <a:bodyPr>
            <a:normAutofit fontScale="90000"/>
          </a:bodyPr>
          <a:lstStyle/>
          <a:p>
            <a:r>
              <a:rPr lang="en-US" dirty="0">
                <a:latin typeface="dearJoe 5 CASUAL PRO" panose="02000000000000000000" pitchFamily="2" charset="0"/>
              </a:rPr>
              <a:t>EXAMPLE UN RESOLUTIONS PRODUCED BY STUDENTS</a:t>
            </a:r>
          </a:p>
        </p:txBody>
      </p:sp>
      <p:sp>
        <p:nvSpPr>
          <p:cNvPr id="5" name="Subtitle 4">
            <a:extLst>
              <a:ext uri="{FF2B5EF4-FFF2-40B4-BE49-F238E27FC236}">
                <a16:creationId xmlns:a16="http://schemas.microsoft.com/office/drawing/2014/main" id="{F09B25F7-95AB-E144-8605-4A5B90E616C3}"/>
              </a:ext>
            </a:extLst>
          </p:cNvPr>
          <p:cNvSpPr>
            <a:spLocks noGrp="1"/>
          </p:cNvSpPr>
          <p:nvPr>
            <p:ph type="subTitle" idx="1"/>
          </p:nvPr>
        </p:nvSpPr>
        <p:spPr/>
        <p:txBody>
          <a:bodyPr>
            <a:normAutofit/>
          </a:bodyPr>
          <a:lstStyle/>
          <a:p>
            <a:r>
              <a:rPr lang="en-US" sz="3600" dirty="0">
                <a:solidFill>
                  <a:srgbClr val="FF0000"/>
                </a:solidFill>
              </a:rPr>
              <a:t>MODEL UN TOPIC: MANAGING THE SYRIAN REFUGEE CRISIS</a:t>
            </a:r>
          </a:p>
        </p:txBody>
      </p:sp>
    </p:spTree>
    <p:extLst>
      <p:ext uri="{BB962C8B-B14F-4D97-AF65-F5344CB8AC3E}">
        <p14:creationId xmlns:p14="http://schemas.microsoft.com/office/powerpoint/2010/main" val="409412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77091" y="124691"/>
            <a:ext cx="11623964" cy="6567054"/>
          </a:xfrm>
        </p:spPr>
        <p:txBody>
          <a:bodyPr>
            <a:normAutofit fontScale="70000" lnSpcReduction="20000"/>
          </a:bodyPr>
          <a:lstStyle/>
          <a:p>
            <a:pPr marL="0" indent="0">
              <a:buNone/>
            </a:pPr>
            <a:r>
              <a:rPr lang="en-US" sz="2900" b="1" u="sng" dirty="0"/>
              <a:t>UN DRAFT RESOLUTION</a:t>
            </a:r>
            <a:endParaRPr lang="en-US" sz="2900" dirty="0"/>
          </a:p>
          <a:p>
            <a:pPr marL="0" indent="0">
              <a:buNone/>
            </a:pPr>
            <a:r>
              <a:rPr lang="en-US" sz="2900" b="1" u="sng" dirty="0"/>
              <a:t>Heading:</a:t>
            </a:r>
            <a:r>
              <a:rPr lang="en-US" sz="2900" dirty="0"/>
              <a:t> </a:t>
            </a:r>
            <a:r>
              <a:rPr lang="en-US" sz="2900" b="1" dirty="0">
                <a:solidFill>
                  <a:srgbClr val="FF0000"/>
                </a:solidFill>
              </a:rPr>
              <a:t>Funding for struggling states</a:t>
            </a:r>
          </a:p>
          <a:p>
            <a:pPr marL="0" indent="0">
              <a:buNone/>
            </a:pPr>
            <a:r>
              <a:rPr lang="en-US" sz="2900" b="1" u="sng" dirty="0"/>
              <a:t>Committee Name:</a:t>
            </a:r>
            <a:r>
              <a:rPr lang="en-US" sz="2900" dirty="0"/>
              <a:t> </a:t>
            </a:r>
            <a:r>
              <a:rPr lang="en-US" sz="2900" b="1" dirty="0">
                <a:solidFill>
                  <a:srgbClr val="FF0000"/>
                </a:solidFill>
              </a:rPr>
              <a:t>Jordan</a:t>
            </a:r>
          </a:p>
          <a:p>
            <a:pPr marL="0" indent="0">
              <a:buNone/>
            </a:pPr>
            <a:r>
              <a:rPr lang="en-US" sz="2900" b="1" u="sng" dirty="0"/>
              <a:t>Sponsors:</a:t>
            </a:r>
            <a:endParaRPr lang="en-US" sz="2900" dirty="0"/>
          </a:p>
          <a:p>
            <a:pPr marL="0" indent="0">
              <a:buNone/>
            </a:pPr>
            <a:r>
              <a:rPr lang="en-US" sz="2900" b="1" u="sng" dirty="0"/>
              <a:t>Signatories:</a:t>
            </a:r>
            <a:endParaRPr lang="en-US" sz="2900" dirty="0"/>
          </a:p>
          <a:p>
            <a:pPr marL="0" indent="0">
              <a:buNone/>
            </a:pPr>
            <a:r>
              <a:rPr lang="en-US" sz="2900" dirty="0"/>
              <a:t> </a:t>
            </a:r>
            <a:r>
              <a:rPr lang="en-US" sz="2900" b="1" u="sng" dirty="0"/>
              <a:t>Pre-ambulatory clause:</a:t>
            </a:r>
            <a:endParaRPr lang="en-US" sz="2900" dirty="0"/>
          </a:p>
          <a:p>
            <a:pPr marL="0" indent="0">
              <a:buNone/>
            </a:pPr>
            <a:r>
              <a:rPr lang="en-US" sz="2900" b="1" dirty="0">
                <a:solidFill>
                  <a:srgbClr val="FF0000"/>
                </a:solidFill>
              </a:rPr>
              <a:t>Taking note that Jordan is one of the main go to countries for refugees (with more than 664,000 refugees and a further 20,000 asylum seekers) and a GDP per capita of $5,400. The country is struggling to meet the needs of the forced migrants and as a result has had to withdraw free healthcare from the refugee/asylum seeker population. Jordan is facing a severe economic strain as a result of the current refugee crisis.</a:t>
            </a:r>
          </a:p>
          <a:p>
            <a:pPr marL="0" indent="0">
              <a:buNone/>
            </a:pPr>
            <a:r>
              <a:rPr lang="en-US" sz="2900" dirty="0"/>
              <a:t> </a:t>
            </a:r>
            <a:r>
              <a:rPr lang="en-US" sz="2900" b="1" u="sng" dirty="0"/>
              <a:t>Operative clause:</a:t>
            </a:r>
            <a:endParaRPr lang="en-US" sz="2900" dirty="0"/>
          </a:p>
          <a:p>
            <a:pPr marL="0" lvl="0" indent="0">
              <a:buNone/>
            </a:pPr>
            <a:r>
              <a:rPr lang="en-US" sz="2900" b="1" dirty="0">
                <a:solidFill>
                  <a:srgbClr val="FF0000"/>
                </a:solidFill>
              </a:rPr>
              <a:t>Jordan calls upon economic support from EU countries for the states that are most over-burdened by refugees (including Jordan, Lebanon, Egypt and Turkey). If EU countries provide economic support it will lessen the drift of refugees into the EU.</a:t>
            </a:r>
          </a:p>
          <a:p>
            <a:pPr marL="0" indent="0">
              <a:buNone/>
            </a:pPr>
            <a:r>
              <a:rPr lang="en-US" sz="2900" dirty="0"/>
              <a:t> </a:t>
            </a:r>
            <a:r>
              <a:rPr lang="en-US" sz="2900" b="1" u="sng" dirty="0"/>
              <a:t>Key questions you asked last lesson to research:</a:t>
            </a:r>
            <a:endParaRPr lang="en-US" sz="2900" u="sng" dirty="0"/>
          </a:p>
          <a:p>
            <a:r>
              <a:rPr lang="en-US" sz="2900" b="1" dirty="0">
                <a:solidFill>
                  <a:srgbClr val="FF0000"/>
                </a:solidFill>
              </a:rPr>
              <a:t>Has money already been pledged? How much? Has it been delivered?</a:t>
            </a:r>
          </a:p>
          <a:p>
            <a:r>
              <a:rPr lang="en-US" sz="2900" b="1" dirty="0">
                <a:solidFill>
                  <a:srgbClr val="FF0000"/>
                </a:solidFill>
              </a:rPr>
              <a:t>If money has been delivered, how has it been spent?</a:t>
            </a:r>
          </a:p>
          <a:p>
            <a:r>
              <a:rPr lang="en-US" sz="2900" b="1" dirty="0">
                <a:solidFill>
                  <a:srgbClr val="FF0000"/>
                </a:solidFill>
              </a:rPr>
              <a:t>What about struggling and over-burdened EU states e.g. Greece and Italy?</a:t>
            </a:r>
          </a:p>
          <a:p>
            <a:r>
              <a:rPr lang="en-US" sz="2900" b="1" dirty="0">
                <a:solidFill>
                  <a:srgbClr val="FF0000"/>
                </a:solidFill>
              </a:rPr>
              <a:t>Would EU countries want some of the money to be spent on border control? Would these states agree to this?</a:t>
            </a:r>
          </a:p>
          <a:p>
            <a:r>
              <a:rPr lang="en-US" sz="2900" b="1" dirty="0">
                <a:solidFill>
                  <a:srgbClr val="FF0000"/>
                </a:solidFill>
              </a:rPr>
              <a:t>How much money should be pledged? What should the rules be?</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650563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96982"/>
            <a:ext cx="11145982" cy="6525491"/>
          </a:xfrm>
        </p:spPr>
        <p:txBody>
          <a:bodyPr>
            <a:normAutofit fontScale="92500" lnSpcReduction="10000"/>
          </a:bodyPr>
          <a:lstStyle/>
          <a:p>
            <a:pPr marL="0" indent="0">
              <a:buNone/>
            </a:pPr>
            <a:r>
              <a:rPr lang="en-US" b="1" u="sng" dirty="0"/>
              <a:t>UN DRAFT RESOLUTION</a:t>
            </a:r>
            <a:endParaRPr lang="en-US" dirty="0"/>
          </a:p>
          <a:p>
            <a:pPr marL="0" indent="0">
              <a:buNone/>
            </a:pPr>
            <a:r>
              <a:rPr lang="en-US" b="1" u="sng" dirty="0"/>
              <a:t>Heading:</a:t>
            </a:r>
            <a:r>
              <a:rPr lang="en-US" dirty="0"/>
              <a:t> </a:t>
            </a:r>
            <a:r>
              <a:rPr lang="en-US" b="1" dirty="0">
                <a:solidFill>
                  <a:srgbClr val="FF0000"/>
                </a:solidFill>
              </a:rPr>
              <a:t>Financial contributions and increased refugee acceptance</a:t>
            </a:r>
          </a:p>
          <a:p>
            <a:pPr marL="0" indent="0">
              <a:buNone/>
            </a:pPr>
            <a:r>
              <a:rPr lang="en-US" b="1" u="sng" dirty="0"/>
              <a:t>Committee Name:</a:t>
            </a:r>
            <a:r>
              <a:rPr lang="en-US" dirty="0"/>
              <a:t> </a:t>
            </a:r>
            <a:r>
              <a:rPr lang="en-US" b="1" dirty="0">
                <a:solidFill>
                  <a:srgbClr val="FF0000"/>
                </a:solidFill>
              </a:rPr>
              <a:t>UK</a:t>
            </a:r>
          </a:p>
          <a:p>
            <a:pPr marL="0" indent="0">
              <a:buNone/>
            </a:pPr>
            <a:r>
              <a:rPr lang="en-US" b="1" u="sng" dirty="0"/>
              <a:t>Sponsors:</a:t>
            </a:r>
            <a:endParaRPr lang="en-US" dirty="0"/>
          </a:p>
          <a:p>
            <a:pPr marL="0" indent="0">
              <a:buNone/>
            </a:pPr>
            <a:r>
              <a:rPr lang="en-US" b="1" u="sng" dirty="0"/>
              <a:t>Signatories:</a:t>
            </a:r>
            <a:r>
              <a:rPr lang="en-US" b="1" dirty="0"/>
              <a:t> </a:t>
            </a:r>
            <a:r>
              <a:rPr lang="en-US" b="1" dirty="0">
                <a:solidFill>
                  <a:srgbClr val="FF0000"/>
                </a:solidFill>
              </a:rPr>
              <a:t>Italy</a:t>
            </a:r>
            <a:endParaRPr lang="en-US" dirty="0">
              <a:solidFill>
                <a:srgbClr val="FF0000"/>
              </a:solidFill>
            </a:endParaRPr>
          </a:p>
          <a:p>
            <a:pPr marL="0" indent="0">
              <a:buNone/>
            </a:pPr>
            <a:r>
              <a:rPr lang="en-US" dirty="0"/>
              <a:t> </a:t>
            </a:r>
            <a:r>
              <a:rPr lang="en-US" b="1" u="sng" dirty="0"/>
              <a:t>Pre-ambulatory clause:</a:t>
            </a:r>
            <a:endParaRPr lang="en-US" dirty="0"/>
          </a:p>
          <a:p>
            <a:pPr marL="0" indent="0">
              <a:buNone/>
            </a:pPr>
            <a:r>
              <a:rPr lang="en-US" b="1" dirty="0">
                <a:solidFill>
                  <a:srgbClr val="FF0000"/>
                </a:solidFill>
              </a:rPr>
              <a:t>Deeply disturbed by the 9 million Syrian Refugees who have fled the country since March 2011.</a:t>
            </a:r>
          </a:p>
          <a:p>
            <a:pPr marL="0" indent="0">
              <a:buNone/>
            </a:pPr>
            <a:r>
              <a:rPr lang="en-US" dirty="0"/>
              <a:t> </a:t>
            </a:r>
            <a:r>
              <a:rPr lang="en-US" b="1" u="sng" dirty="0"/>
              <a:t>Operative clause:</a:t>
            </a:r>
          </a:p>
          <a:p>
            <a:pPr marL="514350" indent="-514350">
              <a:buAutoNum type="arabicPeriod"/>
            </a:pPr>
            <a:r>
              <a:rPr lang="en-US" b="1" dirty="0">
                <a:solidFill>
                  <a:srgbClr val="FF0000"/>
                </a:solidFill>
              </a:rPr>
              <a:t>The UK condemns countries in the Middle East such as Oman, Saudi Arabia and UAE who have not contributed to easing the plight of refugees. The UK calls upon these countries to accept refugees into their countries and to make a financial contribution to support the issue.</a:t>
            </a:r>
          </a:p>
          <a:p>
            <a:pPr marL="514350" indent="-514350">
              <a:buAutoNum type="arabicPeriod"/>
            </a:pPr>
            <a:r>
              <a:rPr lang="en-US" b="1" dirty="0">
                <a:solidFill>
                  <a:srgbClr val="FF0000"/>
                </a:solidFill>
              </a:rPr>
              <a:t>The EU calls upon wealthy EU countries to pledge financial support for the plight of refugees and to deliver on their promises.</a:t>
            </a:r>
            <a:endParaRPr lang="en-US" dirty="0"/>
          </a:p>
          <a:p>
            <a:pPr marL="0" indent="0">
              <a:buNone/>
            </a:pPr>
            <a:endParaRPr lang="en-US" dirty="0"/>
          </a:p>
        </p:txBody>
      </p:sp>
    </p:spTree>
    <p:extLst>
      <p:ext uri="{BB962C8B-B14F-4D97-AF65-F5344CB8AC3E}">
        <p14:creationId xmlns:p14="http://schemas.microsoft.com/office/powerpoint/2010/main" val="779473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964" y="152400"/>
            <a:ext cx="11159836" cy="6553200"/>
          </a:xfrm>
        </p:spPr>
        <p:txBody>
          <a:bodyPr>
            <a:normAutofit fontScale="92500" lnSpcReduction="20000"/>
          </a:bodyPr>
          <a:lstStyle/>
          <a:p>
            <a:pPr marL="0" indent="0">
              <a:buNone/>
            </a:pPr>
            <a:r>
              <a:rPr lang="en-US" b="1" u="sng" dirty="0"/>
              <a:t>UN DRAFT RESOLUTION</a:t>
            </a:r>
            <a:endParaRPr lang="en-US" dirty="0"/>
          </a:p>
          <a:p>
            <a:pPr marL="0" indent="0">
              <a:buNone/>
            </a:pPr>
            <a:r>
              <a:rPr lang="en-US" b="1" u="sng" dirty="0"/>
              <a:t>Heading:</a:t>
            </a:r>
            <a:endParaRPr lang="en-US" dirty="0"/>
          </a:p>
          <a:p>
            <a:pPr marL="0" indent="0">
              <a:buNone/>
            </a:pPr>
            <a:r>
              <a:rPr lang="en-US" dirty="0">
                <a:solidFill>
                  <a:srgbClr val="FF0000"/>
                </a:solidFill>
              </a:rPr>
              <a:t>The distribution of refugees in the current crisis</a:t>
            </a:r>
          </a:p>
          <a:p>
            <a:pPr marL="0" indent="0">
              <a:buNone/>
            </a:pPr>
            <a:r>
              <a:rPr lang="en-US" dirty="0">
                <a:solidFill>
                  <a:srgbClr val="FF0000"/>
                </a:solidFill>
              </a:rPr>
              <a:t>Committee Name: France</a:t>
            </a:r>
          </a:p>
          <a:p>
            <a:pPr marL="0" indent="0">
              <a:buNone/>
            </a:pPr>
            <a:r>
              <a:rPr lang="en-US" b="1" u="sng" dirty="0"/>
              <a:t>Sponsors:</a:t>
            </a:r>
            <a:endParaRPr lang="en-US" dirty="0"/>
          </a:p>
          <a:p>
            <a:pPr marL="0" indent="0">
              <a:buNone/>
            </a:pPr>
            <a:r>
              <a:rPr lang="en-US" b="1" u="sng" dirty="0"/>
              <a:t>Signatories:</a:t>
            </a:r>
            <a:endParaRPr lang="en-US" dirty="0"/>
          </a:p>
          <a:p>
            <a:pPr marL="0" indent="0">
              <a:buNone/>
            </a:pPr>
            <a:r>
              <a:rPr lang="en-US" b="1" u="sng" dirty="0"/>
              <a:t>Pre-ambulatory clause:</a:t>
            </a:r>
            <a:endParaRPr lang="en-US" dirty="0"/>
          </a:p>
          <a:p>
            <a:pPr marL="0" indent="0">
              <a:buNone/>
            </a:pPr>
            <a:r>
              <a:rPr lang="en-US" dirty="0">
                <a:solidFill>
                  <a:srgbClr val="FF0000"/>
                </a:solidFill>
              </a:rPr>
              <a:t>France draws attention to the fact that France has recently (since the terrorist attacks) increased its commitment to refugees, welcoming 30,000 refugees over the next 2 years. France does this despite the fact that some countries still refuse to provide any shelter for asylum seekers and refugees.</a:t>
            </a:r>
          </a:p>
          <a:p>
            <a:pPr marL="0" indent="0">
              <a:buNone/>
            </a:pPr>
            <a:r>
              <a:rPr lang="en-US" dirty="0"/>
              <a:t> </a:t>
            </a:r>
            <a:r>
              <a:rPr lang="en-US" b="1" u="sng" dirty="0"/>
              <a:t>Operative clause:</a:t>
            </a:r>
            <a:endParaRPr lang="en-US" dirty="0"/>
          </a:p>
          <a:p>
            <a:pPr marL="0" lvl="0" indent="0">
              <a:buNone/>
            </a:pPr>
            <a:r>
              <a:rPr lang="en-US" dirty="0">
                <a:solidFill>
                  <a:srgbClr val="FF0000"/>
                </a:solidFill>
              </a:rPr>
              <a:t>We request the equal distribution of refugees and asylum seekers, among countries in the EU. </a:t>
            </a:r>
          </a:p>
          <a:p>
            <a:pPr marL="0" lvl="0" indent="0">
              <a:buNone/>
            </a:pPr>
            <a:r>
              <a:rPr lang="en-US" dirty="0">
                <a:solidFill>
                  <a:srgbClr val="FF0000"/>
                </a:solidFill>
              </a:rPr>
              <a:t>We request support from other countries closer to the crisis, such as those in the Gulf State, who can easily afford to house refugees.</a:t>
            </a:r>
          </a:p>
          <a:p>
            <a:pPr marL="0" lvl="0" indent="0">
              <a:buNone/>
            </a:pPr>
            <a:r>
              <a:rPr lang="en-US" dirty="0">
                <a:solidFill>
                  <a:srgbClr val="FF0000"/>
                </a:solidFill>
              </a:rPr>
              <a:t>We propose a fair quota system for the distribution of refugees.</a:t>
            </a:r>
          </a:p>
          <a:p>
            <a:pPr marL="0" indent="0">
              <a:buNone/>
            </a:pPr>
            <a:endParaRPr lang="en-US" dirty="0"/>
          </a:p>
          <a:p>
            <a:endParaRPr lang="en-US" dirty="0"/>
          </a:p>
        </p:txBody>
      </p:sp>
    </p:spTree>
    <p:extLst>
      <p:ext uri="{BB962C8B-B14F-4D97-AF65-F5344CB8AC3E}">
        <p14:creationId xmlns:p14="http://schemas.microsoft.com/office/powerpoint/2010/main" val="2228927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128</Words>
  <Application>Microsoft Macintosh PowerPoint</Application>
  <PresentationFormat>Widescreen</PresentationFormat>
  <Paragraphs>40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dearJoe 5 CASUAL PRO</vt:lpstr>
      <vt:lpstr>Office Theme</vt:lpstr>
      <vt:lpstr>EXAMPLE UN RESOLUTIONS PRODUCED BY STUDENTS</vt:lpstr>
      <vt:lpstr>PowerPoint Presentation</vt:lpstr>
      <vt:lpstr>PowerPoint Presentation</vt:lpstr>
      <vt:lpstr>PowerPoint Presentation</vt:lpstr>
    </vt:vector>
  </TitlesOfParts>
  <Company>The British International School of Houston</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Capper</dc:creator>
  <cp:lastModifiedBy>Ruth Capper</cp:lastModifiedBy>
  <cp:revision>6</cp:revision>
  <dcterms:created xsi:type="dcterms:W3CDTF">2016-01-05T16:13:54Z</dcterms:created>
  <dcterms:modified xsi:type="dcterms:W3CDTF">2018-06-12T03:19:07Z</dcterms:modified>
</cp:coreProperties>
</file>