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1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Lucida Sans Unicode" panose="020B0602030504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Lucida Sans Unicode" panose="020B0602030504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Lucida Sans Unicode" panose="020B0602030504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Lucida Sans Unicode" panose="020B0602030504020204" pitchFamily="34" charset="0"/>
              </a:defRPr>
            </a:lvl1pPr>
          </a:lstStyle>
          <a:p>
            <a:fld id="{0A2227BC-9F46-404A-A47B-79D3C3275C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48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56FDF6-AF52-46B9-8FCA-0E322E0520D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00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252832-6F68-48F6-932C-5447CA5507D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374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4CEBB5-70D4-427D-94F8-E95108F5116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976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E5C1BF-D1BB-4A20-B396-721142764413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542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809561-9C6B-4D61-8A30-62F0607C8DE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00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EFC866-05E4-40D2-8C79-BD4176A2A3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68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6B258E-BB54-499B-A4B4-3C926973EC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914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17FF64-2CF6-4131-AF9E-1D19528EA7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483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6425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2425" cy="473075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fld id="{FAA54250-E68F-4008-80B8-32376AFA22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486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8775E0-7168-4609-BB96-642F9D108B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551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8A8E38-FC8F-48CF-942B-A2C831E47F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268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90F4B7-F429-4DEC-94CD-3CBADA2537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77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89382A-26F8-49AD-ADD4-9C5955555C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148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A0BCCA-78C8-4315-97CB-6883B1CE59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216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E5C96B-A3E1-4BBF-A6A0-746F090AB1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20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6287DF-14D3-42D0-B80D-4844707517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704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1DDB59-82B8-4058-99B6-F3F5122C5E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43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Lucida Sans Unicode" panose="020B0602030504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Lucida Sans Unicode" panose="020B0602030504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Lucida Sans Unicode" panose="020B0602030504020204" pitchFamily="34" charset="0"/>
              </a:defRPr>
            </a:lvl1pPr>
          </a:lstStyle>
          <a:p>
            <a:fld id="{216994D2-0038-4A65-BF38-48ED62F4E70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68313" y="188913"/>
            <a:ext cx="8228012" cy="869950"/>
          </a:xfrm>
          <a:prstGeom prst="rect">
            <a:avLst/>
          </a:prstGeom>
          <a:solidFill>
            <a:srgbClr val="FF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0">
              <a:buClrTx/>
              <a:buSzPct val="45000"/>
              <a:buFontTx/>
              <a:buNone/>
            </a:pPr>
            <a:r>
              <a:rPr lang="en-GB" altLang="en-US" sz="3300">
                <a:solidFill>
                  <a:srgbClr val="FFFFFF"/>
                </a:solidFill>
              </a:rPr>
              <a:t>Title: Reducing the effects of wildfires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68313" y="1222375"/>
            <a:ext cx="8196262" cy="11271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 anchor="ctr"/>
          <a:lstStyle>
            <a:lvl1pPr marL="346075" indent="-339725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Lesson objectives</a:t>
            </a: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1. How do people prepare and prevent wildfire?</a:t>
            </a: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2. To evaluate the effectiveness of each method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68313" y="2781300"/>
            <a:ext cx="8135937" cy="2736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61560" rIns="81720" bIns="4068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Starter</a:t>
            </a: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Name three human and three natural causes of wildfires. </a:t>
            </a:r>
          </a:p>
          <a:p>
            <a:pPr algn="ctr" hangingPunct="0">
              <a:buClrTx/>
              <a:buSzPct val="45000"/>
              <a:buFontTx/>
              <a:buNone/>
            </a:pPr>
            <a:endParaRPr lang="en-GB" altLang="en-US" sz="2400">
              <a:solidFill>
                <a:srgbClr val="FFFFFF"/>
              </a:solidFill>
            </a:endParaRP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Extension</a:t>
            </a: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What factors increase the intensity of a wildfire?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50825" y="692150"/>
            <a:ext cx="8642350" cy="5041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61560" rIns="81720" bIns="4068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Firefighting methods</a:t>
            </a:r>
          </a:p>
          <a:p>
            <a:pPr algn="ctr" hangingPunct="0">
              <a:buClrTx/>
              <a:buSzPct val="45000"/>
              <a:buFontTx/>
              <a:buNone/>
            </a:pPr>
            <a:endParaRPr lang="en-GB" altLang="en-US" sz="2400">
              <a:solidFill>
                <a:srgbClr val="FFFFFF"/>
              </a:solidFill>
            </a:endParaRP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What do you think DIRECT and INDIRECT </a:t>
            </a: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firefighting methods are?</a:t>
            </a:r>
          </a:p>
          <a:p>
            <a:pPr algn="ctr" hangingPunct="0">
              <a:buClrTx/>
              <a:buSzPct val="45000"/>
              <a:buFontTx/>
              <a:buNone/>
            </a:pPr>
            <a:endParaRPr lang="en-GB" altLang="en-US" sz="2400">
              <a:solidFill>
                <a:srgbClr val="FFFFFF"/>
              </a:solidFill>
            </a:endParaRP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Look at the card you have been given. </a:t>
            </a:r>
          </a:p>
          <a:p>
            <a:pPr algn="ctr" hangingPunct="0">
              <a:buClrTx/>
              <a:buSzPct val="45000"/>
              <a:buFontTx/>
              <a:buNone/>
            </a:pPr>
            <a:endParaRPr lang="en-GB" altLang="en-US" sz="2400">
              <a:solidFill>
                <a:srgbClr val="FFFFFF"/>
              </a:solidFill>
            </a:endParaRP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Is it DIRECT or INDIRECT?</a:t>
            </a:r>
          </a:p>
          <a:p>
            <a:pPr algn="ctr" hangingPunct="0">
              <a:buClrTx/>
              <a:buSzPct val="45000"/>
              <a:buFontTx/>
              <a:buNone/>
            </a:pPr>
            <a:endParaRPr lang="en-GB" altLang="en-US" sz="2400">
              <a:solidFill>
                <a:srgbClr val="FFFFFF"/>
              </a:solidFill>
            </a:endParaRP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What are the advantages and disadvantages of your technique.</a:t>
            </a:r>
          </a:p>
          <a:p>
            <a:pPr algn="ctr" hangingPunct="0">
              <a:buClrTx/>
              <a:buSzPct val="45000"/>
              <a:buFontTx/>
              <a:buNone/>
            </a:pPr>
            <a:endParaRPr lang="en-GB" altLang="en-US" sz="2400">
              <a:solidFill>
                <a:srgbClr val="FFFFFF"/>
              </a:solidFill>
            </a:endParaRP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Think about COST, SAFETY and ACCESS</a:t>
            </a:r>
          </a:p>
          <a:p>
            <a:pPr algn="ctr" hangingPunct="0">
              <a:buClrTx/>
              <a:buSzPct val="45000"/>
              <a:buFontTx/>
              <a:buNone/>
            </a:pPr>
            <a:endParaRPr lang="en-GB" altLang="en-US" sz="2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42913" y="360363"/>
            <a:ext cx="8196262" cy="611981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 anchor="ctr"/>
          <a:lstStyle>
            <a:lvl1pPr marL="346075" indent="-339725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Keep your card with you. You need to talk to FIVE other people about their techniques. </a:t>
            </a:r>
          </a:p>
          <a:p>
            <a:pPr algn="ctr" hangingPunct="0">
              <a:buClrTx/>
              <a:buSzPct val="45000"/>
              <a:buFontTx/>
              <a:buNone/>
            </a:pPr>
            <a:endParaRPr lang="en-GB" altLang="en-US" sz="2500"/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In the end, you will have SIX from the following:-</a:t>
            </a:r>
          </a:p>
          <a:p>
            <a:pPr algn="ctr" hangingPunct="0">
              <a:buClrTx/>
              <a:buSzPct val="45000"/>
              <a:buFontTx/>
              <a:buNone/>
            </a:pPr>
            <a:endParaRPr lang="en-GB" altLang="en-US" sz="2500"/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airplanes &amp; Helicopters</a:t>
            </a: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Wildland fire engines</a:t>
            </a: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Smokejumpers</a:t>
            </a: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Control lines</a:t>
            </a: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Backfiring</a:t>
            </a: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Evacuations</a:t>
            </a: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Education</a:t>
            </a: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GIS systems</a:t>
            </a:r>
          </a:p>
          <a:p>
            <a:pPr algn="ctr" hangingPunct="0">
              <a:buClrTx/>
              <a:buSzPct val="45000"/>
              <a:buFontTx/>
              <a:buNone/>
            </a:pPr>
            <a:endParaRPr lang="en-GB" altLang="en-US" sz="2500"/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You need to know what they are and what the advantages</a:t>
            </a:r>
          </a:p>
          <a:p>
            <a:pPr algn="ctr" hangingPunct="0">
              <a:buClrTx/>
              <a:buSzPct val="45000"/>
              <a:buFontTx/>
              <a:buNone/>
            </a:pPr>
            <a:r>
              <a:rPr lang="en-GB" altLang="en-US" sz="2500"/>
              <a:t>and disadvantages of each 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41" name="Group 81"/>
          <p:cNvGraphicFramePr>
            <a:graphicFrameLocks noGrp="1"/>
          </p:cNvGraphicFramePr>
          <p:nvPr/>
        </p:nvGraphicFramePr>
        <p:xfrm>
          <a:off x="395288" y="260350"/>
          <a:ext cx="8424862" cy="6337301"/>
        </p:xfrm>
        <a:graphic>
          <a:graphicData uri="http://schemas.openxmlformats.org/drawingml/2006/table">
            <a:tbl>
              <a:tblPr/>
              <a:tblGrid>
                <a:gridCol w="2106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485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Technique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Disadvantages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263">
                <a:tc rowSpan="4"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Direct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850">
                <a:tc rowSpan="4"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Indirect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2.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3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4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14987" r="31570" b="29538"/>
          <a:stretch>
            <a:fillRect/>
          </a:stretch>
        </p:blipFill>
        <p:spPr bwMode="auto">
          <a:xfrm>
            <a:off x="2776538" y="654050"/>
            <a:ext cx="6367462" cy="555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1908" t="14987" r="31570" b="295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1925" y="161925"/>
            <a:ext cx="3525838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2000"/>
              </a:lnSpc>
              <a:buClrTx/>
              <a:buFontTx/>
              <a:buNone/>
            </a:pPr>
            <a:r>
              <a:rPr lang="en-GB" altLang="en-US" sz="3600">
                <a:latin typeface="Impact" panose="020B0806030902050204" pitchFamily="34" charset="0"/>
              </a:rPr>
              <a:t>Managing a wildfire</a:t>
            </a:r>
          </a:p>
          <a:p>
            <a:pPr>
              <a:lnSpc>
                <a:spcPct val="102000"/>
              </a:lnSpc>
              <a:buClrTx/>
              <a:buFontTx/>
              <a:buNone/>
            </a:pPr>
            <a:endParaRPr lang="en-GB" altLang="en-US" sz="1600">
              <a:latin typeface="Impact" panose="020B0806030902050204" pitchFamily="34" charset="0"/>
            </a:endParaRPr>
          </a:p>
          <a:p>
            <a:pPr>
              <a:lnSpc>
                <a:spcPct val="102000"/>
              </a:lnSpc>
              <a:buClrTx/>
              <a:buFontTx/>
              <a:buNone/>
            </a:pPr>
            <a:r>
              <a:rPr lang="en-GB" altLang="en-US" sz="3600">
                <a:latin typeface="Impact" panose="020B0806030902050204" pitchFamily="34" charset="0"/>
              </a:rPr>
              <a:t>You're in charge!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4" t="49115" r="50586" b="15160"/>
          <a:stretch>
            <a:fillRect/>
          </a:stretch>
        </p:blipFill>
        <p:spPr bwMode="auto">
          <a:xfrm>
            <a:off x="327025" y="1795463"/>
            <a:ext cx="1795463" cy="244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3694" t="49115" r="50586" b="1516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36" t="49115" r="30585" b="15160"/>
          <a:stretch>
            <a:fillRect/>
          </a:stretch>
        </p:blipFill>
        <p:spPr bwMode="auto">
          <a:xfrm>
            <a:off x="161925" y="4244975"/>
            <a:ext cx="2122488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50836" t="49115" r="30585" b="1516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99025" y="646113"/>
            <a:ext cx="1633538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3000"/>
              </a:lnSpc>
              <a:buClrTx/>
              <a:buFontTx/>
              <a:buNone/>
            </a:pPr>
            <a:r>
              <a:rPr lang="en-GB" altLang="en-US" sz="2200" b="1"/>
              <a:t>Population 5000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512050" y="979488"/>
            <a:ext cx="1633538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3000"/>
              </a:lnSpc>
              <a:buClrTx/>
              <a:buFontTx/>
              <a:buNone/>
            </a:pPr>
            <a:r>
              <a:rPr lang="en-GB" altLang="en-US" sz="2200" b="1"/>
              <a:t>Population 50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101975" y="3917950"/>
            <a:ext cx="1633538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3000"/>
              </a:lnSpc>
              <a:buClrTx/>
              <a:buFontTx/>
              <a:buNone/>
            </a:pPr>
            <a:r>
              <a:rPr lang="en-GB" altLang="en-US" sz="2200" b="1"/>
              <a:t>Population 1000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68313" y="1222375"/>
            <a:ext cx="8196262" cy="11271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 anchor="ctr"/>
          <a:lstStyle>
            <a:lvl1pPr marL="346075" indent="-339725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0">
              <a:buClrTx/>
              <a:buFontTx/>
              <a:buNone/>
            </a:pPr>
            <a:r>
              <a:rPr lang="en-GB" altLang="en-US" sz="2500"/>
              <a:t>Lesson objectives</a:t>
            </a:r>
          </a:p>
          <a:p>
            <a:pPr algn="ctr" hangingPunct="0">
              <a:buClrTx/>
              <a:buFontTx/>
              <a:buNone/>
            </a:pPr>
            <a:r>
              <a:rPr lang="en-GB" altLang="en-US" sz="2500"/>
              <a:t>1. How do people prepare and prevent wildfire?</a:t>
            </a:r>
          </a:p>
          <a:p>
            <a:pPr algn="ctr" hangingPunct="0">
              <a:buClrTx/>
              <a:buFontTx/>
              <a:buNone/>
            </a:pPr>
            <a:r>
              <a:rPr lang="en-GB" altLang="en-US" sz="2500"/>
              <a:t>2. To evaluate the effectiveness of each method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2781300"/>
            <a:ext cx="8135937" cy="2736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61560" rIns="81720" bIns="4068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0"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Name one indirect and one direct technique</a:t>
            </a:r>
          </a:p>
          <a:p>
            <a:pPr algn="ctr" hangingPunct="0">
              <a:buClrTx/>
              <a:buFontTx/>
              <a:buNone/>
            </a:pPr>
            <a:endParaRPr lang="en-GB" altLang="en-US" sz="2400">
              <a:solidFill>
                <a:srgbClr val="FFFFFF"/>
              </a:solidFill>
            </a:endParaRPr>
          </a:p>
          <a:p>
            <a:pPr algn="ctr" hangingPunct="0"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In your opinion, which of these methods are the most</a:t>
            </a:r>
          </a:p>
          <a:p>
            <a:pPr algn="ctr" hangingPunct="0"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effective?</a:t>
            </a:r>
          </a:p>
          <a:p>
            <a:pPr algn="ctr" hangingPunct="0">
              <a:buClrTx/>
              <a:buFontTx/>
              <a:buNone/>
            </a:pPr>
            <a:endParaRPr lang="en-GB" altLang="en-US" sz="2400">
              <a:solidFill>
                <a:srgbClr val="FFFFFF"/>
              </a:solidFill>
            </a:endParaRPr>
          </a:p>
          <a:p>
            <a:pPr algn="ctr" hangingPunct="0">
              <a:buClrTx/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What are the factors that might change this?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243</Words>
  <Application>Microsoft Macintosh PowerPoint</Application>
  <PresentationFormat>On-screen Show (4:3)</PresentationFormat>
  <Paragraphs>69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Impact</vt:lpstr>
      <vt:lpstr>Lucida Sans Unicode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JWilcock</dc:creator>
  <cp:lastModifiedBy>Anna Bennett</cp:lastModifiedBy>
  <cp:revision>10</cp:revision>
  <cp:lastPrinted>1601-01-01T00:00:00Z</cp:lastPrinted>
  <dcterms:created xsi:type="dcterms:W3CDTF">2012-12-06T16:16:27Z</dcterms:created>
  <dcterms:modified xsi:type="dcterms:W3CDTF">2018-11-14T02:04:42Z</dcterms:modified>
</cp:coreProperties>
</file>