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5" r:id="rId6"/>
    <p:sldId id="262" r:id="rId7"/>
    <p:sldId id="261" r:id="rId8"/>
    <p:sldId id="267" r:id="rId9"/>
    <p:sldId id="268" r:id="rId10"/>
    <p:sldId id="269" r:id="rId11"/>
    <p:sldId id="266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5"/>
  </p:normalViewPr>
  <p:slideViewPr>
    <p:cSldViewPr>
      <p:cViewPr varScale="1">
        <p:scale>
          <a:sx n="109" d="100"/>
          <a:sy n="109" d="100"/>
        </p:scale>
        <p:origin x="17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09F2-737E-4F40-B4EF-9F608643E18C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9E59-798A-4E3B-8FED-BA6895B9D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09F2-737E-4F40-B4EF-9F608643E18C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9E59-798A-4E3B-8FED-BA6895B9D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09F2-737E-4F40-B4EF-9F608643E18C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9E59-798A-4E3B-8FED-BA6895B9D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09F2-737E-4F40-B4EF-9F608643E18C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9E59-798A-4E3B-8FED-BA6895B9D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09F2-737E-4F40-B4EF-9F608643E18C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9E59-798A-4E3B-8FED-BA6895B9D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09F2-737E-4F40-B4EF-9F608643E18C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9E59-798A-4E3B-8FED-BA6895B9D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09F2-737E-4F40-B4EF-9F608643E18C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9E59-798A-4E3B-8FED-BA6895B9D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09F2-737E-4F40-B4EF-9F608643E18C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9E59-798A-4E3B-8FED-BA6895B9D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09F2-737E-4F40-B4EF-9F608643E18C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9E59-798A-4E3B-8FED-BA6895B9D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09F2-737E-4F40-B4EF-9F608643E18C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9E59-798A-4E3B-8FED-BA6895B9D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09F2-737E-4F40-B4EF-9F608643E18C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9E59-798A-4E3B-8FED-BA6895B9D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209F2-737E-4F40-B4EF-9F608643E18C}" type="datetimeFigureOut">
              <a:rPr lang="en-US" smtClean="0"/>
              <a:pPr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D9E59-798A-4E3B-8FED-BA6895B9D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Aims:</a:t>
            </a:r>
          </a:p>
          <a:p>
            <a:r>
              <a:rPr lang="en-US" dirty="0"/>
              <a:t>Understand that the use of reason is a way to extend our knowledge from known facts</a:t>
            </a:r>
          </a:p>
          <a:p>
            <a:r>
              <a:rPr lang="en-US" dirty="0"/>
              <a:t>Be able to distinguish from inductive and deductive arguments – in both cases to evaluate the strengths and weaknesses of the arguments </a:t>
            </a:r>
          </a:p>
          <a:p>
            <a:r>
              <a:rPr lang="en-US" dirty="0"/>
              <a:t>To be able to apply 15 fallacious (false) reasons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 refined are our views of induction?</a:t>
            </a:r>
          </a:p>
          <a:p>
            <a:r>
              <a:rPr lang="en-US" dirty="0"/>
              <a:t>What would the world be like if induction ceased to be reliable?</a:t>
            </a:r>
          </a:p>
          <a:p>
            <a:r>
              <a:rPr lang="en-US" dirty="0"/>
              <a:t>Are we going to have a shock one day if we rely on induction? </a:t>
            </a:r>
          </a:p>
          <a:p>
            <a:r>
              <a:rPr lang="en-US" dirty="0"/>
              <a:t>How can we justify the use of induction? Here are two possibilities:</a:t>
            </a:r>
          </a:p>
          <a:p>
            <a:pPr algn="ctr">
              <a:buNone/>
            </a:pPr>
            <a:r>
              <a:rPr lang="en-US" dirty="0"/>
              <a:t>‘It has always worked before.’</a:t>
            </a:r>
          </a:p>
          <a:p>
            <a:pPr algn="ctr">
              <a:buNone/>
            </a:pPr>
            <a:r>
              <a:rPr lang="en-US" dirty="0"/>
              <a:t>‘It is probably correct.’</a:t>
            </a:r>
          </a:p>
          <a:p>
            <a:endParaRPr lang="en-US" dirty="0"/>
          </a:p>
          <a:p>
            <a:r>
              <a:rPr lang="en-US" dirty="0"/>
              <a:t>Neither of these are good justifications as they are </a:t>
            </a:r>
            <a:r>
              <a:rPr lang="en-US" b="1" dirty="0"/>
              <a:t>circular arguments. </a:t>
            </a:r>
          </a:p>
          <a:p>
            <a:r>
              <a:rPr lang="en-US" b="1" dirty="0"/>
              <a:t>What do you think this means?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free-workout-routines.net/image-files/shooting-ar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524000"/>
            <a:ext cx="3762375" cy="40100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The Problem of Induction?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x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x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x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o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Explain what ‘reasoning’ is?</a:t>
            </a:r>
          </a:p>
          <a:p>
            <a:r>
              <a:rPr lang="en-US" dirty="0"/>
              <a:t>Explain whether the Sherlock Holmes example at the beginning of the lesson was inductive or deductive reasoning?</a:t>
            </a:r>
          </a:p>
          <a:p>
            <a:r>
              <a:rPr lang="en-US" dirty="0"/>
              <a:t>Give an example of deductive reasoning…</a:t>
            </a:r>
          </a:p>
          <a:p>
            <a:r>
              <a:rPr lang="en-US" dirty="0"/>
              <a:t>Give an example of inductive reasoning…</a:t>
            </a:r>
          </a:p>
          <a:p>
            <a:r>
              <a:rPr lang="en-US" dirty="0"/>
              <a:t>Explain when you use them in real life in one of your IB Subjects (areas of knowledge)…</a:t>
            </a:r>
          </a:p>
          <a:p>
            <a:r>
              <a:rPr lang="en-US" dirty="0"/>
              <a:t>Badly</a:t>
            </a:r>
          </a:p>
          <a:p>
            <a:r>
              <a:rPr lang="en-US" dirty="0"/>
              <a:t>To good effect!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“A way to extend our knowledge from known facts”</a:t>
            </a:r>
          </a:p>
        </p:txBody>
      </p:sp>
      <p:pic>
        <p:nvPicPr>
          <p:cNvPr id="12290" name="Picture 2" descr="http://www.fallibleblogma.com/wp-content/uploads/2008/12/faith-and-rea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37765">
            <a:off x="1786394" y="2777458"/>
            <a:ext cx="5076399" cy="39824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	According to the  fictional English detective Sherlock Holmes, “crime is common, but logic is rare.” Holmes prided himself on his skills of deduction. In one mystery, the theft of a racehorse, Holmes solves the crime based on the fact that the watchdog didn’t bark in the night. His reasoning goes like this:</a:t>
            </a:r>
          </a:p>
          <a:p>
            <a:r>
              <a:rPr lang="en-US" dirty="0"/>
              <a:t>Watchdogs bark at strangers.</a:t>
            </a:r>
          </a:p>
          <a:p>
            <a:r>
              <a:rPr lang="en-US" dirty="0"/>
              <a:t>The watchdog did not bark at the thief.</a:t>
            </a:r>
          </a:p>
          <a:p>
            <a:r>
              <a:rPr lang="en-US" dirty="0"/>
              <a:t>Therefore the thief was not a stranger.</a:t>
            </a:r>
          </a:p>
          <a:p>
            <a:endParaRPr lang="en-US" dirty="0"/>
          </a:p>
        </p:txBody>
      </p:sp>
      <p:pic>
        <p:nvPicPr>
          <p:cNvPr id="11266" name="Picture 2" descr="http://www.basilrathbone.net/gallery/sherlockholmes/sh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30693">
            <a:off x="6769991" y="3340518"/>
            <a:ext cx="2673465" cy="3289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One of the great attractions of reasoning is that it seems to give us certainty. </a:t>
            </a:r>
          </a:p>
          <a:p>
            <a:r>
              <a:rPr lang="en-US" dirty="0"/>
              <a:t>Given the assumption, which in logic are called premises, the conclusion has to follow.</a:t>
            </a:r>
          </a:p>
          <a:p>
            <a:r>
              <a:rPr lang="en-US" dirty="0"/>
              <a:t>It is perhaps not surprising that there is a school of philosophy called rationalism, in which reason is the most important source of knowledge. </a:t>
            </a:r>
          </a:p>
          <a:p>
            <a:r>
              <a:rPr lang="en-US" dirty="0"/>
              <a:t>The central tenet of rationalism is that we can discover important truths about reality through reason alone. </a:t>
            </a:r>
          </a:p>
        </p:txBody>
      </p:sp>
      <p:pic>
        <p:nvPicPr>
          <p:cNvPr id="10242" name="Picture 2" descr="http://home.wlu.edu/~mahonj/Descartes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08171">
            <a:off x="6763214" y="-10304"/>
            <a:ext cx="2162490" cy="21624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Deductive and Inductive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Philosophers distinguish at least two types of reasoning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Deductive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733800"/>
            <a:ext cx="8229600" cy="2590800"/>
          </a:xfrm>
        </p:spPr>
        <p:txBody>
          <a:bodyPr/>
          <a:lstStyle/>
          <a:p>
            <a:pPr>
              <a:buNone/>
            </a:pPr>
            <a:r>
              <a:rPr lang="en-US" dirty="0"/>
              <a:t>Premise A: All humans are mortal. </a:t>
            </a:r>
          </a:p>
          <a:p>
            <a:pPr>
              <a:buNone/>
            </a:pPr>
            <a:r>
              <a:rPr lang="en-US" dirty="0"/>
              <a:t>Premise B: I am human.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Conclusion: Therefore I am 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663983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/>
              <a:t>Premise A: I am either a </a:t>
            </a:r>
            <a:r>
              <a:rPr lang="en-US" sz="3200" dirty="0" err="1"/>
              <a:t>schnoodlepopper</a:t>
            </a:r>
            <a:r>
              <a:rPr lang="en-US" sz="3200" dirty="0"/>
              <a:t> or a </a:t>
            </a:r>
            <a:r>
              <a:rPr lang="en-US" sz="3200" dirty="0" err="1"/>
              <a:t>birshteinwaller</a:t>
            </a:r>
            <a:r>
              <a:rPr lang="en-US" sz="3200" dirty="0"/>
              <a:t>, or both.  </a:t>
            </a:r>
          </a:p>
          <a:p>
            <a:pPr>
              <a:buNone/>
            </a:pPr>
            <a:r>
              <a:rPr lang="en-US" sz="3200" dirty="0"/>
              <a:t>Premise B: I am not a </a:t>
            </a:r>
            <a:r>
              <a:rPr lang="en-US" sz="3200" dirty="0" err="1"/>
              <a:t>schnoodlepopper</a:t>
            </a:r>
            <a:r>
              <a:rPr lang="en-US" sz="3200" dirty="0"/>
              <a:t>.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Conclusion: Therefore I am a 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6" grpId="0" build="allAtOnce"/>
      <p:bldP spid="6" grpI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4518"/>
            <a:ext cx="8229600" cy="1143000"/>
          </a:xfrm>
        </p:spPr>
        <p:txBody>
          <a:bodyPr/>
          <a:lstStyle/>
          <a:p>
            <a:r>
              <a:rPr lang="en-US" dirty="0"/>
              <a:t>Inductive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14400"/>
            <a:ext cx="8229600" cy="4525963"/>
          </a:xfrm>
        </p:spPr>
        <p:txBody>
          <a:bodyPr/>
          <a:lstStyle/>
          <a:p>
            <a:r>
              <a:rPr lang="en-US" dirty="0"/>
              <a:t>Does not involve certainty in the same way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600200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/>
              <a:t>Premise A: metal A, metal B, and metal C all expand when heated</a:t>
            </a:r>
          </a:p>
          <a:p>
            <a:pPr>
              <a:buNone/>
            </a:pPr>
            <a:r>
              <a:rPr lang="en-US" sz="3200" dirty="0"/>
              <a:t>Premise B: D is a metal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Conclusion: Metal D will expand when heated</a:t>
            </a:r>
          </a:p>
        </p:txBody>
      </p:sp>
      <p:sp>
        <p:nvSpPr>
          <p:cNvPr id="5" name="Rectangle 4"/>
          <p:cNvSpPr/>
          <p:nvPr/>
        </p:nvSpPr>
        <p:spPr>
          <a:xfrm>
            <a:off x="266700" y="4154745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/>
              <a:t>Premise A: You buy a car from a second hand car dealer</a:t>
            </a:r>
          </a:p>
          <a:p>
            <a:pPr>
              <a:buNone/>
            </a:pPr>
            <a:r>
              <a:rPr lang="en-US" sz="3200" dirty="0"/>
              <a:t>Premise B: The wheels fall off</a:t>
            </a:r>
          </a:p>
          <a:p>
            <a:pPr>
              <a:buNone/>
            </a:pPr>
            <a:r>
              <a:rPr lang="en-US" sz="3200" dirty="0"/>
              <a:t>Conclusion: You should never buy a car from this car dealer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Problem of induction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chicken who is fed every day by the farmer. Being a philosophical sort of chicken, after a few weeks it applies induction and comes out to greet the farmer each morning, expecting food. One day…</a:t>
            </a:r>
          </a:p>
          <a:p>
            <a:pPr>
              <a:buNone/>
            </a:pPr>
            <a:r>
              <a:rPr lang="en-US" dirty="0"/>
              <a:t>    The farmer wrings its neck!</a:t>
            </a:r>
          </a:p>
        </p:txBody>
      </p:sp>
      <p:pic>
        <p:nvPicPr>
          <p:cNvPr id="6148" name="Picture 4" descr="http://mychickencoopplans.files.wordpress.com/2010/12/happy-chick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419600"/>
            <a:ext cx="2443655" cy="2286000"/>
          </a:xfrm>
          <a:prstGeom prst="rect">
            <a:avLst/>
          </a:prstGeom>
          <a:noFill/>
        </p:spPr>
      </p:pic>
      <p:pic>
        <p:nvPicPr>
          <p:cNvPr id="6150" name="Picture 6" descr="http://www.clipartreview.com/_images_300/A_smiling_farmer_with_a_rake_or_pitchfork_110927-204290-4960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724400"/>
            <a:ext cx="1981200" cy="19151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-381000" y="1066800"/>
            <a:ext cx="8763000" cy="3124200"/>
          </a:xfrm>
          <a:prstGeom prst="cloudCallout">
            <a:avLst>
              <a:gd name="adj1" fmla="val 237629"/>
              <a:gd name="adj2" fmla="val 354423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/>
              <a:t>Bertrand Russell's response..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‘More refined views as to the problems of induction would have been useful to the chicken.’</a:t>
            </a:r>
          </a:p>
        </p:txBody>
      </p:sp>
      <p:pic>
        <p:nvPicPr>
          <p:cNvPr id="4" name="Picture 4" descr="http://mychickencoopplans.files.wordpress.com/2010/12/happy-chick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810000"/>
            <a:ext cx="2443655" cy="2286000"/>
          </a:xfrm>
          <a:prstGeom prst="rect">
            <a:avLst/>
          </a:prstGeom>
          <a:noFill/>
        </p:spPr>
      </p:pic>
      <p:pic>
        <p:nvPicPr>
          <p:cNvPr id="5122" name="Picture 2" descr="http://bolstablog.files.wordpress.com/2009/10/bertrand-russe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505200"/>
            <a:ext cx="2486025" cy="3105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532</Words>
  <Application>Microsoft Macintosh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Reason:</vt:lpstr>
      <vt:lpstr>Reason</vt:lpstr>
      <vt:lpstr>Reasoning</vt:lpstr>
      <vt:lpstr>Rationalists</vt:lpstr>
      <vt:lpstr>Deductive and Inductive Reasoning</vt:lpstr>
      <vt:lpstr>Deductive Reasoning</vt:lpstr>
      <vt:lpstr>Inductive Reasoning</vt:lpstr>
      <vt:lpstr>The Problem of induction </vt:lpstr>
      <vt:lpstr>Bertrand Russell's response..</vt:lpstr>
      <vt:lpstr>PowerPoint Presentation</vt:lpstr>
      <vt:lpstr>The Problem of Induction?</vt:lpstr>
      <vt:lpstr>Can you…</vt:lpstr>
    </vt:vector>
  </TitlesOfParts>
  <Company>BSH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Reason:</dc:title>
  <dc:creator>Dbish</dc:creator>
  <cp:lastModifiedBy>Microsoft Office User</cp:lastModifiedBy>
  <cp:revision>15</cp:revision>
  <dcterms:created xsi:type="dcterms:W3CDTF">2011-11-17T13:39:14Z</dcterms:created>
  <dcterms:modified xsi:type="dcterms:W3CDTF">2018-08-23T13:45:41Z</dcterms:modified>
</cp:coreProperties>
</file>