
<file path=[Content_Types].xml><?xml version="1.0" encoding="utf-8"?>
<Types xmlns="http://schemas.openxmlformats.org/package/2006/content-types">
  <Default Extension="xml" ContentType="application/xml"/>
  <Default Extension="jpeg" ContentType="image/jpeg"/>
  <Default Extension="png" ContentType="image/png"/>
  <Default Extension="wdp" ContentType="image/vnd.ms-photo"/>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7"/>
  </p:notesMasterIdLst>
  <p:sldIdLst>
    <p:sldId id="257" r:id="rId2"/>
    <p:sldId id="271" r:id="rId3"/>
    <p:sldId id="261" r:id="rId4"/>
    <p:sldId id="262" r:id="rId5"/>
    <p:sldId id="263" r:id="rId6"/>
    <p:sldId id="264" r:id="rId7"/>
    <p:sldId id="265" r:id="rId8"/>
    <p:sldId id="266" r:id="rId9"/>
    <p:sldId id="267" r:id="rId10"/>
    <p:sldId id="268" r:id="rId11"/>
    <p:sldId id="269" r:id="rId12"/>
    <p:sldId id="260" r:id="rId13"/>
    <p:sldId id="272" r:id="rId14"/>
    <p:sldId id="258" r:id="rId15"/>
    <p:sldId id="270"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5629"/>
    <p:restoredTop sz="94611"/>
  </p:normalViewPr>
  <p:slideViewPr>
    <p:cSldViewPr snapToGrid="0" snapToObjects="1">
      <p:cViewPr varScale="1">
        <p:scale>
          <a:sx n="78" d="100"/>
          <a:sy n="78" d="100"/>
        </p:scale>
        <p:origin x="208" y="9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theme" Target="theme/theme1.xml"/><Relationship Id="rId21"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notesMaster" Target="notesMasters/notesMaster1.xml"/><Relationship Id="rId18" Type="http://schemas.openxmlformats.org/officeDocument/2006/relationships/presProps" Target="presProps.xml"/><Relationship Id="rId19" Type="http://schemas.openxmlformats.org/officeDocument/2006/relationships/viewProps" Target="viewProp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AF06D4-9A7F-6C4A-BBC8-BA7381A372F4}" type="datetimeFigureOut">
              <a:rPr lang="en-US" smtClean="0"/>
              <a:t>9/12/17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2CCB454-B168-B548-969F-615554CBB2C9}" type="slidenum">
              <a:rPr lang="en-US" smtClean="0"/>
              <a:t>‹#›</a:t>
            </a:fld>
            <a:endParaRPr lang="en-US"/>
          </a:p>
        </p:txBody>
      </p:sp>
    </p:spTree>
    <p:extLst>
      <p:ext uri="{BB962C8B-B14F-4D97-AF65-F5344CB8AC3E}">
        <p14:creationId xmlns:p14="http://schemas.microsoft.com/office/powerpoint/2010/main" val="4115655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3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GB" dirty="0">
              <a:latin typeface="Calibri" charset="0"/>
              <a:ea typeface="ＭＳ Ｐゴシック" charset="0"/>
            </a:endParaRPr>
          </a:p>
        </p:txBody>
      </p:sp>
      <p:sp>
        <p:nvSpPr>
          <p:cNvPr id="153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Calibri" charset="0"/>
                <a:ea typeface="ＭＳ Ｐゴシック" charset="0"/>
                <a:cs typeface="ＭＳ Ｐゴシック" charset="0"/>
              </a:defRPr>
            </a:lvl1pPr>
            <a:lvl2pPr marL="742950" indent="-285750">
              <a:defRPr sz="1200">
                <a:solidFill>
                  <a:schemeClr val="tx1"/>
                </a:solidFill>
                <a:latin typeface="Calibri" charset="0"/>
                <a:ea typeface="ＭＳ Ｐゴシック" charset="0"/>
              </a:defRPr>
            </a:lvl2pPr>
            <a:lvl3pPr marL="1143000" indent="-228600">
              <a:defRPr sz="1200">
                <a:solidFill>
                  <a:schemeClr val="tx1"/>
                </a:solidFill>
                <a:latin typeface="Calibri" charset="0"/>
                <a:ea typeface="ＭＳ Ｐゴシック" charset="0"/>
              </a:defRPr>
            </a:lvl3pPr>
            <a:lvl4pPr marL="1600200" indent="-228600">
              <a:defRPr sz="1200">
                <a:solidFill>
                  <a:schemeClr val="tx1"/>
                </a:solidFill>
                <a:latin typeface="Calibri" charset="0"/>
                <a:ea typeface="ＭＳ Ｐゴシック" charset="0"/>
              </a:defRPr>
            </a:lvl4pPr>
            <a:lvl5pPr marL="2057400" indent="-228600">
              <a:defRPr sz="1200">
                <a:solidFill>
                  <a:schemeClr val="tx1"/>
                </a:solidFill>
                <a:latin typeface="Calibri" charset="0"/>
                <a:ea typeface="ＭＳ Ｐゴシック" charset="0"/>
              </a:defRPr>
            </a:lvl5pPr>
            <a:lvl6pPr marL="2514600" indent="-228600" eaLnBrk="0" fontAlgn="base" hangingPunct="0">
              <a:spcBef>
                <a:spcPct val="30000"/>
              </a:spcBef>
              <a:spcAft>
                <a:spcPct val="0"/>
              </a:spcAft>
              <a:defRPr sz="1200">
                <a:solidFill>
                  <a:schemeClr val="tx1"/>
                </a:solidFill>
                <a:latin typeface="Calibri" charset="0"/>
                <a:ea typeface="ＭＳ Ｐゴシック" charset="0"/>
              </a:defRPr>
            </a:lvl6pPr>
            <a:lvl7pPr marL="2971800" indent="-228600" eaLnBrk="0" fontAlgn="base" hangingPunct="0">
              <a:spcBef>
                <a:spcPct val="30000"/>
              </a:spcBef>
              <a:spcAft>
                <a:spcPct val="0"/>
              </a:spcAft>
              <a:defRPr sz="1200">
                <a:solidFill>
                  <a:schemeClr val="tx1"/>
                </a:solidFill>
                <a:latin typeface="Calibri" charset="0"/>
                <a:ea typeface="ＭＳ Ｐゴシック" charset="0"/>
              </a:defRPr>
            </a:lvl7pPr>
            <a:lvl8pPr marL="3429000" indent="-228600" eaLnBrk="0" fontAlgn="base" hangingPunct="0">
              <a:spcBef>
                <a:spcPct val="30000"/>
              </a:spcBef>
              <a:spcAft>
                <a:spcPct val="0"/>
              </a:spcAft>
              <a:defRPr sz="1200">
                <a:solidFill>
                  <a:schemeClr val="tx1"/>
                </a:solidFill>
                <a:latin typeface="Calibri" charset="0"/>
                <a:ea typeface="ＭＳ Ｐゴシック" charset="0"/>
              </a:defRPr>
            </a:lvl8pPr>
            <a:lvl9pPr marL="3886200" indent="-228600" eaLnBrk="0" fontAlgn="base" hangingPunct="0">
              <a:spcBef>
                <a:spcPct val="30000"/>
              </a:spcBef>
              <a:spcAft>
                <a:spcPct val="0"/>
              </a:spcAft>
              <a:defRPr sz="1200">
                <a:solidFill>
                  <a:schemeClr val="tx1"/>
                </a:solidFill>
                <a:latin typeface="Calibri" charset="0"/>
                <a:ea typeface="ＭＳ Ｐゴシック" charset="0"/>
              </a:defRPr>
            </a:lvl9pPr>
          </a:lstStyle>
          <a:p>
            <a:fld id="{E57C57FD-91C5-834E-8929-2333575F8656}" type="slidenum">
              <a:rPr lang="en-GB">
                <a:latin typeface="Arial" charset="0"/>
              </a:rPr>
              <a:pPr/>
              <a:t>1</a:t>
            </a:fld>
            <a:endParaRPr lang="en-GB">
              <a:latin typeface="Arial" charset="0"/>
            </a:endParaRPr>
          </a:p>
        </p:txBody>
      </p:sp>
    </p:spTree>
    <p:extLst>
      <p:ext uri="{BB962C8B-B14F-4D97-AF65-F5344CB8AC3E}">
        <p14:creationId xmlns:p14="http://schemas.microsoft.com/office/powerpoint/2010/main" val="1381113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A1B153-ED32-8F44-A660-053195D2C71A}" type="slidenum">
              <a:rPr lang="en-US" smtClean="0"/>
              <a:t>3</a:t>
            </a:fld>
            <a:endParaRPr lang="en-US"/>
          </a:p>
        </p:txBody>
      </p:sp>
    </p:spTree>
    <p:extLst>
      <p:ext uri="{BB962C8B-B14F-4D97-AF65-F5344CB8AC3E}">
        <p14:creationId xmlns:p14="http://schemas.microsoft.com/office/powerpoint/2010/main" val="609086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15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a:latin typeface="Calibri" charset="0"/>
            </a:endParaRPr>
          </a:p>
        </p:txBody>
      </p:sp>
      <p:sp>
        <p:nvSpPr>
          <p:cNvPr id="215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Calibri" charset="0"/>
                <a:ea typeface="ＭＳ Ｐゴシック" charset="0"/>
                <a:cs typeface="ＭＳ Ｐゴシック" charset="0"/>
              </a:defRPr>
            </a:lvl1pPr>
            <a:lvl2pPr marL="742950" indent="-285750">
              <a:defRPr sz="1200">
                <a:solidFill>
                  <a:schemeClr val="tx1"/>
                </a:solidFill>
                <a:latin typeface="Calibri" charset="0"/>
                <a:ea typeface="ＭＳ Ｐゴシック" charset="0"/>
              </a:defRPr>
            </a:lvl2pPr>
            <a:lvl3pPr marL="1143000" indent="-228600">
              <a:defRPr sz="1200">
                <a:solidFill>
                  <a:schemeClr val="tx1"/>
                </a:solidFill>
                <a:latin typeface="Calibri" charset="0"/>
                <a:ea typeface="ＭＳ Ｐゴシック" charset="0"/>
              </a:defRPr>
            </a:lvl3pPr>
            <a:lvl4pPr marL="1600200" indent="-228600">
              <a:defRPr sz="1200">
                <a:solidFill>
                  <a:schemeClr val="tx1"/>
                </a:solidFill>
                <a:latin typeface="Calibri" charset="0"/>
                <a:ea typeface="ＭＳ Ｐゴシック" charset="0"/>
              </a:defRPr>
            </a:lvl4pPr>
            <a:lvl5pPr marL="2057400" indent="-228600">
              <a:defRPr sz="1200">
                <a:solidFill>
                  <a:schemeClr val="tx1"/>
                </a:solidFill>
                <a:latin typeface="Calibri" charset="0"/>
                <a:ea typeface="ＭＳ Ｐゴシック" charset="0"/>
              </a:defRPr>
            </a:lvl5pPr>
            <a:lvl6pPr marL="2514600" indent="-228600" eaLnBrk="0" fontAlgn="base" hangingPunct="0">
              <a:spcBef>
                <a:spcPct val="30000"/>
              </a:spcBef>
              <a:spcAft>
                <a:spcPct val="0"/>
              </a:spcAft>
              <a:defRPr sz="1200">
                <a:solidFill>
                  <a:schemeClr val="tx1"/>
                </a:solidFill>
                <a:latin typeface="Calibri" charset="0"/>
                <a:ea typeface="ＭＳ Ｐゴシック" charset="0"/>
              </a:defRPr>
            </a:lvl6pPr>
            <a:lvl7pPr marL="2971800" indent="-228600" eaLnBrk="0" fontAlgn="base" hangingPunct="0">
              <a:spcBef>
                <a:spcPct val="30000"/>
              </a:spcBef>
              <a:spcAft>
                <a:spcPct val="0"/>
              </a:spcAft>
              <a:defRPr sz="1200">
                <a:solidFill>
                  <a:schemeClr val="tx1"/>
                </a:solidFill>
                <a:latin typeface="Calibri" charset="0"/>
                <a:ea typeface="ＭＳ Ｐゴシック" charset="0"/>
              </a:defRPr>
            </a:lvl7pPr>
            <a:lvl8pPr marL="3429000" indent="-228600" eaLnBrk="0" fontAlgn="base" hangingPunct="0">
              <a:spcBef>
                <a:spcPct val="30000"/>
              </a:spcBef>
              <a:spcAft>
                <a:spcPct val="0"/>
              </a:spcAft>
              <a:defRPr sz="1200">
                <a:solidFill>
                  <a:schemeClr val="tx1"/>
                </a:solidFill>
                <a:latin typeface="Calibri" charset="0"/>
                <a:ea typeface="ＭＳ Ｐゴシック" charset="0"/>
              </a:defRPr>
            </a:lvl8pPr>
            <a:lvl9pPr marL="3886200" indent="-228600" eaLnBrk="0" fontAlgn="base" hangingPunct="0">
              <a:spcBef>
                <a:spcPct val="30000"/>
              </a:spcBef>
              <a:spcAft>
                <a:spcPct val="0"/>
              </a:spcAft>
              <a:defRPr sz="1200">
                <a:solidFill>
                  <a:schemeClr val="tx1"/>
                </a:solidFill>
                <a:latin typeface="Calibri" charset="0"/>
                <a:ea typeface="ＭＳ Ｐゴシック" charset="0"/>
              </a:defRPr>
            </a:lvl9pPr>
          </a:lstStyle>
          <a:p>
            <a:fld id="{685B22F4-2090-1C42-A141-322962ADCE34}" type="slidenum">
              <a:rPr lang="en-GB">
                <a:latin typeface="Arial" charset="0"/>
                <a:cs typeface="Arial" charset="0"/>
              </a:rPr>
              <a:pPr/>
              <a:t>14</a:t>
            </a:fld>
            <a:endParaRPr lang="en-GB">
              <a:latin typeface="Arial" charset="0"/>
              <a:cs typeface="Arial" charset="0"/>
            </a:endParaRPr>
          </a:p>
        </p:txBody>
      </p:sp>
    </p:spTree>
    <p:extLst>
      <p:ext uri="{BB962C8B-B14F-4D97-AF65-F5344CB8AC3E}">
        <p14:creationId xmlns:p14="http://schemas.microsoft.com/office/powerpoint/2010/main" val="5715555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AA3F45E-A01B-774A-A237-AD93363634D2}" type="datetimeFigureOut">
              <a:rPr lang="en-US" smtClean="0"/>
              <a:t>9/12/17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8B4203-568D-1643-9D66-F7B00C0D673A}" type="slidenum">
              <a:rPr lang="en-US" smtClean="0"/>
              <a:t>‹#›</a:t>
            </a:fld>
            <a:endParaRPr lang="en-US"/>
          </a:p>
        </p:txBody>
      </p:sp>
    </p:spTree>
    <p:extLst>
      <p:ext uri="{BB962C8B-B14F-4D97-AF65-F5344CB8AC3E}">
        <p14:creationId xmlns:p14="http://schemas.microsoft.com/office/powerpoint/2010/main" val="10880341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AA3F45E-A01B-774A-A237-AD93363634D2}" type="datetimeFigureOut">
              <a:rPr lang="en-US" smtClean="0"/>
              <a:t>9/12/17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8B4203-568D-1643-9D66-F7B00C0D673A}" type="slidenum">
              <a:rPr lang="en-US" smtClean="0"/>
              <a:t>‹#›</a:t>
            </a:fld>
            <a:endParaRPr lang="en-US"/>
          </a:p>
        </p:txBody>
      </p:sp>
    </p:spTree>
    <p:extLst>
      <p:ext uri="{BB962C8B-B14F-4D97-AF65-F5344CB8AC3E}">
        <p14:creationId xmlns:p14="http://schemas.microsoft.com/office/powerpoint/2010/main" val="19734846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AA3F45E-A01B-774A-A237-AD93363634D2}" type="datetimeFigureOut">
              <a:rPr lang="en-US" smtClean="0"/>
              <a:t>9/12/17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8B4203-568D-1643-9D66-F7B00C0D673A}" type="slidenum">
              <a:rPr lang="en-US" smtClean="0"/>
              <a:t>‹#›</a:t>
            </a:fld>
            <a:endParaRPr lang="en-US"/>
          </a:p>
        </p:txBody>
      </p:sp>
    </p:spTree>
    <p:extLst>
      <p:ext uri="{BB962C8B-B14F-4D97-AF65-F5344CB8AC3E}">
        <p14:creationId xmlns:p14="http://schemas.microsoft.com/office/powerpoint/2010/main" val="4713325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AA3F45E-A01B-774A-A237-AD93363634D2}" type="datetimeFigureOut">
              <a:rPr lang="en-US" smtClean="0"/>
              <a:t>9/12/17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8B4203-568D-1643-9D66-F7B00C0D673A}" type="slidenum">
              <a:rPr lang="en-US" smtClean="0"/>
              <a:t>‹#›</a:t>
            </a:fld>
            <a:endParaRPr lang="en-US"/>
          </a:p>
        </p:txBody>
      </p:sp>
    </p:spTree>
    <p:extLst>
      <p:ext uri="{BB962C8B-B14F-4D97-AF65-F5344CB8AC3E}">
        <p14:creationId xmlns:p14="http://schemas.microsoft.com/office/powerpoint/2010/main" val="7667888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AA3F45E-A01B-774A-A237-AD93363634D2}" type="datetimeFigureOut">
              <a:rPr lang="en-US" smtClean="0"/>
              <a:t>9/12/17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8B4203-568D-1643-9D66-F7B00C0D673A}" type="slidenum">
              <a:rPr lang="en-US" smtClean="0"/>
              <a:t>‹#›</a:t>
            </a:fld>
            <a:endParaRPr lang="en-US"/>
          </a:p>
        </p:txBody>
      </p:sp>
    </p:spTree>
    <p:extLst>
      <p:ext uri="{BB962C8B-B14F-4D97-AF65-F5344CB8AC3E}">
        <p14:creationId xmlns:p14="http://schemas.microsoft.com/office/powerpoint/2010/main" val="3713405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AA3F45E-A01B-774A-A237-AD93363634D2}" type="datetimeFigureOut">
              <a:rPr lang="en-US" smtClean="0"/>
              <a:t>9/12/17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8B4203-568D-1643-9D66-F7B00C0D673A}" type="slidenum">
              <a:rPr lang="en-US" smtClean="0"/>
              <a:t>‹#›</a:t>
            </a:fld>
            <a:endParaRPr lang="en-US"/>
          </a:p>
        </p:txBody>
      </p:sp>
    </p:spTree>
    <p:extLst>
      <p:ext uri="{BB962C8B-B14F-4D97-AF65-F5344CB8AC3E}">
        <p14:creationId xmlns:p14="http://schemas.microsoft.com/office/powerpoint/2010/main" val="5325238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AA3F45E-A01B-774A-A237-AD93363634D2}" type="datetimeFigureOut">
              <a:rPr lang="en-US" smtClean="0"/>
              <a:t>9/12/17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48B4203-568D-1643-9D66-F7B00C0D673A}" type="slidenum">
              <a:rPr lang="en-US" smtClean="0"/>
              <a:t>‹#›</a:t>
            </a:fld>
            <a:endParaRPr lang="en-US"/>
          </a:p>
        </p:txBody>
      </p:sp>
    </p:spTree>
    <p:extLst>
      <p:ext uri="{BB962C8B-B14F-4D97-AF65-F5344CB8AC3E}">
        <p14:creationId xmlns:p14="http://schemas.microsoft.com/office/powerpoint/2010/main" val="15633008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AA3F45E-A01B-774A-A237-AD93363634D2}" type="datetimeFigureOut">
              <a:rPr lang="en-US" smtClean="0"/>
              <a:t>9/12/17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48B4203-568D-1643-9D66-F7B00C0D673A}" type="slidenum">
              <a:rPr lang="en-US" smtClean="0"/>
              <a:t>‹#›</a:t>
            </a:fld>
            <a:endParaRPr lang="en-US"/>
          </a:p>
        </p:txBody>
      </p:sp>
    </p:spTree>
    <p:extLst>
      <p:ext uri="{BB962C8B-B14F-4D97-AF65-F5344CB8AC3E}">
        <p14:creationId xmlns:p14="http://schemas.microsoft.com/office/powerpoint/2010/main" val="20818435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AA3F45E-A01B-774A-A237-AD93363634D2}" type="datetimeFigureOut">
              <a:rPr lang="en-US" smtClean="0"/>
              <a:t>9/12/17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48B4203-568D-1643-9D66-F7B00C0D673A}" type="slidenum">
              <a:rPr lang="en-US" smtClean="0"/>
              <a:t>‹#›</a:t>
            </a:fld>
            <a:endParaRPr lang="en-US"/>
          </a:p>
        </p:txBody>
      </p:sp>
    </p:spTree>
    <p:extLst>
      <p:ext uri="{BB962C8B-B14F-4D97-AF65-F5344CB8AC3E}">
        <p14:creationId xmlns:p14="http://schemas.microsoft.com/office/powerpoint/2010/main" val="5926439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AA3F45E-A01B-774A-A237-AD93363634D2}" type="datetimeFigureOut">
              <a:rPr lang="en-US" smtClean="0"/>
              <a:t>9/12/17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8B4203-568D-1643-9D66-F7B00C0D673A}" type="slidenum">
              <a:rPr lang="en-US" smtClean="0"/>
              <a:t>‹#›</a:t>
            </a:fld>
            <a:endParaRPr lang="en-US"/>
          </a:p>
        </p:txBody>
      </p:sp>
    </p:spTree>
    <p:extLst>
      <p:ext uri="{BB962C8B-B14F-4D97-AF65-F5344CB8AC3E}">
        <p14:creationId xmlns:p14="http://schemas.microsoft.com/office/powerpoint/2010/main" val="5373599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AA3F45E-A01B-774A-A237-AD93363634D2}" type="datetimeFigureOut">
              <a:rPr lang="en-US" smtClean="0"/>
              <a:t>9/12/17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8B4203-568D-1643-9D66-F7B00C0D673A}" type="slidenum">
              <a:rPr lang="en-US" smtClean="0"/>
              <a:t>‹#›</a:t>
            </a:fld>
            <a:endParaRPr lang="en-US"/>
          </a:p>
        </p:txBody>
      </p:sp>
    </p:spTree>
    <p:extLst>
      <p:ext uri="{BB962C8B-B14F-4D97-AF65-F5344CB8AC3E}">
        <p14:creationId xmlns:p14="http://schemas.microsoft.com/office/powerpoint/2010/main" val="1239389384"/>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AA3F45E-A01B-774A-A237-AD93363634D2}" type="datetimeFigureOut">
              <a:rPr lang="en-US" smtClean="0"/>
              <a:t>9/12/17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48B4203-568D-1643-9D66-F7B00C0D673A}" type="slidenum">
              <a:rPr lang="en-US" smtClean="0"/>
              <a:t>‹#›</a:t>
            </a:fld>
            <a:endParaRPr lang="en-US"/>
          </a:p>
        </p:txBody>
      </p:sp>
    </p:spTree>
    <p:extLst>
      <p:ext uri="{BB962C8B-B14F-4D97-AF65-F5344CB8AC3E}">
        <p14:creationId xmlns:p14="http://schemas.microsoft.com/office/powerpoint/2010/main" val="16668094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microsoft.com/office/2007/relationships/hdphoto" Target="../media/hdphoto3.wdp"/><Relationship Id="rId4" Type="http://schemas.openxmlformats.org/officeDocument/2006/relationships/image" Target="../media/image21.png"/><Relationship Id="rId5" Type="http://schemas.openxmlformats.org/officeDocument/2006/relationships/image" Target="../media/image22.png"/><Relationship Id="rId6" Type="http://schemas.openxmlformats.org/officeDocument/2006/relationships/image" Target="../media/image23.png"/><Relationship Id="rId7" Type="http://schemas.openxmlformats.org/officeDocument/2006/relationships/image" Target="../media/image27.png"/><Relationship Id="rId8" Type="http://schemas.openxmlformats.org/officeDocument/2006/relationships/image" Target="../media/image28.png"/><Relationship Id="rId9" Type="http://schemas.openxmlformats.org/officeDocument/2006/relationships/image" Target="../media/image29.png"/><Relationship Id="rId10" Type="http://schemas.openxmlformats.org/officeDocument/2006/relationships/image" Target="../media/image30.png"/><Relationship Id="rId1" Type="http://schemas.openxmlformats.org/officeDocument/2006/relationships/slideLayout" Target="../slideLayouts/slideLayout2.xml"/><Relationship Id="rId2"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15.png"/><Relationship Id="rId5" Type="http://schemas.openxmlformats.org/officeDocument/2006/relationships/image" Target="../media/image26.png"/><Relationship Id="rId6" Type="http://schemas.microsoft.com/office/2007/relationships/hdphoto" Target="../media/hdphoto4.wdp"/><Relationship Id="rId7" Type="http://schemas.openxmlformats.org/officeDocument/2006/relationships/image" Target="../media/image27.png"/><Relationship Id="rId8" Type="http://schemas.openxmlformats.org/officeDocument/2006/relationships/image" Target="../media/image28.png"/><Relationship Id="rId9" Type="http://schemas.openxmlformats.org/officeDocument/2006/relationships/image" Target="../media/image29.png"/><Relationship Id="rId10" Type="http://schemas.openxmlformats.org/officeDocument/2006/relationships/image" Target="../media/image30.png"/><Relationship Id="rId1" Type="http://schemas.openxmlformats.org/officeDocument/2006/relationships/slideLayout" Target="../slideLayouts/slideLayout2.xml"/><Relationship Id="rId2"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hyperlink" Target="http://www.laselvajunglelodge.com/html/yasuni-national-park.html" TargetMode="External"/><Relationship Id="rId4" Type="http://schemas.openxmlformats.org/officeDocument/2006/relationships/image" Target="../media/image31.png"/><Relationship Id="rId5" Type="http://schemas.openxmlformats.org/officeDocument/2006/relationships/image" Target="../media/image29.png"/><Relationship Id="rId6" Type="http://schemas.openxmlformats.org/officeDocument/2006/relationships/image" Target="../media/image30.png"/><Relationship Id="rId1" Type="http://schemas.openxmlformats.org/officeDocument/2006/relationships/slideLayout" Target="../slideLayouts/slideLayout2.xml"/><Relationship Id="rId2" Type="http://schemas.openxmlformats.org/officeDocument/2006/relationships/hyperlink" Target="https://www.youtube.com/watch?time_continue=17&amp;v=D0UGQCREe7I"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29.png"/><Relationship Id="rId5" Type="http://schemas.openxmlformats.org/officeDocument/2006/relationships/image" Target="../media/image30.png"/><Relationship Id="rId1" Type="http://schemas.openxmlformats.org/officeDocument/2006/relationships/slideLayout" Target="../slideLayouts/slideLayout2.xml"/><Relationship Id="rId2" Type="http://schemas.openxmlformats.org/officeDocument/2006/relationships/hyperlink" Target="https://www.youtube.com/watch?v=uRbcfTZmLbk"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34.png"/><Relationship Id="rId5" Type="http://schemas.openxmlformats.org/officeDocument/2006/relationships/image" Target="../media/image35.png"/><Relationship Id="rId6" Type="http://schemas.openxmlformats.org/officeDocument/2006/relationships/image" Target="../media/image36.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png"/><Relationship Id="rId3" Type="http://schemas.openxmlformats.org/officeDocument/2006/relationships/image" Target="../media/image3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6.png"/><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6.xml.rels><?xml version="1.0" encoding="UTF-8" standalone="yes"?>
<Relationships xmlns="http://schemas.openxmlformats.org/package/2006/relationships"><Relationship Id="rId9" Type="http://schemas.openxmlformats.org/officeDocument/2006/relationships/image" Target="../media/image16.png"/><Relationship Id="rId20" Type="http://schemas.openxmlformats.org/officeDocument/2006/relationships/image" Target="../media/image25.png"/><Relationship Id="rId21" Type="http://schemas.openxmlformats.org/officeDocument/2006/relationships/image" Target="../media/image26.png"/><Relationship Id="rId22" Type="http://schemas.microsoft.com/office/2007/relationships/hdphoto" Target="../media/hdphoto4.wdp"/><Relationship Id="rId10" Type="http://schemas.microsoft.com/office/2007/relationships/hdphoto" Target="../media/hdphoto2.wdp"/><Relationship Id="rId11" Type="http://schemas.openxmlformats.org/officeDocument/2006/relationships/image" Target="../media/image17.png"/><Relationship Id="rId12" Type="http://schemas.openxmlformats.org/officeDocument/2006/relationships/image" Target="../media/image18.png"/><Relationship Id="rId13" Type="http://schemas.openxmlformats.org/officeDocument/2006/relationships/image" Target="../media/image19.png"/><Relationship Id="rId14" Type="http://schemas.openxmlformats.org/officeDocument/2006/relationships/image" Target="../media/image20.png"/><Relationship Id="rId15" Type="http://schemas.microsoft.com/office/2007/relationships/hdphoto" Target="../media/hdphoto3.wdp"/><Relationship Id="rId16" Type="http://schemas.openxmlformats.org/officeDocument/2006/relationships/image" Target="../media/image21.png"/><Relationship Id="rId17" Type="http://schemas.openxmlformats.org/officeDocument/2006/relationships/image" Target="../media/image22.png"/><Relationship Id="rId18" Type="http://schemas.openxmlformats.org/officeDocument/2006/relationships/image" Target="../media/image23.png"/><Relationship Id="rId19" Type="http://schemas.openxmlformats.org/officeDocument/2006/relationships/image" Target="../media/image24.png"/><Relationship Id="rId1" Type="http://schemas.openxmlformats.org/officeDocument/2006/relationships/slideLayout" Target="../slideLayouts/slideLayout2.xml"/><Relationship Id="rId2" Type="http://schemas.openxmlformats.org/officeDocument/2006/relationships/image" Target="../media/image10.png"/><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image" Target="../media/image13.png"/><Relationship Id="rId6" Type="http://schemas.microsoft.com/office/2007/relationships/hdphoto" Target="../media/hdphoto1.wdp"/><Relationship Id="rId7" Type="http://schemas.openxmlformats.org/officeDocument/2006/relationships/image" Target="../media/image14.png"/><Relationship Id="rId8"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4" Type="http://schemas.microsoft.com/office/2007/relationships/hdphoto" Target="../media/hdphoto1.wdp"/><Relationship Id="rId5" Type="http://schemas.openxmlformats.org/officeDocument/2006/relationships/image" Target="../media/image14.png"/><Relationship Id="rId6" Type="http://schemas.openxmlformats.org/officeDocument/2006/relationships/image" Target="../media/image15.png"/><Relationship Id="rId7" Type="http://schemas.openxmlformats.org/officeDocument/2006/relationships/image" Target="../media/image27.png"/><Relationship Id="rId8" Type="http://schemas.openxmlformats.org/officeDocument/2006/relationships/image" Target="../media/image28.png"/><Relationship Id="rId9" Type="http://schemas.openxmlformats.org/officeDocument/2006/relationships/image" Target="../media/image29.png"/><Relationship Id="rId10" Type="http://schemas.openxmlformats.org/officeDocument/2006/relationships/image" Target="../media/image30.png"/><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27.png"/><Relationship Id="rId5" Type="http://schemas.openxmlformats.org/officeDocument/2006/relationships/image" Target="../media/image28.png"/><Relationship Id="rId6" Type="http://schemas.openxmlformats.org/officeDocument/2006/relationships/image" Target="../media/image29.png"/><Relationship Id="rId7" Type="http://schemas.openxmlformats.org/officeDocument/2006/relationships/image" Target="../media/image30.png"/><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microsoft.com/office/2007/relationships/hdphoto" Target="../media/hdphoto2.wdp"/><Relationship Id="rId4" Type="http://schemas.openxmlformats.org/officeDocument/2006/relationships/image" Target="../media/image17.png"/><Relationship Id="rId5" Type="http://schemas.openxmlformats.org/officeDocument/2006/relationships/image" Target="../media/image18.png"/><Relationship Id="rId6" Type="http://schemas.openxmlformats.org/officeDocument/2006/relationships/image" Target="../media/image19.png"/><Relationship Id="rId7" Type="http://schemas.openxmlformats.org/officeDocument/2006/relationships/image" Target="../media/image27.png"/><Relationship Id="rId8" Type="http://schemas.openxmlformats.org/officeDocument/2006/relationships/image" Target="../media/image28.png"/><Relationship Id="rId9" Type="http://schemas.openxmlformats.org/officeDocument/2006/relationships/image" Target="../media/image29.png"/><Relationship Id="rId10" Type="http://schemas.openxmlformats.org/officeDocument/2006/relationships/image" Target="../media/image30.png"/><Relationship Id="rId1" Type="http://schemas.openxmlformats.org/officeDocument/2006/relationships/slideLayout" Target="../slideLayouts/slideLayout2.xml"/><Relationship Id="rId2"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Date Placeholder 3"/>
          <p:cNvSpPr>
            <a:spLocks noGrp="1"/>
          </p:cNvSpPr>
          <p:nvPr>
            <p:ph type="dt" sz="quarter" idx="10"/>
          </p:nvPr>
        </p:nvSpPr>
        <p:spPr>
          <a:xfrm>
            <a:off x="4531152" y="165447"/>
            <a:ext cx="6136849"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Arial" charset="0"/>
                <a:ea typeface="ＭＳ Ｐゴシック" charset="0"/>
                <a:cs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fld id="{F4438D1E-697E-024E-B46F-A63C218FD06C}" type="datetime2">
              <a:rPr lang="en-GB" sz="2400" b="1" u="sng">
                <a:latin typeface="Comic Sans MS" charset="0"/>
              </a:rPr>
              <a:pPr/>
              <a:t>Tuesday, 12 September 2017</a:t>
            </a:fld>
            <a:endParaRPr lang="en-GB" sz="2400" b="1" u="sng" dirty="0">
              <a:latin typeface="Comic Sans MS" charset="0"/>
            </a:endParaRPr>
          </a:p>
        </p:txBody>
      </p:sp>
      <p:sp>
        <p:nvSpPr>
          <p:cNvPr id="13" name="Rectangle 12"/>
          <p:cNvSpPr/>
          <p:nvPr/>
        </p:nvSpPr>
        <p:spPr>
          <a:xfrm>
            <a:off x="1524000" y="781414"/>
            <a:ext cx="9144000" cy="523220"/>
          </a:xfrm>
          <a:prstGeom prst="rect">
            <a:avLst/>
          </a:prstGeom>
          <a:noFill/>
        </p:spPr>
        <p:txBody>
          <a:bodyPr wrap="square">
            <a:spAutoFit/>
          </a:bodyPr>
          <a:lstStyle/>
          <a:p>
            <a:pPr algn="ctr">
              <a:defRPr/>
            </a:pPr>
            <a:r>
              <a:rPr lang="en-GB" sz="2800" b="1" u="sng" dirty="0" smtClean="0">
                <a:ln w="12700">
                  <a:solidFill>
                    <a:srgbClr val="000000"/>
                  </a:solidFill>
                  <a:prstDash val="solid"/>
                </a:ln>
                <a:solidFill>
                  <a:srgbClr val="3366FF"/>
                </a:solidFill>
                <a:effectLst>
                  <a:outerShdw blurRad="41275" dist="20320" dir="1800000" algn="tl" rotWithShape="0">
                    <a:srgbClr val="000000">
                      <a:alpha val="40000"/>
                    </a:srgbClr>
                  </a:outerShdw>
                </a:effectLst>
                <a:latin typeface="Comic Sans MS"/>
                <a:cs typeface="Comic Sans MS"/>
              </a:rPr>
              <a:t>Can deforestation </a:t>
            </a:r>
            <a:r>
              <a:rPr lang="en-GB" sz="2800" b="1" u="sng" dirty="0">
                <a:ln w="12700">
                  <a:solidFill>
                    <a:srgbClr val="000000"/>
                  </a:solidFill>
                  <a:prstDash val="solid"/>
                </a:ln>
                <a:solidFill>
                  <a:srgbClr val="3366FF"/>
                </a:solidFill>
                <a:effectLst>
                  <a:outerShdw blurRad="41275" dist="20320" dir="1800000" algn="tl" rotWithShape="0">
                    <a:srgbClr val="000000">
                      <a:alpha val="40000"/>
                    </a:srgbClr>
                  </a:outerShdw>
                </a:effectLst>
                <a:latin typeface="Comic Sans MS"/>
                <a:cs typeface="Comic Sans MS"/>
              </a:rPr>
              <a:t>in </a:t>
            </a:r>
            <a:r>
              <a:rPr lang="en-GB" sz="2800" b="1" u="sng" dirty="0" smtClean="0">
                <a:ln w="12700">
                  <a:solidFill>
                    <a:srgbClr val="000000"/>
                  </a:solidFill>
                  <a:prstDash val="solid"/>
                </a:ln>
                <a:solidFill>
                  <a:srgbClr val="3366FF"/>
                </a:solidFill>
                <a:effectLst>
                  <a:outerShdw blurRad="41275" dist="20320" dir="1800000" algn="tl" rotWithShape="0">
                    <a:srgbClr val="000000">
                      <a:alpha val="40000"/>
                    </a:srgbClr>
                  </a:outerShdw>
                </a:effectLst>
                <a:latin typeface="Comic Sans MS"/>
                <a:cs typeface="Comic Sans MS"/>
              </a:rPr>
              <a:t>Brazil be managed?</a:t>
            </a:r>
            <a:endParaRPr lang="en-GB" sz="2800" b="1" u="sng" dirty="0">
              <a:ln w="12700">
                <a:solidFill>
                  <a:srgbClr val="000000"/>
                </a:solidFill>
                <a:prstDash val="solid"/>
              </a:ln>
              <a:solidFill>
                <a:srgbClr val="3366FF"/>
              </a:solidFill>
              <a:effectLst>
                <a:outerShdw blurRad="41275" dist="20320" dir="1800000" algn="tl" rotWithShape="0">
                  <a:srgbClr val="000000">
                    <a:alpha val="40000"/>
                  </a:srgbClr>
                </a:outerShdw>
              </a:effectLst>
              <a:latin typeface="Comic Sans MS"/>
              <a:cs typeface="Comic Sans MS"/>
            </a:endParaRPr>
          </a:p>
        </p:txBody>
      </p:sp>
      <p:sp>
        <p:nvSpPr>
          <p:cNvPr id="7" name="Rounded Rectangle 6"/>
          <p:cNvSpPr/>
          <p:nvPr/>
        </p:nvSpPr>
        <p:spPr>
          <a:xfrm>
            <a:off x="1677229" y="4213148"/>
            <a:ext cx="4805214" cy="2445560"/>
          </a:xfrm>
          <a:prstGeom prst="roundRect">
            <a:avLst/>
          </a:prstGeom>
          <a:solidFill>
            <a:srgbClr val="0066FF"/>
          </a:solidFill>
          <a:ln w="25400">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just">
              <a:defRPr/>
            </a:pPr>
            <a:r>
              <a:rPr lang="en-GB" dirty="0">
                <a:latin typeface="Comic Sans MS" charset="0"/>
                <a:cs typeface="Comic Sans MS" charset="0"/>
              </a:rPr>
              <a:t>Lesson objectives- </a:t>
            </a:r>
            <a:endParaRPr lang="en-GB" dirty="0" smtClean="0">
              <a:latin typeface="Comic Sans MS" charset="0"/>
              <a:cs typeface="Comic Sans MS" charset="0"/>
            </a:endParaRPr>
          </a:p>
          <a:p>
            <a:pPr algn="just">
              <a:defRPr/>
            </a:pPr>
            <a:r>
              <a:rPr lang="en-GB" dirty="0" smtClean="0">
                <a:solidFill>
                  <a:srgbClr val="FFFF00"/>
                </a:solidFill>
                <a:latin typeface="Comic Sans MS" charset="0"/>
                <a:cs typeface="Comic Sans MS" charset="0"/>
              </a:rPr>
              <a:t>What: </a:t>
            </a:r>
            <a:r>
              <a:rPr lang="en-GB" dirty="0" smtClean="0">
                <a:latin typeface="Comic Sans MS" charset="0"/>
                <a:cs typeface="Comic Sans MS" charset="0"/>
              </a:rPr>
              <a:t>To evaluate the range of ways in which tropical rainforests can be managed</a:t>
            </a:r>
            <a:endParaRPr lang="en-GB" dirty="0">
              <a:latin typeface="Comic Sans MS" charset="0"/>
              <a:cs typeface="Comic Sans MS" charset="0"/>
            </a:endParaRPr>
          </a:p>
          <a:p>
            <a:pPr algn="just">
              <a:defRPr/>
            </a:pPr>
            <a:endParaRPr lang="en-GB" dirty="0">
              <a:solidFill>
                <a:srgbClr val="FFFF00"/>
              </a:solidFill>
              <a:latin typeface="Comic Sans MS" charset="0"/>
              <a:cs typeface="Comic Sans MS" charset="0"/>
            </a:endParaRPr>
          </a:p>
          <a:p>
            <a:pPr algn="just">
              <a:defRPr/>
            </a:pPr>
            <a:r>
              <a:rPr lang="en-GB" dirty="0" smtClean="0">
                <a:solidFill>
                  <a:srgbClr val="FFFF00"/>
                </a:solidFill>
                <a:latin typeface="Comic Sans MS" charset="0"/>
                <a:cs typeface="Comic Sans MS" charset="0"/>
              </a:rPr>
              <a:t>Why: </a:t>
            </a:r>
            <a:r>
              <a:rPr lang="en-GB" dirty="0" smtClean="0">
                <a:latin typeface="Comic Sans MS" charset="0"/>
                <a:cs typeface="Comic Sans MS" charset="0"/>
              </a:rPr>
              <a:t>To </a:t>
            </a:r>
            <a:r>
              <a:rPr lang="en-GB" b="1" dirty="0" smtClean="0">
                <a:latin typeface="Comic Sans MS" charset="0"/>
                <a:cs typeface="Comic Sans MS" charset="0"/>
              </a:rPr>
              <a:t>evaluate</a:t>
            </a:r>
            <a:r>
              <a:rPr lang="en-GB" dirty="0" smtClean="0">
                <a:latin typeface="Comic Sans MS" charset="0"/>
                <a:cs typeface="Comic Sans MS" charset="0"/>
              </a:rPr>
              <a:t> the sustainability of a range of schemes</a:t>
            </a:r>
            <a:endParaRPr lang="en-GB" dirty="0">
              <a:latin typeface="Comic Sans MS" charset="0"/>
              <a:cs typeface="Comic Sans MS"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2443" y="1839361"/>
            <a:ext cx="5451192" cy="4028895"/>
          </a:xfrm>
          <a:prstGeom prst="rect">
            <a:avLst/>
          </a:prstGeom>
        </p:spPr>
      </p:pic>
      <p:sp>
        <p:nvSpPr>
          <p:cNvPr id="3" name="TextBox 2"/>
          <p:cNvSpPr txBox="1"/>
          <p:nvPr/>
        </p:nvSpPr>
        <p:spPr>
          <a:xfrm>
            <a:off x="653144" y="1555476"/>
            <a:ext cx="5087900" cy="1938992"/>
          </a:xfrm>
          <a:prstGeom prst="rect">
            <a:avLst/>
          </a:prstGeom>
          <a:solidFill>
            <a:schemeClr val="accent6">
              <a:lumMod val="20000"/>
              <a:lumOff val="80000"/>
            </a:schemeClr>
          </a:solidFill>
        </p:spPr>
        <p:txBody>
          <a:bodyPr wrap="square" rtlCol="0">
            <a:spAutoFit/>
          </a:bodyPr>
          <a:lstStyle/>
          <a:p>
            <a:r>
              <a:rPr lang="en-US" sz="2400" b="1" dirty="0" smtClean="0">
                <a:solidFill>
                  <a:schemeClr val="accent6"/>
                </a:solidFill>
                <a:latin typeface="Comic Sans MS" charset="0"/>
                <a:ea typeface="Comic Sans MS" charset="0"/>
                <a:cs typeface="Comic Sans MS" charset="0"/>
              </a:rPr>
              <a:t>Sustainable development: </a:t>
            </a:r>
            <a:r>
              <a:rPr lang="en-US" sz="2400" dirty="0" smtClean="0">
                <a:solidFill>
                  <a:schemeClr val="accent6"/>
                </a:solidFill>
                <a:latin typeface="Comic Sans MS" charset="0"/>
                <a:ea typeface="Comic Sans MS" charset="0"/>
                <a:cs typeface="Comic Sans MS" charset="0"/>
              </a:rPr>
              <a:t>Development that meets the needs of today without compromising future generations needs</a:t>
            </a:r>
            <a:endParaRPr lang="en-US" sz="2400" b="1" dirty="0">
              <a:solidFill>
                <a:schemeClr val="accent6"/>
              </a:solidFill>
              <a:latin typeface="Comic Sans MS" charset="0"/>
              <a:ea typeface="Comic Sans MS" charset="0"/>
              <a:cs typeface="Comic Sans MS" charset="0"/>
            </a:endParaRPr>
          </a:p>
        </p:txBody>
      </p:sp>
    </p:spTree>
    <p:extLst>
      <p:ext uri="{BB962C8B-B14F-4D97-AF65-F5344CB8AC3E}">
        <p14:creationId xmlns:p14="http://schemas.microsoft.com/office/powerpoint/2010/main" val="1022465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24001" y="0"/>
            <a:ext cx="2758421" cy="523220"/>
          </a:xfrm>
          <a:prstGeom prst="rect">
            <a:avLst/>
          </a:prstGeom>
          <a:noFill/>
        </p:spPr>
        <p:txBody>
          <a:bodyPr wrap="square">
            <a:spAutoFit/>
          </a:bodyPr>
          <a:lstStyle/>
          <a:p>
            <a:pPr algn="ctr">
              <a:defRPr/>
            </a:pPr>
            <a:r>
              <a:rPr lang="en-GB" sz="2800" b="1" dirty="0">
                <a:ln w="12700">
                  <a:solidFill>
                    <a:srgbClr val="000000"/>
                  </a:solidFill>
                  <a:prstDash val="solid"/>
                </a:ln>
                <a:solidFill>
                  <a:srgbClr val="CD619E"/>
                </a:solidFill>
                <a:effectLst>
                  <a:outerShdw blurRad="41275" dist="20320" dir="1800000" algn="tl" rotWithShape="0">
                    <a:srgbClr val="000000">
                      <a:alpha val="40000"/>
                    </a:srgbClr>
                  </a:outerShdw>
                </a:effectLst>
                <a:latin typeface="Comic Sans MS"/>
                <a:cs typeface="Comic Sans MS"/>
              </a:rPr>
              <a:t>Contestant 4</a:t>
            </a:r>
          </a:p>
        </p:txBody>
      </p:sp>
      <p:grpSp>
        <p:nvGrpSpPr>
          <p:cNvPr id="5" name="Group 4"/>
          <p:cNvGrpSpPr/>
          <p:nvPr/>
        </p:nvGrpSpPr>
        <p:grpSpPr>
          <a:xfrm>
            <a:off x="1986050" y="683900"/>
            <a:ext cx="1666143" cy="2649265"/>
            <a:chOff x="7140702" y="464503"/>
            <a:chExt cx="1962251" cy="2945198"/>
          </a:xfrm>
        </p:grpSpPr>
        <p:pic>
          <p:nvPicPr>
            <p:cNvPr id="6" name="Picture 5"/>
            <p:cNvPicPr/>
            <p:nvPr/>
          </p:nvPicPr>
          <p:blipFill rotWithShape="1">
            <a:blip r:embed="rId2">
              <a:extLst>
                <a:ext uri="{BEBA8EAE-BF5A-486C-A8C5-ECC9F3942E4B}">
                  <a14:imgProps xmlns:a14="http://schemas.microsoft.com/office/drawing/2010/main">
                    <a14:imgLayer r:embed="rId3">
                      <a14:imgEffect>
                        <a14:backgroundRemoval t="0" b="100000" l="10000" r="90000"/>
                      </a14:imgEffect>
                    </a14:imgLayer>
                  </a14:imgProps>
                </a:ext>
                <a:ext uri="{28A0092B-C50C-407E-A947-70E740481C1C}">
                  <a14:useLocalDpi xmlns:a14="http://schemas.microsoft.com/office/drawing/2010/main" val="0"/>
                </a:ext>
              </a:extLst>
            </a:blip>
            <a:srcRect l="21004" t="-1" r="18527" b="56253"/>
            <a:stretch/>
          </p:blipFill>
          <p:spPr bwMode="auto">
            <a:xfrm>
              <a:off x="7140702" y="1595445"/>
              <a:ext cx="1962251" cy="1814256"/>
            </a:xfrm>
            <a:prstGeom prst="rect">
              <a:avLst/>
            </a:prstGeom>
            <a:noFill/>
            <a:ln>
              <a:noFill/>
            </a:ln>
            <a:extLst>
              <a:ext uri="{53640926-AAD7-44D8-BBD7-CCE9431645EC}">
                <a14:shadowObscured xmlns:a14="http://schemas.microsoft.com/office/drawing/2010/main"/>
              </a:ext>
            </a:extLst>
          </p:spPr>
        </p:pic>
        <p:pic>
          <p:nvPicPr>
            <p:cNvPr id="7" name="Picture 6"/>
            <p:cNvPicPr/>
            <p:nvPr/>
          </p:nvPicPr>
          <p:blipFill>
            <a:blip r:embed="rId4">
              <a:extLst>
                <a:ext uri="{28A0092B-C50C-407E-A947-70E740481C1C}">
                  <a14:useLocalDpi xmlns:a14="http://schemas.microsoft.com/office/drawing/2010/main" val="0"/>
                </a:ext>
              </a:extLst>
            </a:blip>
            <a:srcRect/>
            <a:stretch>
              <a:fillRect/>
            </a:stretch>
          </p:blipFill>
          <p:spPr bwMode="auto">
            <a:xfrm>
              <a:off x="7440722" y="912781"/>
              <a:ext cx="1319281" cy="1261969"/>
            </a:xfrm>
            <a:prstGeom prst="rect">
              <a:avLst/>
            </a:prstGeom>
            <a:noFill/>
            <a:ln>
              <a:noFill/>
            </a:ln>
          </p:spPr>
        </p:pic>
        <p:pic>
          <p:nvPicPr>
            <p:cNvPr id="8" name="Picture 7"/>
            <p:cNvPicPr/>
            <p:nvPr/>
          </p:nvPicPr>
          <p:blipFill>
            <a:blip r:embed="rId5">
              <a:extLst>
                <a:ext uri="{28A0092B-C50C-407E-A947-70E740481C1C}">
                  <a14:useLocalDpi xmlns:a14="http://schemas.microsoft.com/office/drawing/2010/main" val="0"/>
                </a:ext>
              </a:extLst>
            </a:blip>
            <a:srcRect/>
            <a:stretch>
              <a:fillRect/>
            </a:stretch>
          </p:blipFill>
          <p:spPr bwMode="auto">
            <a:xfrm>
              <a:off x="7288277" y="464503"/>
              <a:ext cx="1623697" cy="1114178"/>
            </a:xfrm>
            <a:prstGeom prst="rect">
              <a:avLst/>
            </a:prstGeom>
            <a:noFill/>
            <a:ln>
              <a:noFill/>
            </a:ln>
          </p:spPr>
        </p:pic>
        <p:pic>
          <p:nvPicPr>
            <p:cNvPr id="9" name="Picture 8"/>
            <p:cNvPicPr/>
            <p:nvPr/>
          </p:nvPicPr>
          <p:blipFill rotWithShape="1">
            <a:blip r:embed="rId6">
              <a:extLst>
                <a:ext uri="{28A0092B-C50C-407E-A947-70E740481C1C}">
                  <a14:useLocalDpi xmlns:a14="http://schemas.microsoft.com/office/drawing/2010/main" val="0"/>
                </a:ext>
              </a:extLst>
            </a:blip>
            <a:srcRect b="49587"/>
            <a:stretch/>
          </p:blipFill>
          <p:spPr bwMode="auto">
            <a:xfrm rot="3721583">
              <a:off x="8102289" y="2118136"/>
              <a:ext cx="437849" cy="441561"/>
            </a:xfrm>
            <a:prstGeom prst="rect">
              <a:avLst/>
            </a:prstGeom>
            <a:noFill/>
            <a:ln>
              <a:noFill/>
            </a:ln>
            <a:extLst>
              <a:ext uri="{53640926-AAD7-44D8-BBD7-CCE9431645EC}">
                <a14:shadowObscured xmlns:a14="http://schemas.microsoft.com/office/drawing/2010/main"/>
              </a:ext>
            </a:extLst>
          </p:spPr>
        </p:pic>
      </p:grpSp>
      <p:pic>
        <p:nvPicPr>
          <p:cNvPr id="10" name="Picture 9"/>
          <p:cNvPicPr>
            <a:picLocks noChangeAspect="1"/>
          </p:cNvPicPr>
          <p:nvPr/>
        </p:nvPicPr>
        <p:blipFill>
          <a:blip r:embed="rId7"/>
          <a:stretch>
            <a:fillRect/>
          </a:stretch>
        </p:blipFill>
        <p:spPr>
          <a:xfrm>
            <a:off x="2009182" y="2971908"/>
            <a:ext cx="1643010" cy="2709799"/>
          </a:xfrm>
          <a:prstGeom prst="rect">
            <a:avLst/>
          </a:prstGeom>
          <a:ln>
            <a:solidFill>
              <a:schemeClr val="tx1"/>
            </a:solidFill>
          </a:ln>
        </p:spPr>
      </p:pic>
      <p:cxnSp>
        <p:nvCxnSpPr>
          <p:cNvPr id="11" name="Straight Connector 10"/>
          <p:cNvCxnSpPr/>
          <p:nvPr/>
        </p:nvCxnSpPr>
        <p:spPr>
          <a:xfrm>
            <a:off x="2015928" y="3512083"/>
            <a:ext cx="1643009"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2015928" y="2971908"/>
            <a:ext cx="1643009" cy="461665"/>
          </a:xfrm>
          <a:prstGeom prst="rect">
            <a:avLst/>
          </a:prstGeom>
          <a:noFill/>
        </p:spPr>
        <p:txBody>
          <a:bodyPr wrap="square" rtlCol="0">
            <a:spAutoFit/>
          </a:bodyPr>
          <a:lstStyle/>
          <a:p>
            <a:pPr algn="ctr"/>
            <a:r>
              <a:rPr lang="en-US" sz="1200" dirty="0"/>
              <a:t>INTERNATIONAL AGREEMENTS</a:t>
            </a:r>
          </a:p>
        </p:txBody>
      </p:sp>
      <p:pic>
        <p:nvPicPr>
          <p:cNvPr id="13" name="Picture 12"/>
          <p:cNvPicPr>
            <a:picLocks noChangeAspect="1"/>
          </p:cNvPicPr>
          <p:nvPr/>
        </p:nvPicPr>
        <p:blipFill>
          <a:blip r:embed="rId8"/>
          <a:stretch>
            <a:fillRect/>
          </a:stretch>
        </p:blipFill>
        <p:spPr>
          <a:xfrm>
            <a:off x="1813751" y="3558063"/>
            <a:ext cx="2058511" cy="2058511"/>
          </a:xfrm>
          <a:prstGeom prst="rect">
            <a:avLst/>
          </a:prstGeom>
        </p:spPr>
      </p:pic>
      <p:sp>
        <p:nvSpPr>
          <p:cNvPr id="14" name="TextBox 13"/>
          <p:cNvSpPr txBox="1"/>
          <p:nvPr/>
        </p:nvSpPr>
        <p:spPr>
          <a:xfrm>
            <a:off x="2229577" y="4288275"/>
            <a:ext cx="1215762" cy="738664"/>
          </a:xfrm>
          <a:prstGeom prst="rect">
            <a:avLst/>
          </a:prstGeom>
          <a:noFill/>
        </p:spPr>
        <p:txBody>
          <a:bodyPr wrap="square" rtlCol="0">
            <a:spAutoFit/>
          </a:bodyPr>
          <a:lstStyle/>
          <a:p>
            <a:pPr algn="ctr"/>
            <a:r>
              <a:rPr lang="en-US" sz="1400" dirty="0">
                <a:latin typeface="Bell MT"/>
                <a:cs typeface="Bell MT"/>
              </a:rPr>
              <a:t>COMPLETE YOUR SHEET</a:t>
            </a:r>
          </a:p>
        </p:txBody>
      </p:sp>
      <p:sp>
        <p:nvSpPr>
          <p:cNvPr id="15" name="Rounded Rectangular Callout 14"/>
          <p:cNvSpPr/>
          <p:nvPr/>
        </p:nvSpPr>
        <p:spPr>
          <a:xfrm>
            <a:off x="4282420" y="356332"/>
            <a:ext cx="5882178" cy="3931943"/>
          </a:xfrm>
          <a:prstGeom prst="wedgeRoundRectCallout">
            <a:avLst>
              <a:gd name="adj1" fmla="val -65907"/>
              <a:gd name="adj2" fmla="val -9218"/>
              <a:gd name="adj3" fmla="val 16667"/>
            </a:avLst>
          </a:prstGeom>
          <a:solidFill>
            <a:srgbClr val="C773A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Box 15"/>
          <p:cNvSpPr txBox="1"/>
          <p:nvPr/>
        </p:nvSpPr>
        <p:spPr>
          <a:xfrm>
            <a:off x="4498276" y="523221"/>
            <a:ext cx="5590337" cy="3693319"/>
          </a:xfrm>
          <a:prstGeom prst="rect">
            <a:avLst/>
          </a:prstGeom>
          <a:noFill/>
        </p:spPr>
        <p:txBody>
          <a:bodyPr wrap="square" rtlCol="0">
            <a:spAutoFit/>
          </a:bodyPr>
          <a:lstStyle/>
          <a:p>
            <a:pPr algn="just"/>
            <a:r>
              <a:rPr lang="en-US" dirty="0">
                <a:latin typeface="Bell MT"/>
                <a:cs typeface="Bell MT"/>
              </a:rPr>
              <a:t>Rainforests are now understood to be of global importance. They absorb carbon dioxide from the atmosphere, releasing oxygen and maintaining levels of humidity. International agreements have been made to protect the resources and biodiversity of rainforest.</a:t>
            </a:r>
          </a:p>
          <a:p>
            <a:pPr algn="just"/>
            <a:r>
              <a:rPr lang="en-US" dirty="0">
                <a:latin typeface="Bell MT"/>
                <a:cs typeface="Bell MT"/>
              </a:rPr>
              <a:t>The international tropical timber agreement (2006) restricts the trade in hardwoods. The very high prices gained from trading hardwoods has encouraged a large amount of illegal felling.  This agreement restricts the trade of hardwood to sustainable managed forest and all timber has to be marked with a registration number. </a:t>
            </a:r>
          </a:p>
          <a:p>
            <a:pPr algn="just"/>
            <a:r>
              <a:rPr lang="en-US" dirty="0">
                <a:latin typeface="Bell MT"/>
                <a:cs typeface="Bell MT"/>
              </a:rPr>
              <a:t>The CITIES treaty blocks the illegal trade in rare and endangered animals and plants. </a:t>
            </a:r>
          </a:p>
        </p:txBody>
      </p:sp>
      <p:grpSp>
        <p:nvGrpSpPr>
          <p:cNvPr id="17" name="Group 16"/>
          <p:cNvGrpSpPr/>
          <p:nvPr/>
        </p:nvGrpSpPr>
        <p:grpSpPr>
          <a:xfrm>
            <a:off x="3717334" y="4800885"/>
            <a:ext cx="6852544" cy="1870518"/>
            <a:chOff x="2291457" y="3983989"/>
            <a:chExt cx="6852544" cy="1870518"/>
          </a:xfrm>
        </p:grpSpPr>
        <p:pic>
          <p:nvPicPr>
            <p:cNvPr id="18" name="Picture 17"/>
            <p:cNvPicPr/>
            <p:nvPr/>
          </p:nvPicPr>
          <p:blipFill>
            <a:blip r:embed="rId9">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758420" y="4211958"/>
              <a:ext cx="1497993" cy="1455952"/>
            </a:xfrm>
            <a:prstGeom prst="rect">
              <a:avLst/>
            </a:prstGeom>
            <a:noFill/>
            <a:ln>
              <a:noFill/>
            </a:ln>
          </p:spPr>
        </p:pic>
        <p:pic>
          <p:nvPicPr>
            <p:cNvPr id="19" name="Picture 18"/>
            <p:cNvPicPr>
              <a:picLocks noChangeAspect="1"/>
            </p:cNvPicPr>
            <p:nvPr/>
          </p:nvPicPr>
          <p:blipFill>
            <a:blip r:embed="rId10"/>
            <a:stretch>
              <a:fillRect/>
            </a:stretch>
          </p:blipFill>
          <p:spPr>
            <a:xfrm>
              <a:off x="3668998" y="3983989"/>
              <a:ext cx="4841340" cy="1870518"/>
            </a:xfrm>
            <a:prstGeom prst="rect">
              <a:avLst/>
            </a:prstGeom>
          </p:spPr>
        </p:pic>
        <p:pic>
          <p:nvPicPr>
            <p:cNvPr id="20" name="Picture 19"/>
            <p:cNvPicPr/>
            <p:nvPr/>
          </p:nvPicPr>
          <p:blipFill>
            <a:blip r:embed="rId9">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404799" y="4211958"/>
              <a:ext cx="1497993" cy="1455952"/>
            </a:xfrm>
            <a:prstGeom prst="rect">
              <a:avLst/>
            </a:prstGeom>
            <a:noFill/>
            <a:ln>
              <a:noFill/>
            </a:ln>
          </p:spPr>
        </p:pic>
        <p:sp>
          <p:nvSpPr>
            <p:cNvPr id="21" name="Rectangle 20"/>
            <p:cNvSpPr/>
            <p:nvPr/>
          </p:nvSpPr>
          <p:spPr>
            <a:xfrm>
              <a:off x="2291457" y="4106195"/>
              <a:ext cx="2309720" cy="1349926"/>
            </a:xfrm>
            <a:prstGeom prst="rect">
              <a:avLst/>
            </a:prstGeom>
            <a:noFill/>
          </p:spPr>
          <p:txBody>
            <a:bodyPr wrap="square">
              <a:prstTxWarp prst="textArchUp">
                <a:avLst>
                  <a:gd name="adj" fmla="val 10314837"/>
                </a:avLst>
              </a:prstTxWarp>
              <a:spAutoFit/>
            </a:bodyPr>
            <a:lstStyle/>
            <a:p>
              <a:pPr algn="ctr">
                <a:defRPr/>
              </a:pPr>
              <a:r>
                <a:rPr lang="en-GB" b="1" dirty="0">
                  <a:ln w="12700">
                    <a:solidFill>
                      <a:srgbClr val="000000"/>
                    </a:solidFill>
                    <a:prstDash val="solid"/>
                  </a:ln>
                  <a:solidFill>
                    <a:srgbClr val="719030"/>
                  </a:solidFill>
                  <a:effectLst>
                    <a:outerShdw blurRad="41275" dist="20320" dir="1800000" algn="tl" rotWithShape="0">
                      <a:srgbClr val="000000">
                        <a:alpha val="40000"/>
                      </a:srgbClr>
                    </a:outerShdw>
                  </a:effectLst>
                  <a:latin typeface="Comic Sans MS"/>
                  <a:cs typeface="Comic Sans MS"/>
                </a:rPr>
                <a:t>Sustainable</a:t>
              </a:r>
            </a:p>
          </p:txBody>
        </p:sp>
        <p:sp>
          <p:nvSpPr>
            <p:cNvPr id="22" name="Rectangle 21"/>
            <p:cNvSpPr/>
            <p:nvPr/>
          </p:nvSpPr>
          <p:spPr>
            <a:xfrm>
              <a:off x="7088331" y="4106195"/>
              <a:ext cx="2055670" cy="1415183"/>
            </a:xfrm>
            <a:prstGeom prst="rect">
              <a:avLst/>
            </a:prstGeom>
            <a:noFill/>
          </p:spPr>
          <p:txBody>
            <a:bodyPr wrap="square">
              <a:prstTxWarp prst="textArchUp">
                <a:avLst/>
              </a:prstTxWarp>
              <a:spAutoFit/>
            </a:bodyPr>
            <a:lstStyle/>
            <a:p>
              <a:pPr algn="ctr">
                <a:defRPr/>
              </a:pPr>
              <a:r>
                <a:rPr lang="en-GB" b="1" dirty="0">
                  <a:ln w="12700">
                    <a:solidFill>
                      <a:srgbClr val="000000"/>
                    </a:solidFill>
                    <a:prstDash val="solid"/>
                  </a:ln>
                  <a:solidFill>
                    <a:srgbClr val="913635"/>
                  </a:solidFill>
                  <a:effectLst>
                    <a:outerShdw blurRad="41275" dist="20320" dir="1800000" algn="tl" rotWithShape="0">
                      <a:srgbClr val="000000">
                        <a:alpha val="40000"/>
                      </a:srgbClr>
                    </a:outerShdw>
                  </a:effectLst>
                  <a:latin typeface="Comic Sans MS"/>
                  <a:cs typeface="Comic Sans MS"/>
                </a:rPr>
                <a:t>Unsustainable</a:t>
              </a:r>
            </a:p>
          </p:txBody>
        </p:sp>
      </p:grpSp>
    </p:spTree>
    <p:extLst>
      <p:ext uri="{BB962C8B-B14F-4D97-AF65-F5344CB8AC3E}">
        <p14:creationId xmlns:p14="http://schemas.microsoft.com/office/powerpoint/2010/main" val="203234573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24001" y="0"/>
            <a:ext cx="2758421" cy="523220"/>
          </a:xfrm>
          <a:prstGeom prst="rect">
            <a:avLst/>
          </a:prstGeom>
          <a:noFill/>
        </p:spPr>
        <p:txBody>
          <a:bodyPr wrap="square">
            <a:spAutoFit/>
          </a:bodyPr>
          <a:lstStyle/>
          <a:p>
            <a:pPr algn="ctr">
              <a:defRPr/>
            </a:pPr>
            <a:r>
              <a:rPr lang="en-GB" sz="2800" b="1" dirty="0">
                <a:ln w="12700">
                  <a:solidFill>
                    <a:srgbClr val="000000"/>
                  </a:solidFill>
                  <a:prstDash val="solid"/>
                </a:ln>
                <a:solidFill>
                  <a:srgbClr val="CD619E"/>
                </a:solidFill>
                <a:effectLst>
                  <a:outerShdw blurRad="41275" dist="20320" dir="1800000" algn="tl" rotWithShape="0">
                    <a:srgbClr val="000000">
                      <a:alpha val="40000"/>
                    </a:srgbClr>
                  </a:outerShdw>
                </a:effectLst>
                <a:latin typeface="Comic Sans MS"/>
                <a:cs typeface="Comic Sans MS"/>
              </a:rPr>
              <a:t>Contestant 5</a:t>
            </a:r>
          </a:p>
        </p:txBody>
      </p:sp>
      <p:grpSp>
        <p:nvGrpSpPr>
          <p:cNvPr id="5" name="Group 4"/>
          <p:cNvGrpSpPr/>
          <p:nvPr/>
        </p:nvGrpSpPr>
        <p:grpSpPr>
          <a:xfrm>
            <a:off x="2016077" y="787637"/>
            <a:ext cx="1544455" cy="2292826"/>
            <a:chOff x="3842679" y="119412"/>
            <a:chExt cx="1905928" cy="2734379"/>
          </a:xfrm>
        </p:grpSpPr>
        <p:pic>
          <p:nvPicPr>
            <p:cNvPr id="6" name="Picture 5"/>
            <p:cNvPicPr/>
            <p:nvPr/>
          </p:nvPicPr>
          <p:blipFill>
            <a:blip r:embed="rId2">
              <a:extLst>
                <a:ext uri="{28A0092B-C50C-407E-A947-70E740481C1C}">
                  <a14:useLocalDpi xmlns:a14="http://schemas.microsoft.com/office/drawing/2010/main" val="0"/>
                </a:ext>
              </a:extLst>
            </a:blip>
            <a:srcRect/>
            <a:stretch>
              <a:fillRect/>
            </a:stretch>
          </p:blipFill>
          <p:spPr bwMode="auto">
            <a:xfrm>
              <a:off x="3842679" y="1057195"/>
              <a:ext cx="1905928" cy="1796596"/>
            </a:xfrm>
            <a:prstGeom prst="rect">
              <a:avLst/>
            </a:prstGeom>
            <a:noFill/>
            <a:ln>
              <a:noFill/>
            </a:ln>
            <a:extLst>
              <a:ext uri="{FAA26D3D-D897-4be2-8F04-BA451C77F1D7}">
                <ma14:placeholderFlag xmlns:ma14="http://schemas.microsoft.com/office/mac/drawingml/2011/main"/>
              </a:ext>
            </a:extLst>
          </p:spPr>
        </p:pic>
        <p:grpSp>
          <p:nvGrpSpPr>
            <p:cNvPr id="7" name="Group 6"/>
            <p:cNvGrpSpPr/>
            <p:nvPr/>
          </p:nvGrpSpPr>
          <p:grpSpPr>
            <a:xfrm>
              <a:off x="4173701" y="119412"/>
              <a:ext cx="1213433" cy="1203589"/>
              <a:chOff x="4173701" y="119412"/>
              <a:chExt cx="1352322" cy="1320263"/>
            </a:xfrm>
          </p:grpSpPr>
          <p:pic>
            <p:nvPicPr>
              <p:cNvPr id="8" name="Picture 7"/>
              <p:cNvPicPr/>
              <p:nvPr/>
            </p:nvPicPr>
            <p:blipFill>
              <a:blip r:embed="rId3">
                <a:extLst>
                  <a:ext uri="{28A0092B-C50C-407E-A947-70E740481C1C}">
                    <a14:useLocalDpi xmlns:a14="http://schemas.microsoft.com/office/drawing/2010/main" val="0"/>
                  </a:ext>
                </a:extLst>
              </a:blip>
              <a:srcRect/>
              <a:stretch>
                <a:fillRect/>
              </a:stretch>
            </p:blipFill>
            <p:spPr bwMode="auto">
              <a:xfrm>
                <a:off x="4173701" y="119412"/>
                <a:ext cx="1352322" cy="1320263"/>
              </a:xfrm>
              <a:prstGeom prst="rect">
                <a:avLst/>
              </a:prstGeom>
              <a:noFill/>
              <a:ln>
                <a:noFill/>
              </a:ln>
            </p:spPr>
          </p:pic>
          <p:pic>
            <p:nvPicPr>
              <p:cNvPr id="9" name="Picture 8"/>
              <p:cNvPicPr/>
              <p:nvPr/>
            </p:nvPicPr>
            <p:blipFill>
              <a:blip r:embed="rId4">
                <a:extLst>
                  <a:ext uri="{28A0092B-C50C-407E-A947-70E740481C1C}">
                    <a14:useLocalDpi xmlns:a14="http://schemas.microsoft.com/office/drawing/2010/main" val="0"/>
                  </a:ext>
                </a:extLst>
              </a:blip>
              <a:srcRect/>
              <a:stretch>
                <a:fillRect/>
              </a:stretch>
            </p:blipFill>
            <p:spPr bwMode="auto">
              <a:xfrm>
                <a:off x="4280119" y="274456"/>
                <a:ext cx="1107015" cy="748895"/>
              </a:xfrm>
              <a:prstGeom prst="rect">
                <a:avLst/>
              </a:prstGeom>
              <a:noFill/>
              <a:ln>
                <a:noFill/>
              </a:ln>
            </p:spPr>
          </p:pic>
          <p:pic>
            <p:nvPicPr>
              <p:cNvPr id="10" name="Picture 9"/>
              <p:cNvPicPr/>
              <p:nvPr/>
            </p:nvPicPr>
            <p:blipFill>
              <a:blip r:embed="rId5">
                <a:extLst>
                  <a:ext uri="{BEBA8EAE-BF5A-486C-A8C5-ECC9F3942E4B}">
                    <a14:imgProps xmlns:a14="http://schemas.microsoft.com/office/drawing/2010/main">
                      <a14:imgLayer r:embed="rId6">
                        <a14:imgEffect>
                          <a14:backgroundRemoval t="1490" b="98510" l="9899" r="89995"/>
                        </a14:imgEffect>
                      </a14:imgLayer>
                    </a14:imgProps>
                  </a:ext>
                  <a:ext uri="{28A0092B-C50C-407E-A947-70E740481C1C}">
                    <a14:useLocalDpi xmlns:a14="http://schemas.microsoft.com/office/drawing/2010/main" val="0"/>
                  </a:ext>
                </a:extLst>
              </a:blip>
              <a:srcRect/>
              <a:stretch>
                <a:fillRect/>
              </a:stretch>
            </p:blipFill>
            <p:spPr bwMode="auto">
              <a:xfrm>
                <a:off x="4572000" y="540136"/>
                <a:ext cx="527340" cy="517059"/>
              </a:xfrm>
              <a:prstGeom prst="rect">
                <a:avLst/>
              </a:prstGeom>
              <a:noFill/>
              <a:ln>
                <a:noFill/>
              </a:ln>
            </p:spPr>
          </p:pic>
        </p:grpSp>
      </p:grpSp>
      <p:pic>
        <p:nvPicPr>
          <p:cNvPr id="11" name="Picture 10"/>
          <p:cNvPicPr>
            <a:picLocks noChangeAspect="1"/>
          </p:cNvPicPr>
          <p:nvPr/>
        </p:nvPicPr>
        <p:blipFill>
          <a:blip r:embed="rId7"/>
          <a:stretch>
            <a:fillRect/>
          </a:stretch>
        </p:blipFill>
        <p:spPr>
          <a:xfrm>
            <a:off x="2016076" y="2817921"/>
            <a:ext cx="1643010" cy="2709799"/>
          </a:xfrm>
          <a:prstGeom prst="rect">
            <a:avLst/>
          </a:prstGeom>
          <a:ln>
            <a:solidFill>
              <a:schemeClr val="tx1"/>
            </a:solidFill>
          </a:ln>
        </p:spPr>
      </p:pic>
      <p:cxnSp>
        <p:nvCxnSpPr>
          <p:cNvPr id="12" name="Straight Connector 11"/>
          <p:cNvCxnSpPr/>
          <p:nvPr/>
        </p:nvCxnSpPr>
        <p:spPr>
          <a:xfrm>
            <a:off x="2016078" y="3365533"/>
            <a:ext cx="1643009"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2016077" y="2941964"/>
            <a:ext cx="1643010" cy="276999"/>
          </a:xfrm>
          <a:prstGeom prst="rect">
            <a:avLst/>
          </a:prstGeom>
          <a:noFill/>
        </p:spPr>
        <p:txBody>
          <a:bodyPr wrap="square" rtlCol="0">
            <a:spAutoFit/>
          </a:bodyPr>
          <a:lstStyle/>
          <a:p>
            <a:pPr algn="ctr"/>
            <a:r>
              <a:rPr lang="en-US" sz="1200" dirty="0"/>
              <a:t>DEBT REDUCTION</a:t>
            </a:r>
          </a:p>
        </p:txBody>
      </p:sp>
      <p:pic>
        <p:nvPicPr>
          <p:cNvPr id="14" name="Picture 13"/>
          <p:cNvPicPr>
            <a:picLocks noChangeAspect="1"/>
          </p:cNvPicPr>
          <p:nvPr/>
        </p:nvPicPr>
        <p:blipFill>
          <a:blip r:embed="rId8"/>
          <a:stretch>
            <a:fillRect/>
          </a:stretch>
        </p:blipFill>
        <p:spPr>
          <a:xfrm>
            <a:off x="1813751" y="3558063"/>
            <a:ext cx="2058511" cy="2058511"/>
          </a:xfrm>
          <a:prstGeom prst="rect">
            <a:avLst/>
          </a:prstGeom>
        </p:spPr>
      </p:pic>
      <p:sp>
        <p:nvSpPr>
          <p:cNvPr id="15" name="TextBox 14"/>
          <p:cNvSpPr txBox="1"/>
          <p:nvPr/>
        </p:nvSpPr>
        <p:spPr>
          <a:xfrm>
            <a:off x="2229577" y="4288275"/>
            <a:ext cx="1215762" cy="738664"/>
          </a:xfrm>
          <a:prstGeom prst="rect">
            <a:avLst/>
          </a:prstGeom>
          <a:noFill/>
        </p:spPr>
        <p:txBody>
          <a:bodyPr wrap="square" rtlCol="0">
            <a:spAutoFit/>
          </a:bodyPr>
          <a:lstStyle/>
          <a:p>
            <a:pPr algn="ctr"/>
            <a:r>
              <a:rPr lang="en-US" sz="1400" dirty="0">
                <a:latin typeface="Bell MT"/>
                <a:cs typeface="Bell MT"/>
              </a:rPr>
              <a:t>COMPLETE YOUR SHEET</a:t>
            </a:r>
          </a:p>
        </p:txBody>
      </p:sp>
      <p:sp>
        <p:nvSpPr>
          <p:cNvPr id="16" name="Rounded Rectangular Callout 15"/>
          <p:cNvSpPr/>
          <p:nvPr/>
        </p:nvSpPr>
        <p:spPr>
          <a:xfrm>
            <a:off x="4282421" y="356332"/>
            <a:ext cx="5653795" cy="3931944"/>
          </a:xfrm>
          <a:prstGeom prst="wedgeRoundRectCallout">
            <a:avLst>
              <a:gd name="adj1" fmla="val -65907"/>
              <a:gd name="adj2" fmla="val -9218"/>
              <a:gd name="adj3" fmla="val 16667"/>
            </a:avLst>
          </a:prstGeom>
          <a:solidFill>
            <a:srgbClr val="C773A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p:cNvSpPr txBox="1"/>
          <p:nvPr/>
        </p:nvSpPr>
        <p:spPr>
          <a:xfrm>
            <a:off x="4454856" y="521320"/>
            <a:ext cx="5351528" cy="3693319"/>
          </a:xfrm>
          <a:prstGeom prst="rect">
            <a:avLst/>
          </a:prstGeom>
          <a:noFill/>
        </p:spPr>
        <p:txBody>
          <a:bodyPr wrap="square" rtlCol="0">
            <a:spAutoFit/>
          </a:bodyPr>
          <a:lstStyle/>
          <a:p>
            <a:pPr algn="just"/>
            <a:r>
              <a:rPr lang="en-US" dirty="0">
                <a:latin typeface="Bell MT"/>
                <a:cs typeface="Bell MT"/>
              </a:rPr>
              <a:t>Some countries have borrowed money from overseas aid in the form of loans to fund developments. To pay off these debts some have raised money from massive deforestation programmes. </a:t>
            </a:r>
          </a:p>
          <a:p>
            <a:pPr algn="just"/>
            <a:r>
              <a:rPr lang="en-US" dirty="0">
                <a:latin typeface="Bell MT"/>
                <a:cs typeface="Bell MT"/>
              </a:rPr>
              <a:t>Most countries with tropical rainforests are NEEs or LICs. Schemes known as </a:t>
            </a:r>
            <a:r>
              <a:rPr lang="en-US" b="1" dirty="0">
                <a:latin typeface="Bell MT"/>
                <a:cs typeface="Bell MT"/>
              </a:rPr>
              <a:t>debt for nature swaps </a:t>
            </a:r>
            <a:r>
              <a:rPr lang="en-US" dirty="0">
                <a:latin typeface="Bell MT"/>
                <a:cs typeface="Bell MT"/>
              </a:rPr>
              <a:t>are sometimes arranged. In 2010 for example the USA signed an agreement to convert a Brazilian debt of £13.5 million into a fund to protect large areas of tropical rainforest. These swaps are all part of what is know more widely as debt reduction, where some high-income countries (HICs) agree to write off the debts of some poor LICs.  </a:t>
            </a:r>
          </a:p>
        </p:txBody>
      </p:sp>
      <p:grpSp>
        <p:nvGrpSpPr>
          <p:cNvPr id="18" name="Group 17"/>
          <p:cNvGrpSpPr/>
          <p:nvPr/>
        </p:nvGrpSpPr>
        <p:grpSpPr>
          <a:xfrm>
            <a:off x="3717334" y="4800885"/>
            <a:ext cx="6852544" cy="1870518"/>
            <a:chOff x="2291457" y="3983989"/>
            <a:chExt cx="6852544" cy="1870518"/>
          </a:xfrm>
        </p:grpSpPr>
        <p:pic>
          <p:nvPicPr>
            <p:cNvPr id="19" name="Picture 18"/>
            <p:cNvPicPr/>
            <p:nvPr/>
          </p:nvPicPr>
          <p:blipFill>
            <a:blip r:embed="rId9">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758420" y="4211958"/>
              <a:ext cx="1497993" cy="1455952"/>
            </a:xfrm>
            <a:prstGeom prst="rect">
              <a:avLst/>
            </a:prstGeom>
            <a:noFill/>
            <a:ln>
              <a:noFill/>
            </a:ln>
          </p:spPr>
        </p:pic>
        <p:pic>
          <p:nvPicPr>
            <p:cNvPr id="20" name="Picture 19"/>
            <p:cNvPicPr>
              <a:picLocks noChangeAspect="1"/>
            </p:cNvPicPr>
            <p:nvPr/>
          </p:nvPicPr>
          <p:blipFill>
            <a:blip r:embed="rId10"/>
            <a:stretch>
              <a:fillRect/>
            </a:stretch>
          </p:blipFill>
          <p:spPr>
            <a:xfrm>
              <a:off x="3668998" y="3983989"/>
              <a:ext cx="4841340" cy="1870518"/>
            </a:xfrm>
            <a:prstGeom prst="rect">
              <a:avLst/>
            </a:prstGeom>
          </p:spPr>
        </p:pic>
        <p:pic>
          <p:nvPicPr>
            <p:cNvPr id="21" name="Picture 20"/>
            <p:cNvPicPr/>
            <p:nvPr/>
          </p:nvPicPr>
          <p:blipFill>
            <a:blip r:embed="rId9">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404799" y="4211958"/>
              <a:ext cx="1497993" cy="1455952"/>
            </a:xfrm>
            <a:prstGeom prst="rect">
              <a:avLst/>
            </a:prstGeom>
            <a:noFill/>
            <a:ln>
              <a:noFill/>
            </a:ln>
          </p:spPr>
        </p:pic>
        <p:sp>
          <p:nvSpPr>
            <p:cNvPr id="22" name="Rectangle 21"/>
            <p:cNvSpPr/>
            <p:nvPr/>
          </p:nvSpPr>
          <p:spPr>
            <a:xfrm>
              <a:off x="2291457" y="4106195"/>
              <a:ext cx="2309720" cy="1349926"/>
            </a:xfrm>
            <a:prstGeom prst="rect">
              <a:avLst/>
            </a:prstGeom>
            <a:noFill/>
          </p:spPr>
          <p:txBody>
            <a:bodyPr wrap="square">
              <a:prstTxWarp prst="textArchUp">
                <a:avLst>
                  <a:gd name="adj" fmla="val 10314837"/>
                </a:avLst>
              </a:prstTxWarp>
              <a:spAutoFit/>
            </a:bodyPr>
            <a:lstStyle/>
            <a:p>
              <a:pPr algn="ctr">
                <a:defRPr/>
              </a:pPr>
              <a:r>
                <a:rPr lang="en-GB" b="1" dirty="0">
                  <a:ln w="12700">
                    <a:solidFill>
                      <a:srgbClr val="000000"/>
                    </a:solidFill>
                    <a:prstDash val="solid"/>
                  </a:ln>
                  <a:solidFill>
                    <a:srgbClr val="719030"/>
                  </a:solidFill>
                  <a:effectLst>
                    <a:outerShdw blurRad="41275" dist="20320" dir="1800000" algn="tl" rotWithShape="0">
                      <a:srgbClr val="000000">
                        <a:alpha val="40000"/>
                      </a:srgbClr>
                    </a:outerShdw>
                  </a:effectLst>
                  <a:latin typeface="Comic Sans MS"/>
                  <a:cs typeface="Comic Sans MS"/>
                </a:rPr>
                <a:t>Sustainable</a:t>
              </a:r>
            </a:p>
          </p:txBody>
        </p:sp>
        <p:sp>
          <p:nvSpPr>
            <p:cNvPr id="23" name="Rectangle 22"/>
            <p:cNvSpPr/>
            <p:nvPr/>
          </p:nvSpPr>
          <p:spPr>
            <a:xfrm>
              <a:off x="7088331" y="4106195"/>
              <a:ext cx="2055670" cy="1415183"/>
            </a:xfrm>
            <a:prstGeom prst="rect">
              <a:avLst/>
            </a:prstGeom>
            <a:noFill/>
          </p:spPr>
          <p:txBody>
            <a:bodyPr wrap="square">
              <a:prstTxWarp prst="textArchUp">
                <a:avLst/>
              </a:prstTxWarp>
              <a:spAutoFit/>
            </a:bodyPr>
            <a:lstStyle/>
            <a:p>
              <a:pPr algn="ctr">
                <a:defRPr/>
              </a:pPr>
              <a:r>
                <a:rPr lang="en-GB" b="1" dirty="0">
                  <a:ln w="12700">
                    <a:solidFill>
                      <a:srgbClr val="000000"/>
                    </a:solidFill>
                    <a:prstDash val="solid"/>
                  </a:ln>
                  <a:solidFill>
                    <a:srgbClr val="913635"/>
                  </a:solidFill>
                  <a:effectLst>
                    <a:outerShdw blurRad="41275" dist="20320" dir="1800000" algn="tl" rotWithShape="0">
                      <a:srgbClr val="000000">
                        <a:alpha val="40000"/>
                      </a:srgbClr>
                    </a:outerShdw>
                  </a:effectLst>
                  <a:latin typeface="Comic Sans MS"/>
                  <a:cs typeface="Comic Sans MS"/>
                </a:rPr>
                <a:t>Unsustainable</a:t>
              </a:r>
            </a:p>
          </p:txBody>
        </p:sp>
      </p:grpSp>
    </p:spTree>
    <p:extLst>
      <p:ext uri="{BB962C8B-B14F-4D97-AF65-F5344CB8AC3E}">
        <p14:creationId xmlns:p14="http://schemas.microsoft.com/office/powerpoint/2010/main" val="190732899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4557" y="341533"/>
            <a:ext cx="7750629" cy="1325563"/>
          </a:xfrm>
        </p:spPr>
        <p:txBody>
          <a:bodyPr>
            <a:normAutofit fontScale="90000"/>
          </a:bodyPr>
          <a:lstStyle/>
          <a:p>
            <a:r>
              <a:rPr lang="en-GB" b="1" dirty="0" smtClean="0">
                <a:ln w="12700">
                  <a:solidFill>
                    <a:srgbClr val="000000"/>
                  </a:solidFill>
                  <a:prstDash val="solid"/>
                </a:ln>
                <a:solidFill>
                  <a:srgbClr val="3366FF"/>
                </a:solidFill>
                <a:effectLst>
                  <a:outerShdw blurRad="41275" dist="20320" dir="1800000" algn="tl" rotWithShape="0">
                    <a:srgbClr val="000000">
                      <a:alpha val="40000"/>
                    </a:srgbClr>
                  </a:outerShdw>
                </a:effectLst>
                <a:latin typeface="Comic Sans MS"/>
                <a:cs typeface="Comic Sans MS"/>
              </a:rPr>
              <a:t>A Biosphere reserve: The </a:t>
            </a:r>
            <a:r>
              <a:rPr lang="en-GB" b="1" dirty="0" err="1" smtClean="0">
                <a:ln w="12700">
                  <a:solidFill>
                    <a:srgbClr val="000000"/>
                  </a:solidFill>
                  <a:prstDash val="solid"/>
                </a:ln>
                <a:solidFill>
                  <a:srgbClr val="3366FF"/>
                </a:solidFill>
                <a:effectLst>
                  <a:outerShdw blurRad="41275" dist="20320" dir="1800000" algn="tl" rotWithShape="0">
                    <a:srgbClr val="000000">
                      <a:alpha val="40000"/>
                    </a:srgbClr>
                  </a:outerShdw>
                </a:effectLst>
                <a:latin typeface="Comic Sans MS"/>
                <a:cs typeface="Comic Sans MS"/>
              </a:rPr>
              <a:t>Yasuni</a:t>
            </a:r>
            <a:r>
              <a:rPr lang="en-GB" b="1" dirty="0" smtClean="0">
                <a:ln w="12700">
                  <a:solidFill>
                    <a:srgbClr val="000000"/>
                  </a:solidFill>
                  <a:prstDash val="solid"/>
                </a:ln>
                <a:solidFill>
                  <a:srgbClr val="3366FF"/>
                </a:solidFill>
                <a:effectLst>
                  <a:outerShdw blurRad="41275" dist="20320" dir="1800000" algn="tl" rotWithShape="0">
                    <a:srgbClr val="000000">
                      <a:alpha val="40000"/>
                    </a:srgbClr>
                  </a:outerShdw>
                </a:effectLst>
                <a:latin typeface="Comic Sans MS"/>
                <a:cs typeface="Comic Sans MS"/>
              </a:rPr>
              <a:t> National Park, Ecuador </a:t>
            </a:r>
            <a:br>
              <a:rPr lang="en-GB" b="1" dirty="0" smtClean="0">
                <a:ln w="12700">
                  <a:solidFill>
                    <a:srgbClr val="000000"/>
                  </a:solidFill>
                  <a:prstDash val="solid"/>
                </a:ln>
                <a:solidFill>
                  <a:srgbClr val="3366FF"/>
                </a:solidFill>
                <a:effectLst>
                  <a:outerShdw blurRad="41275" dist="20320" dir="1800000" algn="tl" rotWithShape="0">
                    <a:srgbClr val="000000">
                      <a:alpha val="40000"/>
                    </a:srgbClr>
                  </a:outerShdw>
                </a:effectLst>
                <a:latin typeface="Comic Sans MS"/>
                <a:cs typeface="Comic Sans MS"/>
              </a:rPr>
            </a:br>
            <a:r>
              <a:rPr lang="en-US" dirty="0" smtClean="0"/>
              <a:t> </a:t>
            </a:r>
            <a:endParaRPr lang="en-US" dirty="0"/>
          </a:p>
        </p:txBody>
      </p:sp>
      <p:sp>
        <p:nvSpPr>
          <p:cNvPr id="3" name="Content Placeholder 2"/>
          <p:cNvSpPr>
            <a:spLocks noGrp="1"/>
          </p:cNvSpPr>
          <p:nvPr>
            <p:ph idx="1"/>
          </p:nvPr>
        </p:nvSpPr>
        <p:spPr>
          <a:xfrm>
            <a:off x="224851" y="1471862"/>
            <a:ext cx="11542427" cy="4351338"/>
          </a:xfrm>
        </p:spPr>
        <p:txBody>
          <a:bodyPr/>
          <a:lstStyle/>
          <a:p>
            <a:pPr marL="0" lvl="0" indent="0">
              <a:lnSpc>
                <a:spcPct val="100000"/>
              </a:lnSpc>
              <a:spcBef>
                <a:spcPts val="0"/>
              </a:spcBef>
              <a:buNone/>
            </a:pPr>
            <a:r>
              <a:rPr lang="en-US" dirty="0" smtClean="0">
                <a:hlinkClick r:id="rId2"/>
              </a:rPr>
              <a:t>https://</a:t>
            </a:r>
            <a:r>
              <a:rPr lang="en-US" dirty="0" err="1" smtClean="0">
                <a:hlinkClick r:id="rId2"/>
              </a:rPr>
              <a:t>www.youtube.com</a:t>
            </a:r>
            <a:r>
              <a:rPr lang="en-US" dirty="0" smtClean="0">
                <a:hlinkClick r:id="rId2"/>
              </a:rPr>
              <a:t>/</a:t>
            </a:r>
            <a:r>
              <a:rPr lang="en-US" dirty="0" err="1" smtClean="0">
                <a:hlinkClick r:id="rId2"/>
              </a:rPr>
              <a:t>watch?time_continue</a:t>
            </a:r>
            <a:r>
              <a:rPr lang="en-US" dirty="0" smtClean="0">
                <a:hlinkClick r:id="rId2"/>
              </a:rPr>
              <a:t>=17&amp;v=D0UGQCREe7I</a:t>
            </a:r>
            <a:endParaRPr lang="en-US" dirty="0"/>
          </a:p>
        </p:txBody>
      </p:sp>
      <p:sp>
        <p:nvSpPr>
          <p:cNvPr id="4" name="Rectangle 3"/>
          <p:cNvSpPr/>
          <p:nvPr/>
        </p:nvSpPr>
        <p:spPr>
          <a:xfrm>
            <a:off x="674557" y="5084536"/>
            <a:ext cx="2688657" cy="1477328"/>
          </a:xfrm>
          <a:prstGeom prst="rect">
            <a:avLst/>
          </a:prstGeom>
        </p:spPr>
        <p:txBody>
          <a:bodyPr wrap="square">
            <a:spAutoFit/>
          </a:bodyPr>
          <a:lstStyle/>
          <a:p>
            <a:r>
              <a:rPr lang="en-US" b="1" dirty="0" smtClean="0">
                <a:ln w="22225">
                  <a:solidFill>
                    <a:schemeClr val="accent2"/>
                  </a:solidFill>
                  <a:prstDash val="solid"/>
                </a:ln>
                <a:solidFill>
                  <a:schemeClr val="accent2">
                    <a:lumMod val="40000"/>
                    <a:lumOff val="60000"/>
                  </a:schemeClr>
                </a:solidFill>
                <a:hlinkClick r:id="rId3"/>
              </a:rPr>
              <a:t>Link to Yasuni National Park website</a:t>
            </a:r>
            <a:endParaRPr lang="en-US" dirty="0" smtClean="0">
              <a:hlinkClick r:id="rId3"/>
            </a:endParaRPr>
          </a:p>
          <a:p>
            <a:r>
              <a:rPr lang="en-US" dirty="0" smtClean="0">
                <a:hlinkClick r:id="rId3"/>
              </a:rPr>
              <a:t>http://www.laselvajunglelodge.com/html/yasuni-national-park.html</a:t>
            </a:r>
            <a:endParaRPr lang="en-US" dirty="0"/>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4851" y="2059872"/>
            <a:ext cx="3822700" cy="2286000"/>
          </a:xfrm>
          <a:prstGeom prst="rect">
            <a:avLst/>
          </a:prstGeom>
        </p:spPr>
      </p:pic>
      <p:sp>
        <p:nvSpPr>
          <p:cNvPr id="6" name="TextBox 5"/>
          <p:cNvSpPr txBox="1"/>
          <p:nvPr/>
        </p:nvSpPr>
        <p:spPr>
          <a:xfrm>
            <a:off x="224851" y="4482059"/>
            <a:ext cx="3282847" cy="369332"/>
          </a:xfrm>
          <a:prstGeom prst="rect">
            <a:avLst/>
          </a:prstGeom>
          <a:noFill/>
        </p:spPr>
        <p:txBody>
          <a:bodyPr wrap="square" rtlCol="0">
            <a:spAutoFit/>
          </a:bodyPr>
          <a:lstStyle/>
          <a:p>
            <a:r>
              <a:rPr lang="en-US" dirty="0" smtClean="0"/>
              <a:t>The Napo </a:t>
            </a:r>
            <a:r>
              <a:rPr lang="en-US" dirty="0"/>
              <a:t>Wildlife Centre</a:t>
            </a:r>
            <a:r>
              <a:rPr lang="en-US" dirty="0" smtClean="0"/>
              <a:t> </a:t>
            </a:r>
            <a:endParaRPr lang="en-US" dirty="0"/>
          </a:p>
        </p:txBody>
      </p:sp>
      <p:sp>
        <p:nvSpPr>
          <p:cNvPr id="7" name="TextBox 6"/>
          <p:cNvSpPr txBox="1"/>
          <p:nvPr/>
        </p:nvSpPr>
        <p:spPr>
          <a:xfrm>
            <a:off x="4317168" y="2383436"/>
            <a:ext cx="7450110" cy="3046988"/>
          </a:xfrm>
          <a:prstGeom prst="rect">
            <a:avLst/>
          </a:prstGeom>
          <a:noFill/>
        </p:spPr>
        <p:txBody>
          <a:bodyPr wrap="square" rtlCol="0">
            <a:spAutoFit/>
          </a:bodyPr>
          <a:lstStyle/>
          <a:p>
            <a:r>
              <a:rPr lang="en-US" sz="2400" dirty="0" smtClean="0">
                <a:latin typeface="Bell MT" charset="0"/>
                <a:ea typeface="Bell MT" charset="0"/>
                <a:cs typeface="Bell MT" charset="0"/>
              </a:rPr>
              <a:t>Use the resources to answer the following questions:</a:t>
            </a:r>
          </a:p>
          <a:p>
            <a:endParaRPr lang="en-US" sz="2400" dirty="0">
              <a:latin typeface="Bell MT" charset="0"/>
              <a:ea typeface="Bell MT" charset="0"/>
              <a:cs typeface="Bell MT" charset="0"/>
            </a:endParaRPr>
          </a:p>
          <a:p>
            <a:pPr marL="285750" indent="-285750">
              <a:buFontTx/>
              <a:buChar char="-"/>
            </a:pPr>
            <a:r>
              <a:rPr lang="en-US" sz="2400" dirty="0" smtClean="0">
                <a:latin typeface="Bell MT" charset="0"/>
                <a:ea typeface="Bell MT" charset="0"/>
                <a:cs typeface="Bell MT" charset="0"/>
              </a:rPr>
              <a:t>Why should this area be protected?</a:t>
            </a:r>
          </a:p>
          <a:p>
            <a:pPr marL="285750" indent="-285750">
              <a:buFontTx/>
              <a:buChar char="-"/>
            </a:pPr>
            <a:r>
              <a:rPr lang="en-US" sz="2400" dirty="0" smtClean="0">
                <a:latin typeface="Bell MT" charset="0"/>
                <a:ea typeface="Bell MT" charset="0"/>
                <a:cs typeface="Bell MT" charset="0"/>
              </a:rPr>
              <a:t>How is this area aiming to conserve the natural environment?</a:t>
            </a:r>
          </a:p>
          <a:p>
            <a:pPr marL="285750" indent="-285750">
              <a:buFontTx/>
              <a:buChar char="-"/>
            </a:pPr>
            <a:r>
              <a:rPr lang="en-US" sz="2400" dirty="0" smtClean="0">
                <a:latin typeface="Bell MT" charset="0"/>
                <a:ea typeface="Bell MT" charset="0"/>
                <a:cs typeface="Bell MT" charset="0"/>
              </a:rPr>
              <a:t>How does the protection help the local people</a:t>
            </a:r>
            <a:r>
              <a:rPr lang="en-US" sz="2400" dirty="0" smtClean="0">
                <a:latin typeface="Bell MT" charset="0"/>
                <a:ea typeface="Bell MT" charset="0"/>
                <a:cs typeface="Bell MT" charset="0"/>
              </a:rPr>
              <a:t>?</a:t>
            </a:r>
          </a:p>
          <a:p>
            <a:pPr marL="285750" indent="-285750">
              <a:buFontTx/>
              <a:buChar char="-"/>
            </a:pPr>
            <a:r>
              <a:rPr lang="en-US" sz="2400" dirty="0" smtClean="0">
                <a:latin typeface="Bell MT" charset="0"/>
                <a:ea typeface="Bell MT" charset="0"/>
                <a:cs typeface="Bell MT" charset="0"/>
              </a:rPr>
              <a:t>Is the management sustainable? </a:t>
            </a:r>
            <a:endParaRPr lang="en-US" sz="2400" dirty="0" smtClean="0">
              <a:latin typeface="Bell MT" charset="0"/>
              <a:ea typeface="Bell MT" charset="0"/>
              <a:cs typeface="Bell MT" charset="0"/>
            </a:endParaRPr>
          </a:p>
          <a:p>
            <a:pPr marL="285750" indent="-285750">
              <a:buFontTx/>
              <a:buChar char="-"/>
            </a:pPr>
            <a:r>
              <a:rPr lang="en-US" sz="2400" dirty="0" smtClean="0">
                <a:latin typeface="Bell MT" charset="0"/>
                <a:ea typeface="Bell MT" charset="0"/>
                <a:cs typeface="Bell MT" charset="0"/>
              </a:rPr>
              <a:t>What are the threats to this area? </a:t>
            </a:r>
          </a:p>
        </p:txBody>
      </p:sp>
      <p:sp>
        <p:nvSpPr>
          <p:cNvPr id="8" name="TextBox 7"/>
          <p:cNvSpPr txBox="1"/>
          <p:nvPr/>
        </p:nvSpPr>
        <p:spPr>
          <a:xfrm>
            <a:off x="8784771" y="146957"/>
            <a:ext cx="2286000" cy="830997"/>
          </a:xfrm>
          <a:prstGeom prst="rect">
            <a:avLst/>
          </a:prstGeom>
          <a:solidFill>
            <a:schemeClr val="accent6">
              <a:lumMod val="20000"/>
              <a:lumOff val="80000"/>
            </a:schemeClr>
          </a:solidFill>
        </p:spPr>
        <p:txBody>
          <a:bodyPr wrap="square" rtlCol="0">
            <a:spAutoFit/>
          </a:bodyPr>
          <a:lstStyle/>
          <a:p>
            <a:r>
              <a:rPr lang="en-US" sz="2400" dirty="0" smtClean="0">
                <a:solidFill>
                  <a:schemeClr val="accent6"/>
                </a:solidFill>
                <a:latin typeface="Comic Sans MS" charset="0"/>
                <a:ea typeface="Comic Sans MS" charset="0"/>
                <a:cs typeface="Comic Sans MS" charset="0"/>
              </a:rPr>
              <a:t>Conserving the resource </a:t>
            </a:r>
            <a:endParaRPr lang="en-US" sz="2400" dirty="0">
              <a:solidFill>
                <a:schemeClr val="accent6"/>
              </a:solidFill>
              <a:latin typeface="Comic Sans MS" charset="0"/>
              <a:ea typeface="Comic Sans MS" charset="0"/>
              <a:cs typeface="Comic Sans MS" charset="0"/>
            </a:endParaRPr>
          </a:p>
        </p:txBody>
      </p:sp>
      <p:grpSp>
        <p:nvGrpSpPr>
          <p:cNvPr id="9" name="Group 8"/>
          <p:cNvGrpSpPr/>
          <p:nvPr/>
        </p:nvGrpSpPr>
        <p:grpSpPr>
          <a:xfrm>
            <a:off x="8558000" y="5780864"/>
            <a:ext cx="3209278" cy="823336"/>
            <a:chOff x="2291457" y="3983989"/>
            <a:chExt cx="6852544" cy="1870518"/>
          </a:xfrm>
        </p:grpSpPr>
        <p:pic>
          <p:nvPicPr>
            <p:cNvPr id="10" name="Picture 9"/>
            <p:cNvPicPr/>
            <p:nvPr/>
          </p:nvPicPr>
          <p:blipFill>
            <a:blip r:embed="rId5">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758420" y="4211958"/>
              <a:ext cx="1497993" cy="1455952"/>
            </a:xfrm>
            <a:prstGeom prst="rect">
              <a:avLst/>
            </a:prstGeom>
            <a:noFill/>
            <a:ln>
              <a:noFill/>
            </a:ln>
          </p:spPr>
        </p:pic>
        <p:pic>
          <p:nvPicPr>
            <p:cNvPr id="11" name="Picture 10"/>
            <p:cNvPicPr>
              <a:picLocks noChangeAspect="1"/>
            </p:cNvPicPr>
            <p:nvPr/>
          </p:nvPicPr>
          <p:blipFill>
            <a:blip r:embed="rId6"/>
            <a:stretch>
              <a:fillRect/>
            </a:stretch>
          </p:blipFill>
          <p:spPr>
            <a:xfrm>
              <a:off x="3668998" y="3983989"/>
              <a:ext cx="4841340" cy="1870518"/>
            </a:xfrm>
            <a:prstGeom prst="rect">
              <a:avLst/>
            </a:prstGeom>
          </p:spPr>
        </p:pic>
        <p:pic>
          <p:nvPicPr>
            <p:cNvPr id="12" name="Picture 11"/>
            <p:cNvPicPr/>
            <p:nvPr/>
          </p:nvPicPr>
          <p:blipFill>
            <a:blip r:embed="rId5">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404799" y="4211958"/>
              <a:ext cx="1497993" cy="1455952"/>
            </a:xfrm>
            <a:prstGeom prst="rect">
              <a:avLst/>
            </a:prstGeom>
            <a:noFill/>
            <a:ln>
              <a:noFill/>
            </a:ln>
          </p:spPr>
        </p:pic>
        <p:sp>
          <p:nvSpPr>
            <p:cNvPr id="13" name="Rectangle 12"/>
            <p:cNvSpPr/>
            <p:nvPr/>
          </p:nvSpPr>
          <p:spPr>
            <a:xfrm>
              <a:off x="2291457" y="4106195"/>
              <a:ext cx="2309720" cy="1349926"/>
            </a:xfrm>
            <a:prstGeom prst="rect">
              <a:avLst/>
            </a:prstGeom>
            <a:noFill/>
          </p:spPr>
          <p:txBody>
            <a:bodyPr wrap="square">
              <a:prstTxWarp prst="textArchUp">
                <a:avLst>
                  <a:gd name="adj" fmla="val 10314837"/>
                </a:avLst>
              </a:prstTxWarp>
              <a:spAutoFit/>
            </a:bodyPr>
            <a:lstStyle/>
            <a:p>
              <a:pPr algn="ctr">
                <a:defRPr/>
              </a:pPr>
              <a:r>
                <a:rPr lang="en-GB" b="1" dirty="0">
                  <a:ln w="12700">
                    <a:solidFill>
                      <a:srgbClr val="000000"/>
                    </a:solidFill>
                    <a:prstDash val="solid"/>
                  </a:ln>
                  <a:solidFill>
                    <a:srgbClr val="719030"/>
                  </a:solidFill>
                  <a:effectLst>
                    <a:outerShdw blurRad="41275" dist="20320" dir="1800000" algn="tl" rotWithShape="0">
                      <a:srgbClr val="000000">
                        <a:alpha val="40000"/>
                      </a:srgbClr>
                    </a:outerShdw>
                  </a:effectLst>
                  <a:latin typeface="Comic Sans MS"/>
                  <a:cs typeface="Comic Sans MS"/>
                </a:rPr>
                <a:t>Sustainable</a:t>
              </a:r>
            </a:p>
          </p:txBody>
        </p:sp>
        <p:sp>
          <p:nvSpPr>
            <p:cNvPr id="14" name="Rectangle 13"/>
            <p:cNvSpPr/>
            <p:nvPr/>
          </p:nvSpPr>
          <p:spPr>
            <a:xfrm>
              <a:off x="7088331" y="4106195"/>
              <a:ext cx="2055670" cy="1415183"/>
            </a:xfrm>
            <a:prstGeom prst="rect">
              <a:avLst/>
            </a:prstGeom>
            <a:noFill/>
          </p:spPr>
          <p:txBody>
            <a:bodyPr wrap="square">
              <a:prstTxWarp prst="textArchUp">
                <a:avLst/>
              </a:prstTxWarp>
              <a:spAutoFit/>
            </a:bodyPr>
            <a:lstStyle/>
            <a:p>
              <a:pPr algn="ctr">
                <a:defRPr/>
              </a:pPr>
              <a:r>
                <a:rPr lang="en-GB" b="1" dirty="0">
                  <a:ln w="12700">
                    <a:solidFill>
                      <a:srgbClr val="000000"/>
                    </a:solidFill>
                    <a:prstDash val="solid"/>
                  </a:ln>
                  <a:solidFill>
                    <a:srgbClr val="913635"/>
                  </a:solidFill>
                  <a:effectLst>
                    <a:outerShdw blurRad="41275" dist="20320" dir="1800000" algn="tl" rotWithShape="0">
                      <a:srgbClr val="000000">
                        <a:alpha val="40000"/>
                      </a:srgbClr>
                    </a:outerShdw>
                  </a:effectLst>
                  <a:latin typeface="Comic Sans MS"/>
                  <a:cs typeface="Comic Sans MS"/>
                </a:rPr>
                <a:t>Unsustainable</a:t>
              </a:r>
            </a:p>
          </p:txBody>
        </p:sp>
      </p:grpSp>
    </p:spTree>
    <p:extLst>
      <p:ext uri="{BB962C8B-B14F-4D97-AF65-F5344CB8AC3E}">
        <p14:creationId xmlns:p14="http://schemas.microsoft.com/office/powerpoint/2010/main" val="196557847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r>
              <a:rPr lang="en-US" dirty="0">
                <a:hlinkClick r:id="rId2"/>
              </a:rPr>
              <a:t>https://</a:t>
            </a:r>
            <a:r>
              <a:rPr lang="en-US" dirty="0" err="1">
                <a:hlinkClick r:id="rId2"/>
              </a:rPr>
              <a:t>www.youtube.com</a:t>
            </a:r>
            <a:r>
              <a:rPr lang="en-US" dirty="0">
                <a:hlinkClick r:id="rId2"/>
              </a:rPr>
              <a:t>/</a:t>
            </a:r>
            <a:r>
              <a:rPr lang="en-US" dirty="0" err="1">
                <a:hlinkClick r:id="rId2"/>
              </a:rPr>
              <a:t>watch?v</a:t>
            </a:r>
            <a:r>
              <a:rPr lang="en-US" dirty="0">
                <a:hlinkClick r:id="rId2"/>
              </a:rPr>
              <a:t>=</a:t>
            </a:r>
            <a:r>
              <a:rPr lang="en-US" dirty="0" err="1">
                <a:hlinkClick r:id="rId2"/>
              </a:rPr>
              <a:t>uRbcfTZmLbk</a:t>
            </a:r>
            <a:endParaRPr lang="en-US" dirty="0"/>
          </a:p>
        </p:txBody>
      </p:sp>
      <p:sp>
        <p:nvSpPr>
          <p:cNvPr id="4" name="Rectangle 3"/>
          <p:cNvSpPr/>
          <p:nvPr/>
        </p:nvSpPr>
        <p:spPr>
          <a:xfrm>
            <a:off x="1529443" y="658574"/>
            <a:ext cx="6096000" cy="769441"/>
          </a:xfrm>
          <a:prstGeom prst="rect">
            <a:avLst/>
          </a:prstGeom>
        </p:spPr>
        <p:txBody>
          <a:bodyPr>
            <a:spAutoFit/>
          </a:bodyPr>
          <a:lstStyle/>
          <a:p>
            <a:r>
              <a:rPr lang="en-GB" sz="4400" b="1" dirty="0" smtClean="0">
                <a:ln w="12700">
                  <a:solidFill>
                    <a:srgbClr val="000000"/>
                  </a:solidFill>
                  <a:prstDash val="solid"/>
                </a:ln>
                <a:solidFill>
                  <a:srgbClr val="3366FF"/>
                </a:solidFill>
                <a:effectLst>
                  <a:outerShdw blurRad="41275" dist="20320" dir="1800000" algn="tl" rotWithShape="0">
                    <a:srgbClr val="000000">
                      <a:alpha val="40000"/>
                    </a:srgbClr>
                  </a:outerShdw>
                </a:effectLst>
                <a:latin typeface="Comic Sans MS"/>
                <a:cs typeface="Comic Sans MS"/>
              </a:rPr>
              <a:t>Sustainable logging</a:t>
            </a:r>
            <a:endParaRPr lang="en-US" sz="4400" dirty="0"/>
          </a:p>
        </p:txBody>
      </p:sp>
      <p:sp>
        <p:nvSpPr>
          <p:cNvPr id="5" name="TextBox 4"/>
          <p:cNvSpPr txBox="1"/>
          <p:nvPr/>
        </p:nvSpPr>
        <p:spPr>
          <a:xfrm>
            <a:off x="8784770" y="146957"/>
            <a:ext cx="2759529" cy="1200329"/>
          </a:xfrm>
          <a:prstGeom prst="rect">
            <a:avLst/>
          </a:prstGeom>
          <a:solidFill>
            <a:schemeClr val="accent6">
              <a:lumMod val="20000"/>
              <a:lumOff val="80000"/>
            </a:schemeClr>
          </a:solidFill>
        </p:spPr>
        <p:txBody>
          <a:bodyPr wrap="square" rtlCol="0">
            <a:spAutoFit/>
          </a:bodyPr>
          <a:lstStyle/>
          <a:p>
            <a:r>
              <a:rPr lang="en-US" sz="2400" dirty="0" smtClean="0">
                <a:solidFill>
                  <a:schemeClr val="accent6"/>
                </a:solidFill>
                <a:latin typeface="Comic Sans MS" charset="0"/>
                <a:ea typeface="Comic Sans MS" charset="0"/>
                <a:cs typeface="Comic Sans MS" charset="0"/>
              </a:rPr>
              <a:t>Using the resource in a sustainable way</a:t>
            </a:r>
            <a:endParaRPr lang="en-US" sz="2400" dirty="0">
              <a:solidFill>
                <a:schemeClr val="accent6"/>
              </a:solidFill>
              <a:latin typeface="Comic Sans MS" charset="0"/>
              <a:ea typeface="Comic Sans MS" charset="0"/>
              <a:cs typeface="Comic Sans MS"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01957" y="2641600"/>
            <a:ext cx="2755900" cy="3670300"/>
          </a:xfrm>
          <a:prstGeom prst="rect">
            <a:avLst/>
          </a:prstGeom>
        </p:spPr>
      </p:pic>
      <p:sp>
        <p:nvSpPr>
          <p:cNvPr id="7" name="TextBox 6"/>
          <p:cNvSpPr txBox="1"/>
          <p:nvPr/>
        </p:nvSpPr>
        <p:spPr>
          <a:xfrm>
            <a:off x="9519557" y="4931229"/>
            <a:ext cx="1638300" cy="400110"/>
          </a:xfrm>
          <a:prstGeom prst="rect">
            <a:avLst/>
          </a:prstGeom>
          <a:noFill/>
        </p:spPr>
        <p:txBody>
          <a:bodyPr wrap="square" rtlCol="0">
            <a:spAutoFit/>
          </a:bodyPr>
          <a:lstStyle/>
          <a:p>
            <a:r>
              <a:rPr lang="en-US" sz="2000" dirty="0" smtClean="0">
                <a:solidFill>
                  <a:srgbClr val="FFFF00"/>
                </a:solidFill>
              </a:rPr>
              <a:t>Heli-logging</a:t>
            </a:r>
            <a:endParaRPr lang="en-US" sz="2000" dirty="0">
              <a:solidFill>
                <a:srgbClr val="FFFF00"/>
              </a:solidFill>
            </a:endParaRPr>
          </a:p>
        </p:txBody>
      </p:sp>
      <p:sp>
        <p:nvSpPr>
          <p:cNvPr id="8" name="TextBox 7"/>
          <p:cNvSpPr txBox="1"/>
          <p:nvPr/>
        </p:nvSpPr>
        <p:spPr>
          <a:xfrm>
            <a:off x="669471" y="2743200"/>
            <a:ext cx="6955972" cy="2554545"/>
          </a:xfrm>
          <a:prstGeom prst="rect">
            <a:avLst/>
          </a:prstGeom>
          <a:noFill/>
        </p:spPr>
        <p:txBody>
          <a:bodyPr wrap="square" rtlCol="0">
            <a:spAutoFit/>
          </a:bodyPr>
          <a:lstStyle/>
          <a:p>
            <a:r>
              <a:rPr lang="en-US" sz="3200" dirty="0" smtClean="0">
                <a:latin typeface="Comic Sans MS" charset="0"/>
                <a:ea typeface="Comic Sans MS" charset="0"/>
                <a:cs typeface="Comic Sans MS" charset="0"/>
              </a:rPr>
              <a:t>How can forestry be made more sustainable?</a:t>
            </a:r>
          </a:p>
          <a:p>
            <a:endParaRPr lang="en-US" sz="3200" dirty="0">
              <a:latin typeface="Comic Sans MS" charset="0"/>
              <a:ea typeface="Comic Sans MS" charset="0"/>
              <a:cs typeface="Comic Sans MS" charset="0"/>
            </a:endParaRPr>
          </a:p>
          <a:p>
            <a:endParaRPr lang="en-US" sz="3200" dirty="0" smtClean="0">
              <a:latin typeface="Comic Sans MS" charset="0"/>
              <a:ea typeface="Comic Sans MS" charset="0"/>
              <a:cs typeface="Comic Sans MS" charset="0"/>
            </a:endParaRPr>
          </a:p>
          <a:p>
            <a:r>
              <a:rPr lang="en-US" sz="3200" dirty="0" smtClean="0">
                <a:latin typeface="Comic Sans MS" charset="0"/>
                <a:ea typeface="Comic Sans MS" charset="0"/>
                <a:cs typeface="Comic Sans MS" charset="0"/>
              </a:rPr>
              <a:t>Why is this approach needed? </a:t>
            </a:r>
            <a:endParaRPr lang="en-US" sz="3200" dirty="0">
              <a:latin typeface="Comic Sans MS" charset="0"/>
              <a:ea typeface="Comic Sans MS" charset="0"/>
              <a:cs typeface="Comic Sans MS" charset="0"/>
            </a:endParaRPr>
          </a:p>
        </p:txBody>
      </p:sp>
      <p:grpSp>
        <p:nvGrpSpPr>
          <p:cNvPr id="9" name="Group 8"/>
          <p:cNvGrpSpPr/>
          <p:nvPr/>
        </p:nvGrpSpPr>
        <p:grpSpPr>
          <a:xfrm>
            <a:off x="2579913" y="5522937"/>
            <a:ext cx="4499235" cy="1093635"/>
            <a:chOff x="2291457" y="3983989"/>
            <a:chExt cx="6852544" cy="1870518"/>
          </a:xfrm>
        </p:grpSpPr>
        <p:pic>
          <p:nvPicPr>
            <p:cNvPr id="10" name="Picture 9"/>
            <p:cNvPicPr/>
            <p:nvPr/>
          </p:nvPicPr>
          <p:blipFill>
            <a:blip r:embed="rId4">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758420" y="4211958"/>
              <a:ext cx="1497993" cy="1455952"/>
            </a:xfrm>
            <a:prstGeom prst="rect">
              <a:avLst/>
            </a:prstGeom>
            <a:noFill/>
            <a:ln>
              <a:noFill/>
            </a:ln>
          </p:spPr>
        </p:pic>
        <p:pic>
          <p:nvPicPr>
            <p:cNvPr id="11" name="Picture 10"/>
            <p:cNvPicPr>
              <a:picLocks noChangeAspect="1"/>
            </p:cNvPicPr>
            <p:nvPr/>
          </p:nvPicPr>
          <p:blipFill>
            <a:blip r:embed="rId5"/>
            <a:stretch>
              <a:fillRect/>
            </a:stretch>
          </p:blipFill>
          <p:spPr>
            <a:xfrm>
              <a:off x="3668998" y="3983989"/>
              <a:ext cx="4841340" cy="1870518"/>
            </a:xfrm>
            <a:prstGeom prst="rect">
              <a:avLst/>
            </a:prstGeom>
          </p:spPr>
        </p:pic>
        <p:pic>
          <p:nvPicPr>
            <p:cNvPr id="12" name="Picture 11"/>
            <p:cNvPicPr/>
            <p:nvPr/>
          </p:nvPicPr>
          <p:blipFill>
            <a:blip r:embed="rId4">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404799" y="4211958"/>
              <a:ext cx="1497993" cy="1455952"/>
            </a:xfrm>
            <a:prstGeom prst="rect">
              <a:avLst/>
            </a:prstGeom>
            <a:noFill/>
            <a:ln>
              <a:noFill/>
            </a:ln>
          </p:spPr>
        </p:pic>
        <p:sp>
          <p:nvSpPr>
            <p:cNvPr id="13" name="Rectangle 12"/>
            <p:cNvSpPr/>
            <p:nvPr/>
          </p:nvSpPr>
          <p:spPr>
            <a:xfrm>
              <a:off x="2291457" y="4106195"/>
              <a:ext cx="2309720" cy="1349926"/>
            </a:xfrm>
            <a:prstGeom prst="rect">
              <a:avLst/>
            </a:prstGeom>
            <a:noFill/>
          </p:spPr>
          <p:txBody>
            <a:bodyPr wrap="square">
              <a:prstTxWarp prst="textArchUp">
                <a:avLst>
                  <a:gd name="adj" fmla="val 10314837"/>
                </a:avLst>
              </a:prstTxWarp>
              <a:spAutoFit/>
            </a:bodyPr>
            <a:lstStyle/>
            <a:p>
              <a:pPr algn="ctr">
                <a:defRPr/>
              </a:pPr>
              <a:r>
                <a:rPr lang="en-GB" b="1" dirty="0">
                  <a:ln w="12700">
                    <a:solidFill>
                      <a:srgbClr val="000000"/>
                    </a:solidFill>
                    <a:prstDash val="solid"/>
                  </a:ln>
                  <a:solidFill>
                    <a:srgbClr val="719030"/>
                  </a:solidFill>
                  <a:effectLst>
                    <a:outerShdw blurRad="41275" dist="20320" dir="1800000" algn="tl" rotWithShape="0">
                      <a:srgbClr val="000000">
                        <a:alpha val="40000"/>
                      </a:srgbClr>
                    </a:outerShdw>
                  </a:effectLst>
                  <a:latin typeface="Comic Sans MS"/>
                  <a:cs typeface="Comic Sans MS"/>
                </a:rPr>
                <a:t>Sustainable</a:t>
              </a:r>
            </a:p>
          </p:txBody>
        </p:sp>
        <p:sp>
          <p:nvSpPr>
            <p:cNvPr id="14" name="Rectangle 13"/>
            <p:cNvSpPr/>
            <p:nvPr/>
          </p:nvSpPr>
          <p:spPr>
            <a:xfrm>
              <a:off x="7088331" y="4106195"/>
              <a:ext cx="2055670" cy="1415183"/>
            </a:xfrm>
            <a:prstGeom prst="rect">
              <a:avLst/>
            </a:prstGeom>
            <a:noFill/>
          </p:spPr>
          <p:txBody>
            <a:bodyPr wrap="square">
              <a:prstTxWarp prst="textArchUp">
                <a:avLst/>
              </a:prstTxWarp>
              <a:spAutoFit/>
            </a:bodyPr>
            <a:lstStyle/>
            <a:p>
              <a:pPr algn="ctr">
                <a:defRPr/>
              </a:pPr>
              <a:r>
                <a:rPr lang="en-GB" b="1" dirty="0">
                  <a:ln w="12700">
                    <a:solidFill>
                      <a:srgbClr val="000000"/>
                    </a:solidFill>
                    <a:prstDash val="solid"/>
                  </a:ln>
                  <a:solidFill>
                    <a:srgbClr val="913635"/>
                  </a:solidFill>
                  <a:effectLst>
                    <a:outerShdw blurRad="41275" dist="20320" dir="1800000" algn="tl" rotWithShape="0">
                      <a:srgbClr val="000000">
                        <a:alpha val="40000"/>
                      </a:srgbClr>
                    </a:outerShdw>
                  </a:effectLst>
                  <a:latin typeface="Comic Sans MS"/>
                  <a:cs typeface="Comic Sans MS"/>
                </a:rPr>
                <a:t>Unsustainable</a:t>
              </a:r>
            </a:p>
          </p:txBody>
        </p:sp>
      </p:grpSp>
    </p:spTree>
    <p:extLst>
      <p:ext uri="{BB962C8B-B14F-4D97-AF65-F5344CB8AC3E}">
        <p14:creationId xmlns:p14="http://schemas.microsoft.com/office/powerpoint/2010/main" val="22983760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9" name="Straight Connector 18"/>
          <p:cNvCxnSpPr>
            <a:cxnSpLocks noChangeShapeType="1"/>
          </p:cNvCxnSpPr>
          <p:nvPr/>
        </p:nvCxnSpPr>
        <p:spPr bwMode="auto">
          <a:xfrm flipV="1">
            <a:off x="1524000" y="2205039"/>
            <a:ext cx="9144000" cy="71437"/>
          </a:xfrm>
          <a:prstGeom prst="line">
            <a:avLst/>
          </a:prstGeom>
          <a:noFill/>
          <a:ln w="25400">
            <a:solidFill>
              <a:schemeClr val="tx1"/>
            </a:solidFill>
            <a:round/>
            <a:headEnd/>
            <a:tailEn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grpSp>
        <p:nvGrpSpPr>
          <p:cNvPr id="13317" name="Group 28"/>
          <p:cNvGrpSpPr>
            <a:grpSpLocks/>
          </p:cNvGrpSpPr>
          <p:nvPr/>
        </p:nvGrpSpPr>
        <p:grpSpPr bwMode="auto">
          <a:xfrm>
            <a:off x="9177338" y="0"/>
            <a:ext cx="1511300" cy="2160588"/>
            <a:chOff x="3203848" y="2852936"/>
            <a:chExt cx="2207005" cy="4005064"/>
          </a:xfrm>
        </p:grpSpPr>
        <p:pic>
          <p:nvPicPr>
            <p:cNvPr id="13331"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203848" y="2852936"/>
              <a:ext cx="2207005" cy="4005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32" name="TextBox 8"/>
            <p:cNvSpPr txBox="1">
              <a:spLocks noChangeArrowheads="1"/>
            </p:cNvSpPr>
            <p:nvPr/>
          </p:nvSpPr>
          <p:spPr bwMode="auto">
            <a:xfrm>
              <a:off x="4172418" y="4270689"/>
              <a:ext cx="1080120" cy="513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Calibri" charset="0"/>
                  <a:ea typeface="ＭＳ Ｐゴシック" charset="0"/>
                  <a:cs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r>
                <a:rPr lang="en-US" sz="1200" b="1">
                  <a:solidFill>
                    <a:srgbClr val="B90000"/>
                  </a:solidFill>
                  <a:latin typeface="Arial" charset="0"/>
                </a:rPr>
                <a:t>No</a:t>
              </a:r>
            </a:p>
          </p:txBody>
        </p:sp>
        <p:sp>
          <p:nvSpPr>
            <p:cNvPr id="13333" name="TextBox 9"/>
            <p:cNvSpPr txBox="1">
              <a:spLocks noChangeArrowheads="1"/>
            </p:cNvSpPr>
            <p:nvPr/>
          </p:nvSpPr>
          <p:spPr bwMode="auto">
            <a:xfrm>
              <a:off x="3587674" y="2974303"/>
              <a:ext cx="1080120" cy="513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Calibri" charset="0"/>
                  <a:ea typeface="ＭＳ Ｐゴシック" charset="0"/>
                  <a:cs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r>
                <a:rPr lang="en-US" sz="1200" b="1">
                  <a:solidFill>
                    <a:srgbClr val="007434"/>
                  </a:solidFill>
                  <a:latin typeface="Arial" charset="0"/>
                </a:rPr>
                <a:t>Yes</a:t>
              </a:r>
            </a:p>
          </p:txBody>
        </p:sp>
        <p:sp>
          <p:nvSpPr>
            <p:cNvPr id="13334" name="TextBox 10"/>
            <p:cNvSpPr txBox="1">
              <a:spLocks noChangeArrowheads="1"/>
            </p:cNvSpPr>
            <p:nvPr/>
          </p:nvSpPr>
          <p:spPr bwMode="auto">
            <a:xfrm>
              <a:off x="3971501" y="3338397"/>
              <a:ext cx="1080120" cy="513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Calibri" charset="0"/>
                  <a:ea typeface="ＭＳ Ｐゴシック" charset="0"/>
                  <a:cs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r>
                <a:rPr lang="en-US" sz="1200" b="1">
                  <a:solidFill>
                    <a:srgbClr val="FF6600"/>
                  </a:solidFill>
                  <a:latin typeface="Arial" charset="0"/>
                </a:rPr>
                <a:t>Maybe</a:t>
              </a:r>
            </a:p>
          </p:txBody>
        </p:sp>
      </p:grpSp>
      <p:pic>
        <p:nvPicPr>
          <p:cNvPr id="13319" name="Picture 20"/>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120188" y="1700213"/>
            <a:ext cx="569912" cy="804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14"/>
          <p:cNvSpPr/>
          <p:nvPr/>
        </p:nvSpPr>
        <p:spPr>
          <a:xfrm>
            <a:off x="8867800" y="2276873"/>
            <a:ext cx="1440160" cy="461665"/>
          </a:xfrm>
          <a:prstGeom prst="rect">
            <a:avLst/>
          </a:prstGeom>
          <a:noFill/>
        </p:spPr>
        <p:txBody>
          <a:bodyPr>
            <a:spAutoFit/>
          </a:bodyPr>
          <a:lstStyle/>
          <a:p>
            <a:pPr algn="ctr">
              <a:defRPr/>
            </a:pPr>
            <a:r>
              <a:rPr lang="en-GB" sz="2400" b="1" dirty="0">
                <a:ln w="12700">
                  <a:solidFill>
                    <a:srgbClr val="000000"/>
                  </a:solidFill>
                  <a:prstDash val="solid"/>
                </a:ln>
                <a:solidFill>
                  <a:srgbClr val="B80000"/>
                </a:solidFill>
                <a:effectLst>
                  <a:outerShdw blurRad="41275" dist="20320" dir="1800000" algn="tl" rotWithShape="0">
                    <a:srgbClr val="000000">
                      <a:alpha val="40000"/>
                    </a:srgbClr>
                  </a:outerShdw>
                </a:effectLst>
                <a:latin typeface="Comic Sans MS"/>
                <a:cs typeface="Comic Sans MS"/>
              </a:rPr>
              <a:t>No!</a:t>
            </a:r>
          </a:p>
        </p:txBody>
      </p:sp>
      <p:pic>
        <p:nvPicPr>
          <p:cNvPr id="13321" name="Picture 2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519738" y="1773239"/>
            <a:ext cx="569912" cy="80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15"/>
          <p:cNvSpPr/>
          <p:nvPr/>
        </p:nvSpPr>
        <p:spPr>
          <a:xfrm>
            <a:off x="4727848" y="2348881"/>
            <a:ext cx="2160240" cy="461665"/>
          </a:xfrm>
          <a:prstGeom prst="rect">
            <a:avLst/>
          </a:prstGeom>
          <a:noFill/>
        </p:spPr>
        <p:txBody>
          <a:bodyPr>
            <a:spAutoFit/>
          </a:bodyPr>
          <a:lstStyle/>
          <a:p>
            <a:pPr algn="ctr">
              <a:defRPr/>
            </a:pPr>
            <a:r>
              <a:rPr lang="en-GB" sz="2400" b="1" dirty="0">
                <a:ln w="12700">
                  <a:solidFill>
                    <a:srgbClr val="000000"/>
                  </a:solidFill>
                  <a:prstDash val="solid"/>
                </a:ln>
                <a:solidFill>
                  <a:srgbClr val="FF6600"/>
                </a:solidFill>
                <a:effectLst>
                  <a:outerShdw blurRad="41275" dist="20320" dir="1800000" algn="tl" rotWithShape="0">
                    <a:srgbClr val="000000">
                      <a:alpha val="40000"/>
                    </a:srgbClr>
                  </a:outerShdw>
                </a:effectLst>
                <a:latin typeface="Comic Sans MS"/>
                <a:cs typeface="Comic Sans MS"/>
              </a:rPr>
              <a:t>Maybe?</a:t>
            </a:r>
          </a:p>
        </p:txBody>
      </p:sp>
      <p:pic>
        <p:nvPicPr>
          <p:cNvPr id="13323" name="Picture 2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424114" y="1773239"/>
            <a:ext cx="568325" cy="80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13"/>
          <p:cNvSpPr/>
          <p:nvPr/>
        </p:nvSpPr>
        <p:spPr>
          <a:xfrm>
            <a:off x="2351584" y="2276873"/>
            <a:ext cx="864096" cy="461665"/>
          </a:xfrm>
          <a:prstGeom prst="rect">
            <a:avLst/>
          </a:prstGeom>
          <a:noFill/>
        </p:spPr>
        <p:txBody>
          <a:bodyPr>
            <a:spAutoFit/>
          </a:bodyPr>
          <a:lstStyle/>
          <a:p>
            <a:pPr algn="ctr">
              <a:defRPr/>
            </a:pPr>
            <a:r>
              <a:rPr lang="en-GB" sz="2400" b="1" dirty="0">
                <a:ln w="12700">
                  <a:solidFill>
                    <a:srgbClr val="000000"/>
                  </a:solidFill>
                  <a:prstDash val="solid"/>
                </a:ln>
                <a:solidFill>
                  <a:srgbClr val="007434"/>
                </a:solidFill>
                <a:effectLst>
                  <a:outerShdw blurRad="41275" dist="20320" dir="1800000" algn="tl" rotWithShape="0">
                    <a:srgbClr val="000000">
                      <a:alpha val="40000"/>
                    </a:srgbClr>
                  </a:outerShdw>
                </a:effectLst>
                <a:latin typeface="Comic Sans MS"/>
                <a:cs typeface="Comic Sans MS"/>
              </a:rPr>
              <a:t>Yes!</a:t>
            </a:r>
          </a:p>
        </p:txBody>
      </p:sp>
      <p:sp>
        <p:nvSpPr>
          <p:cNvPr id="25" name="Rounded Rectangle 24"/>
          <p:cNvSpPr>
            <a:spLocks noChangeArrowheads="1"/>
          </p:cNvSpPr>
          <p:nvPr/>
        </p:nvSpPr>
        <p:spPr bwMode="auto">
          <a:xfrm>
            <a:off x="1703388" y="2852739"/>
            <a:ext cx="1871662" cy="2160587"/>
          </a:xfrm>
          <a:prstGeom prst="roundRect">
            <a:avLst>
              <a:gd name="adj" fmla="val 16667"/>
            </a:avLst>
          </a:prstGeom>
          <a:solidFill>
            <a:srgbClr val="007434"/>
          </a:solidFill>
          <a:ln>
            <a:noFill/>
          </a:ln>
          <a:effectLst>
            <a:outerShdw blurRad="40000" dist="23000" dir="5400000" rotWithShape="0">
              <a:srgbClr val="000000">
                <a:alpha val="34998"/>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p>
            <a:pPr marL="285750" indent="-285750" algn="ctr">
              <a:buFont typeface="Wingdings" charset="2"/>
              <a:buChar char="ü"/>
              <a:defRPr/>
            </a:pPr>
            <a:r>
              <a:rPr lang="en-US" sz="1400" dirty="0">
                <a:solidFill>
                  <a:schemeClr val="lt1"/>
                </a:solidFill>
                <a:latin typeface="Bell MT"/>
                <a:cs typeface="Bell MT"/>
              </a:rPr>
              <a:t>Why is it the best way?</a:t>
            </a:r>
          </a:p>
          <a:p>
            <a:pPr marL="285750" indent="-285750" algn="ctr">
              <a:buFont typeface="Wingdings" charset="2"/>
              <a:buChar char="ü"/>
              <a:defRPr/>
            </a:pPr>
            <a:r>
              <a:rPr lang="en-US" sz="1400" dirty="0">
                <a:solidFill>
                  <a:schemeClr val="lt1"/>
                </a:solidFill>
                <a:latin typeface="Bell MT"/>
                <a:cs typeface="Bell MT"/>
              </a:rPr>
              <a:t>What are the most influential reasons?</a:t>
            </a:r>
          </a:p>
          <a:p>
            <a:pPr marL="285750" indent="-285750" algn="ctr">
              <a:buFont typeface="Wingdings" charset="2"/>
              <a:buChar char="ü"/>
              <a:defRPr/>
            </a:pPr>
            <a:r>
              <a:rPr lang="en-US" sz="1400" dirty="0">
                <a:solidFill>
                  <a:schemeClr val="lt1"/>
                </a:solidFill>
                <a:latin typeface="Bell MT"/>
                <a:cs typeface="Bell MT"/>
              </a:rPr>
              <a:t>What should we worry most about?</a:t>
            </a:r>
          </a:p>
        </p:txBody>
      </p:sp>
      <p:sp>
        <p:nvSpPr>
          <p:cNvPr id="26" name="Rounded Rectangle 25"/>
          <p:cNvSpPr>
            <a:spLocks noChangeArrowheads="1"/>
          </p:cNvSpPr>
          <p:nvPr/>
        </p:nvSpPr>
        <p:spPr bwMode="auto">
          <a:xfrm>
            <a:off x="8472488" y="2924175"/>
            <a:ext cx="1871662" cy="2160588"/>
          </a:xfrm>
          <a:prstGeom prst="roundRect">
            <a:avLst>
              <a:gd name="adj" fmla="val 16667"/>
            </a:avLst>
          </a:prstGeom>
          <a:solidFill>
            <a:srgbClr val="B90000"/>
          </a:solidFill>
          <a:ln>
            <a:noFill/>
          </a:ln>
          <a:effectLst>
            <a:outerShdw blurRad="40000" dist="23000" dir="5400000" rotWithShape="0">
              <a:srgbClr val="000000">
                <a:alpha val="34998"/>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p>
            <a:pPr marL="285750" indent="-285750" algn="ctr">
              <a:buFont typeface="Wingdings" charset="2"/>
              <a:buChar char="ü"/>
              <a:defRPr/>
            </a:pPr>
            <a:r>
              <a:rPr lang="en-US" sz="1400" dirty="0">
                <a:solidFill>
                  <a:schemeClr val="lt1"/>
                </a:solidFill>
                <a:latin typeface="Bell MT"/>
                <a:cs typeface="Bell MT"/>
              </a:rPr>
              <a:t>Why not?</a:t>
            </a:r>
          </a:p>
          <a:p>
            <a:pPr marL="285750" indent="-285750" algn="ctr">
              <a:buFont typeface="Wingdings" charset="2"/>
              <a:buChar char="ü"/>
              <a:defRPr/>
            </a:pPr>
            <a:r>
              <a:rPr lang="en-US" sz="1400" dirty="0">
                <a:solidFill>
                  <a:schemeClr val="lt1"/>
                </a:solidFill>
                <a:latin typeface="Bell MT"/>
                <a:cs typeface="Bell MT"/>
              </a:rPr>
              <a:t>What is a better way?</a:t>
            </a:r>
          </a:p>
          <a:p>
            <a:pPr marL="285750" indent="-285750" algn="ctr">
              <a:buFont typeface="Wingdings" charset="2"/>
              <a:buChar char="ü"/>
              <a:defRPr/>
            </a:pPr>
            <a:r>
              <a:rPr lang="en-US" sz="1400" dirty="0">
                <a:solidFill>
                  <a:schemeClr val="lt1"/>
                </a:solidFill>
                <a:latin typeface="Bell MT"/>
                <a:cs typeface="Bell MT"/>
              </a:rPr>
              <a:t>Which negatives particularly outweigh the positives? </a:t>
            </a:r>
          </a:p>
        </p:txBody>
      </p:sp>
      <p:sp>
        <p:nvSpPr>
          <p:cNvPr id="27" name="Rounded Rectangle 26"/>
          <p:cNvSpPr>
            <a:spLocks noChangeArrowheads="1"/>
          </p:cNvSpPr>
          <p:nvPr/>
        </p:nvSpPr>
        <p:spPr bwMode="auto">
          <a:xfrm>
            <a:off x="4872038" y="2924175"/>
            <a:ext cx="1871662" cy="2160588"/>
          </a:xfrm>
          <a:prstGeom prst="roundRect">
            <a:avLst>
              <a:gd name="adj" fmla="val 16667"/>
            </a:avLst>
          </a:prstGeom>
          <a:solidFill>
            <a:srgbClr val="FF6600"/>
          </a:solidFill>
          <a:ln>
            <a:noFill/>
          </a:ln>
          <a:effectLst>
            <a:outerShdw blurRad="40000" dist="23000" dir="5400000" rotWithShape="0">
              <a:srgbClr val="000000">
                <a:alpha val="34998"/>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p>
            <a:pPr marL="285750" indent="-285750" algn="ctr">
              <a:buFont typeface="Wingdings" charset="2"/>
              <a:buChar char="ü"/>
              <a:defRPr/>
            </a:pPr>
            <a:r>
              <a:rPr lang="en-US" sz="1400" dirty="0">
                <a:solidFill>
                  <a:schemeClr val="lt1"/>
                </a:solidFill>
                <a:latin typeface="Bell MT"/>
                <a:cs typeface="Bell MT"/>
              </a:rPr>
              <a:t>What is making you unsure?</a:t>
            </a:r>
          </a:p>
          <a:p>
            <a:pPr marL="285750" indent="-285750" algn="ctr">
              <a:buFont typeface="Wingdings" charset="2"/>
              <a:buChar char="ü"/>
              <a:defRPr/>
            </a:pPr>
            <a:r>
              <a:rPr lang="en-US" sz="1400" dirty="0">
                <a:solidFill>
                  <a:schemeClr val="lt1"/>
                </a:solidFill>
                <a:latin typeface="Bell MT"/>
                <a:cs typeface="Bell MT"/>
              </a:rPr>
              <a:t>What would it take for you to make a decision?</a:t>
            </a:r>
          </a:p>
          <a:p>
            <a:pPr marL="285750" indent="-285750" algn="ctr">
              <a:buFont typeface="Wingdings" charset="2"/>
              <a:buChar char="ü"/>
              <a:defRPr/>
            </a:pPr>
            <a:r>
              <a:rPr lang="en-US" sz="1400" dirty="0">
                <a:solidFill>
                  <a:schemeClr val="lt1"/>
                </a:solidFill>
                <a:latin typeface="Bell MT"/>
                <a:cs typeface="Bell MT"/>
              </a:rPr>
              <a:t>What are both sides of the argument?</a:t>
            </a:r>
          </a:p>
        </p:txBody>
      </p:sp>
      <p:sp>
        <p:nvSpPr>
          <p:cNvPr id="13328" name="Rectangle 29"/>
          <p:cNvSpPr>
            <a:spLocks noChangeArrowheads="1"/>
          </p:cNvSpPr>
          <p:nvPr/>
        </p:nvSpPr>
        <p:spPr bwMode="auto">
          <a:xfrm>
            <a:off x="4440238" y="5445126"/>
            <a:ext cx="4965700" cy="1015663"/>
          </a:xfrm>
          <a:prstGeom prst="rect">
            <a:avLst/>
          </a:prstGeom>
          <a:noFill/>
          <a:ln w="9525">
            <a:solidFill>
              <a:srgbClr val="FFC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p>
            <a:pPr marL="342900" indent="-342900">
              <a:buFontTx/>
              <a:buAutoNum type="arabicPeriod"/>
            </a:pPr>
            <a:r>
              <a:rPr lang="en-GB" sz="1200" dirty="0">
                <a:latin typeface="Bell MT" charset="0"/>
              </a:rPr>
              <a:t>What are the advantages of development in the tropical rainforest?</a:t>
            </a:r>
          </a:p>
          <a:p>
            <a:pPr marL="342900" indent="-342900">
              <a:buFontTx/>
              <a:buAutoNum type="arabicPeriod"/>
            </a:pPr>
            <a:r>
              <a:rPr lang="en-GB" sz="1200" dirty="0">
                <a:latin typeface="Bell MT" charset="0"/>
              </a:rPr>
              <a:t>What are the disadvantages of development in the tropical rainforest?</a:t>
            </a:r>
          </a:p>
          <a:p>
            <a:pPr marL="342900" indent="-342900">
              <a:buFontTx/>
              <a:buAutoNum type="arabicPeriod"/>
            </a:pPr>
            <a:r>
              <a:rPr lang="en-GB" sz="1200" dirty="0">
                <a:latin typeface="Bell MT" charset="0"/>
              </a:rPr>
              <a:t>What are the conditions like in the tropical rainforest?</a:t>
            </a:r>
          </a:p>
          <a:p>
            <a:pPr marL="342900" indent="-342900">
              <a:buFontTx/>
              <a:buAutoNum type="arabicPeriod"/>
            </a:pPr>
            <a:r>
              <a:rPr lang="en-GB" sz="1200" dirty="0">
                <a:latin typeface="Bell MT" charset="0"/>
              </a:rPr>
              <a:t>What examples can you use to illustrate the advantages and disadvantages?</a:t>
            </a:r>
          </a:p>
        </p:txBody>
      </p:sp>
      <p:pic>
        <p:nvPicPr>
          <p:cNvPr id="13329" name="Picture 30"/>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566989" y="5373689"/>
            <a:ext cx="981075" cy="979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Rectangle 31"/>
          <p:cNvSpPr/>
          <p:nvPr/>
        </p:nvSpPr>
        <p:spPr>
          <a:xfrm>
            <a:off x="1631504" y="6381328"/>
            <a:ext cx="2736304" cy="369332"/>
          </a:xfrm>
          <a:prstGeom prst="rect">
            <a:avLst/>
          </a:prstGeom>
          <a:noFill/>
        </p:spPr>
        <p:txBody>
          <a:bodyPr>
            <a:spAutoFit/>
          </a:bodyPr>
          <a:lstStyle/>
          <a:p>
            <a:pPr algn="ctr">
              <a:defRPr/>
            </a:pPr>
            <a:r>
              <a:rPr lang="en-GB" b="1" dirty="0">
                <a:ln w="12700">
                  <a:solidFill>
                    <a:srgbClr val="000000"/>
                  </a:solidFill>
                  <a:prstDash val="solid"/>
                </a:ln>
                <a:solidFill>
                  <a:srgbClr val="FFFF00"/>
                </a:solidFill>
                <a:effectLst>
                  <a:outerShdw blurRad="41275" dist="20320" dir="1800000" algn="tl" rotWithShape="0">
                    <a:srgbClr val="000000">
                      <a:alpha val="40000"/>
                    </a:srgbClr>
                  </a:outerShdw>
                </a:effectLst>
                <a:latin typeface="Comic Sans MS"/>
                <a:cs typeface="Comic Sans MS"/>
              </a:rPr>
              <a:t>How can you decide?</a:t>
            </a:r>
          </a:p>
        </p:txBody>
      </p:sp>
      <p:sp>
        <p:nvSpPr>
          <p:cNvPr id="23" name="Rectangle 22"/>
          <p:cNvSpPr/>
          <p:nvPr/>
        </p:nvSpPr>
        <p:spPr>
          <a:xfrm>
            <a:off x="1787910" y="808544"/>
            <a:ext cx="7463657" cy="830997"/>
          </a:xfrm>
          <a:prstGeom prst="rect">
            <a:avLst/>
          </a:prstGeom>
          <a:noFill/>
        </p:spPr>
        <p:txBody>
          <a:bodyPr wrap="square">
            <a:spAutoFit/>
          </a:bodyPr>
          <a:lstStyle/>
          <a:p>
            <a:pPr algn="ctr">
              <a:defRPr/>
            </a:pPr>
            <a:r>
              <a:rPr lang="en-GB" sz="2400" b="1" dirty="0">
                <a:ln w="12700">
                  <a:solidFill>
                    <a:srgbClr val="000000"/>
                  </a:solidFill>
                  <a:prstDash val="solid"/>
                </a:ln>
                <a:solidFill>
                  <a:schemeClr val="tx2">
                    <a:lumMod val="60000"/>
                    <a:lumOff val="40000"/>
                  </a:schemeClr>
                </a:solidFill>
                <a:effectLst>
                  <a:outerShdw blurRad="41275" dist="20320" dir="1800000" algn="tl" rotWithShape="0">
                    <a:srgbClr val="000000">
                      <a:alpha val="40000"/>
                    </a:srgbClr>
                  </a:outerShdw>
                </a:effectLst>
                <a:latin typeface="Comic Sans MS"/>
                <a:cs typeface="Comic Sans MS"/>
              </a:rPr>
              <a:t>“All development in the Rainforest should be stopped”</a:t>
            </a:r>
          </a:p>
        </p:txBody>
      </p:sp>
      <p:sp>
        <p:nvSpPr>
          <p:cNvPr id="24" name="Rectangle 23"/>
          <p:cNvSpPr/>
          <p:nvPr/>
        </p:nvSpPr>
        <p:spPr>
          <a:xfrm>
            <a:off x="1524001" y="36387"/>
            <a:ext cx="1957917" cy="523220"/>
          </a:xfrm>
          <a:prstGeom prst="rect">
            <a:avLst/>
          </a:prstGeom>
          <a:noFill/>
        </p:spPr>
        <p:txBody>
          <a:bodyPr wrap="square">
            <a:spAutoFit/>
          </a:bodyPr>
          <a:lstStyle/>
          <a:p>
            <a:pPr algn="ctr">
              <a:defRPr/>
            </a:pPr>
            <a:r>
              <a:rPr lang="en-GB" sz="2800" b="1" dirty="0">
                <a:ln w="12700">
                  <a:solidFill>
                    <a:srgbClr val="000000"/>
                  </a:solidFill>
                  <a:prstDash val="solid"/>
                </a:ln>
                <a:solidFill>
                  <a:srgbClr val="3366FF"/>
                </a:solidFill>
                <a:effectLst>
                  <a:outerShdw blurRad="41275" dist="20320" dir="1800000" algn="tl" rotWithShape="0">
                    <a:srgbClr val="000000">
                      <a:alpha val="40000"/>
                    </a:srgbClr>
                  </a:outerShdw>
                </a:effectLst>
                <a:latin typeface="Comic Sans MS"/>
                <a:cs typeface="Comic Sans MS"/>
              </a:rPr>
              <a:t>Starter</a:t>
            </a:r>
          </a:p>
        </p:txBody>
      </p:sp>
      <p:sp>
        <p:nvSpPr>
          <p:cNvPr id="28" name="Rounded Rectangle 27"/>
          <p:cNvSpPr/>
          <p:nvPr/>
        </p:nvSpPr>
        <p:spPr>
          <a:xfrm>
            <a:off x="3481918" y="65473"/>
            <a:ext cx="5638271" cy="523220"/>
          </a:xfrm>
          <a:prstGeom prst="roundRect">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tx1"/>
                </a:solidFill>
                <a:latin typeface="Bell MT"/>
                <a:cs typeface="Bell MT"/>
              </a:rPr>
              <a:t>Decide where you stand on the decision line in relation to the statement. Be prepared to justify!</a:t>
            </a:r>
          </a:p>
        </p:txBody>
      </p:sp>
    </p:spTree>
    <p:extLst>
      <p:ext uri="{BB962C8B-B14F-4D97-AF65-F5344CB8AC3E}">
        <p14:creationId xmlns:p14="http://schemas.microsoft.com/office/powerpoint/2010/main" val="151069618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a:extLst>
              <a:ext uri="{28A0092B-C50C-407E-A947-70E740481C1C}">
                <a14:useLocalDpi xmlns:a14="http://schemas.microsoft.com/office/drawing/2010/main" val="0"/>
              </a:ext>
            </a:extLst>
          </a:blip>
          <a:srcRect/>
          <a:stretch>
            <a:fillRect/>
          </a:stretch>
        </p:blipFill>
        <p:spPr bwMode="auto">
          <a:xfrm>
            <a:off x="3647728" y="620688"/>
            <a:ext cx="2376264" cy="2448272"/>
          </a:xfrm>
          <a:prstGeom prst="rect">
            <a:avLst/>
          </a:prstGeom>
          <a:noFill/>
          <a:ln>
            <a:noFill/>
          </a:ln>
          <a:extLst>
            <a:ext uri="{FAA26D3D-D897-4be2-8F04-BA451C77F1D7}">
              <ma14:placeholderFlag xmlns:ma14="http://schemas.microsoft.com/office/mac/drawingml/2011/main"/>
            </a:ext>
          </a:extLst>
        </p:spPr>
      </p:pic>
      <p:pic>
        <p:nvPicPr>
          <p:cNvPr id="5" name="Picture 4"/>
          <p:cNvPicPr/>
          <p:nvPr/>
        </p:nvPicPr>
        <p:blipFill>
          <a:blip r:embed="rId2">
            <a:extLst>
              <a:ext uri="{28A0092B-C50C-407E-A947-70E740481C1C}">
                <a14:useLocalDpi xmlns:a14="http://schemas.microsoft.com/office/drawing/2010/main" val="0"/>
              </a:ext>
            </a:extLst>
          </a:blip>
          <a:srcRect/>
          <a:stretch>
            <a:fillRect/>
          </a:stretch>
        </p:blipFill>
        <p:spPr bwMode="auto">
          <a:xfrm>
            <a:off x="6023992" y="692696"/>
            <a:ext cx="2376264" cy="2448272"/>
          </a:xfrm>
          <a:prstGeom prst="rect">
            <a:avLst/>
          </a:prstGeom>
          <a:noFill/>
          <a:ln>
            <a:noFill/>
          </a:ln>
          <a:extLst>
            <a:ext uri="{FAA26D3D-D897-4be2-8F04-BA451C77F1D7}">
              <ma14:placeholderFlag xmlns:ma14="http://schemas.microsoft.com/office/mac/drawingml/2011/main"/>
            </a:ext>
          </a:extLst>
        </p:spPr>
      </p:pic>
      <p:pic>
        <p:nvPicPr>
          <p:cNvPr id="6" name="Picture 5"/>
          <p:cNvPicPr/>
          <p:nvPr/>
        </p:nvPicPr>
        <p:blipFill>
          <a:blip r:embed="rId2">
            <a:extLst>
              <a:ext uri="{28A0092B-C50C-407E-A947-70E740481C1C}">
                <a14:useLocalDpi xmlns:a14="http://schemas.microsoft.com/office/drawing/2010/main" val="0"/>
              </a:ext>
            </a:extLst>
          </a:blip>
          <a:srcRect/>
          <a:stretch>
            <a:fillRect/>
          </a:stretch>
        </p:blipFill>
        <p:spPr bwMode="auto">
          <a:xfrm>
            <a:off x="8291736" y="692696"/>
            <a:ext cx="2376264" cy="2448272"/>
          </a:xfrm>
          <a:prstGeom prst="rect">
            <a:avLst/>
          </a:prstGeom>
          <a:noFill/>
          <a:ln>
            <a:noFill/>
          </a:ln>
          <a:extLst>
            <a:ext uri="{FAA26D3D-D897-4be2-8F04-BA451C77F1D7}">
              <ma14:placeholderFlag xmlns:ma14="http://schemas.microsoft.com/office/mac/drawingml/2011/main"/>
            </a:ext>
          </a:extLst>
        </p:spPr>
      </p:pic>
      <p:sp>
        <p:nvSpPr>
          <p:cNvPr id="7" name="Left Arrow 6"/>
          <p:cNvSpPr/>
          <p:nvPr/>
        </p:nvSpPr>
        <p:spPr>
          <a:xfrm>
            <a:off x="5015880" y="2708920"/>
            <a:ext cx="648072" cy="288032"/>
          </a:xfrm>
          <a:prstGeom prst="leftArrow">
            <a:avLst/>
          </a:prstGeom>
          <a:solidFill>
            <a:srgbClr val="7DD63E"/>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Left Arrow 7"/>
          <p:cNvSpPr/>
          <p:nvPr/>
        </p:nvSpPr>
        <p:spPr>
          <a:xfrm>
            <a:off x="7680176" y="2204864"/>
            <a:ext cx="648072" cy="288032"/>
          </a:xfrm>
          <a:prstGeom prst="leftArrow">
            <a:avLst/>
          </a:prstGeom>
          <a:solidFill>
            <a:srgbClr val="FF66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Left Arrow 8"/>
          <p:cNvSpPr/>
          <p:nvPr/>
        </p:nvSpPr>
        <p:spPr>
          <a:xfrm>
            <a:off x="9912424" y="1556792"/>
            <a:ext cx="648072" cy="288032"/>
          </a:xfrm>
          <a:prstGeom prst="leftArrow">
            <a:avLst/>
          </a:prstGeom>
          <a:solidFill>
            <a:srgbClr val="D2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Left Arrow 9"/>
          <p:cNvSpPr/>
          <p:nvPr/>
        </p:nvSpPr>
        <p:spPr>
          <a:xfrm>
            <a:off x="9912424" y="1052736"/>
            <a:ext cx="648072" cy="288032"/>
          </a:xfrm>
          <a:prstGeom prst="leftArrow">
            <a:avLst/>
          </a:prstGeom>
          <a:solidFill>
            <a:srgbClr val="570000"/>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ounded Rectangle 10"/>
          <p:cNvSpPr/>
          <p:nvPr/>
        </p:nvSpPr>
        <p:spPr>
          <a:xfrm>
            <a:off x="1703512" y="5184290"/>
            <a:ext cx="1944216" cy="1485070"/>
          </a:xfrm>
          <a:prstGeom prst="roundRect">
            <a:avLst/>
          </a:prstGeom>
          <a:solidFill>
            <a:schemeClr val="tx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TextBox 11"/>
          <p:cNvSpPr txBox="1"/>
          <p:nvPr/>
        </p:nvSpPr>
        <p:spPr>
          <a:xfrm>
            <a:off x="1703512" y="5354652"/>
            <a:ext cx="1944216" cy="1277273"/>
          </a:xfrm>
          <a:prstGeom prst="rect">
            <a:avLst/>
          </a:prstGeom>
          <a:noFill/>
        </p:spPr>
        <p:txBody>
          <a:bodyPr wrap="square" rtlCol="0">
            <a:spAutoFit/>
          </a:bodyPr>
          <a:lstStyle/>
          <a:p>
            <a:pPr marL="285750" indent="-285750">
              <a:buFont typeface="Wingdings" charset="2"/>
              <a:buChar char="ü"/>
            </a:pPr>
            <a:r>
              <a:rPr lang="en-US" sz="1100" dirty="0">
                <a:latin typeface="Bell MT"/>
                <a:cs typeface="Bell MT"/>
              </a:rPr>
              <a:t>Use examples</a:t>
            </a:r>
          </a:p>
          <a:p>
            <a:pPr marL="285750" indent="-285750">
              <a:buFont typeface="Wingdings" charset="2"/>
              <a:buChar char="ü"/>
            </a:pPr>
            <a:r>
              <a:rPr lang="en-US" sz="1100" dirty="0">
                <a:latin typeface="Bell MT"/>
                <a:cs typeface="Bell MT"/>
              </a:rPr>
              <a:t>Use key terminology</a:t>
            </a:r>
          </a:p>
          <a:p>
            <a:pPr marL="285750" indent="-285750">
              <a:buFont typeface="Wingdings" charset="2"/>
              <a:buChar char="ü"/>
            </a:pPr>
            <a:r>
              <a:rPr lang="en-US" sz="1100" dirty="0">
                <a:latin typeface="Bell MT"/>
                <a:cs typeface="Bell MT"/>
              </a:rPr>
              <a:t>Make links between points</a:t>
            </a:r>
          </a:p>
          <a:p>
            <a:pPr marL="285750" indent="-285750">
              <a:buFont typeface="Wingdings" charset="2"/>
              <a:buChar char="ü"/>
            </a:pPr>
            <a:r>
              <a:rPr lang="en-US" sz="1100" dirty="0">
                <a:latin typeface="Bell MT"/>
                <a:cs typeface="Bell MT"/>
              </a:rPr>
              <a:t>Use point, example, explain, link to structure your answer</a:t>
            </a:r>
          </a:p>
        </p:txBody>
      </p:sp>
      <p:sp>
        <p:nvSpPr>
          <p:cNvPr id="13" name="Rectangle 12"/>
          <p:cNvSpPr/>
          <p:nvPr/>
        </p:nvSpPr>
        <p:spPr>
          <a:xfrm>
            <a:off x="4079776" y="0"/>
            <a:ext cx="3384376" cy="523220"/>
          </a:xfrm>
          <a:prstGeom prst="rect">
            <a:avLst/>
          </a:prstGeom>
          <a:noFill/>
        </p:spPr>
        <p:txBody>
          <a:bodyPr wrap="square">
            <a:spAutoFit/>
          </a:bodyPr>
          <a:lstStyle/>
          <a:p>
            <a:pPr algn="ctr">
              <a:defRPr/>
            </a:pPr>
            <a:r>
              <a:rPr lang="en-GB" sz="2800" b="1" dirty="0">
                <a:ln w="12700">
                  <a:solidFill>
                    <a:srgbClr val="000000"/>
                  </a:solidFill>
                  <a:prstDash val="solid"/>
                </a:ln>
                <a:solidFill>
                  <a:srgbClr val="3366FF"/>
                </a:solidFill>
                <a:effectLst>
                  <a:outerShdw blurRad="41275" dist="20320" dir="1800000" algn="tl" rotWithShape="0">
                    <a:srgbClr val="000000">
                      <a:alpha val="40000"/>
                    </a:srgbClr>
                  </a:outerShdw>
                </a:effectLst>
                <a:latin typeface="Comic Sans MS"/>
                <a:ea typeface="ＭＳ Ｐゴシック" charset="0"/>
                <a:cs typeface="Comic Sans MS"/>
              </a:rPr>
              <a:t>Exam questions</a:t>
            </a:r>
            <a:r>
              <a:rPr lang="is-IS" sz="2800" b="1" dirty="0">
                <a:ln w="12700">
                  <a:solidFill>
                    <a:srgbClr val="000000"/>
                  </a:solidFill>
                  <a:prstDash val="solid"/>
                </a:ln>
                <a:solidFill>
                  <a:srgbClr val="3366FF"/>
                </a:solidFill>
                <a:effectLst>
                  <a:outerShdw blurRad="41275" dist="20320" dir="1800000" algn="tl" rotWithShape="0">
                    <a:srgbClr val="000000">
                      <a:alpha val="40000"/>
                    </a:srgbClr>
                  </a:outerShdw>
                </a:effectLst>
                <a:latin typeface="Comic Sans MS"/>
                <a:ea typeface="ＭＳ Ｐゴシック" charset="0"/>
                <a:cs typeface="Comic Sans MS"/>
              </a:rPr>
              <a:t>…</a:t>
            </a:r>
            <a:endParaRPr lang="en-GB" sz="2800" b="1" dirty="0">
              <a:ln w="12700">
                <a:solidFill>
                  <a:srgbClr val="000000"/>
                </a:solidFill>
                <a:prstDash val="solid"/>
              </a:ln>
              <a:solidFill>
                <a:srgbClr val="3366FF"/>
              </a:solidFill>
              <a:effectLst>
                <a:outerShdw blurRad="41275" dist="20320" dir="1800000" algn="tl" rotWithShape="0">
                  <a:srgbClr val="000000">
                    <a:alpha val="40000"/>
                  </a:srgbClr>
                </a:outerShdw>
              </a:effectLst>
              <a:latin typeface="Comic Sans MS"/>
              <a:ea typeface="ＭＳ Ｐゴシック" charset="0"/>
              <a:cs typeface="Comic Sans MS"/>
            </a:endParaRPr>
          </a:p>
        </p:txBody>
      </p:sp>
      <p:sp>
        <p:nvSpPr>
          <p:cNvPr id="14" name="TextBox 13"/>
          <p:cNvSpPr txBox="1"/>
          <p:nvPr/>
        </p:nvSpPr>
        <p:spPr>
          <a:xfrm>
            <a:off x="3791744" y="3284984"/>
            <a:ext cx="2232248" cy="2308324"/>
          </a:xfrm>
          <a:prstGeom prst="rect">
            <a:avLst/>
          </a:prstGeom>
          <a:solidFill>
            <a:srgbClr val="7DD63E"/>
          </a:solidFill>
        </p:spPr>
        <p:txBody>
          <a:bodyPr wrap="square" rtlCol="0">
            <a:spAutoFit/>
          </a:bodyPr>
          <a:lstStyle/>
          <a:p>
            <a:pPr algn="ctr"/>
            <a:r>
              <a:rPr lang="en-US" dirty="0">
                <a:latin typeface="Bell MT"/>
                <a:cs typeface="Bell MT"/>
              </a:rPr>
              <a:t>Describe two ways that the tropical rainforest can be managed sustainably.</a:t>
            </a:r>
          </a:p>
          <a:p>
            <a:pPr algn="ctr"/>
            <a:endParaRPr lang="en-US" dirty="0">
              <a:latin typeface="Bell MT"/>
              <a:cs typeface="Bell MT"/>
            </a:endParaRPr>
          </a:p>
          <a:p>
            <a:pPr algn="ctr"/>
            <a:endParaRPr lang="en-US" dirty="0">
              <a:latin typeface="Bell MT"/>
              <a:cs typeface="Bell MT"/>
            </a:endParaRPr>
          </a:p>
          <a:p>
            <a:pPr algn="ctr"/>
            <a:endParaRPr lang="en-US" dirty="0">
              <a:latin typeface="Bell MT"/>
              <a:cs typeface="Bell MT"/>
            </a:endParaRPr>
          </a:p>
          <a:p>
            <a:pPr algn="ctr"/>
            <a:r>
              <a:rPr lang="en-US" dirty="0">
                <a:latin typeface="Bell MT"/>
                <a:cs typeface="Bell MT"/>
              </a:rPr>
              <a:t>(4 marks)</a:t>
            </a:r>
          </a:p>
        </p:txBody>
      </p:sp>
      <p:sp>
        <p:nvSpPr>
          <p:cNvPr id="16" name="TextBox 15"/>
          <p:cNvSpPr txBox="1"/>
          <p:nvPr/>
        </p:nvSpPr>
        <p:spPr>
          <a:xfrm>
            <a:off x="6076908" y="3284984"/>
            <a:ext cx="2088232" cy="2308324"/>
          </a:xfrm>
          <a:prstGeom prst="rect">
            <a:avLst/>
          </a:prstGeom>
          <a:solidFill>
            <a:srgbClr val="FF6600"/>
          </a:solidFill>
        </p:spPr>
        <p:txBody>
          <a:bodyPr wrap="square" rtlCol="0">
            <a:spAutoFit/>
          </a:bodyPr>
          <a:lstStyle/>
          <a:p>
            <a:pPr algn="ctr"/>
            <a:r>
              <a:rPr lang="en-US" dirty="0" smtClean="0">
                <a:latin typeface="Bell MT"/>
                <a:cs typeface="Bell MT"/>
              </a:rPr>
              <a:t>Evaluate the sustainability of one method used to manage deforestation in the tropical rainforest.</a:t>
            </a:r>
          </a:p>
          <a:p>
            <a:pPr algn="ctr"/>
            <a:endParaRPr lang="en-US" dirty="0" smtClean="0">
              <a:solidFill>
                <a:srgbClr val="000000"/>
              </a:solidFill>
              <a:latin typeface="Bell MT"/>
              <a:cs typeface="Bell MT"/>
            </a:endParaRPr>
          </a:p>
          <a:p>
            <a:pPr algn="ctr"/>
            <a:r>
              <a:rPr lang="en-US" dirty="0" smtClean="0">
                <a:solidFill>
                  <a:srgbClr val="000000"/>
                </a:solidFill>
                <a:latin typeface="Bell MT"/>
                <a:cs typeface="Bell MT"/>
              </a:rPr>
              <a:t>(6 </a:t>
            </a:r>
            <a:r>
              <a:rPr lang="en-US" dirty="0">
                <a:solidFill>
                  <a:srgbClr val="000000"/>
                </a:solidFill>
                <a:latin typeface="Bell MT"/>
                <a:cs typeface="Bell MT"/>
              </a:rPr>
              <a:t>marks)</a:t>
            </a:r>
          </a:p>
        </p:txBody>
      </p:sp>
      <p:sp>
        <p:nvSpPr>
          <p:cNvPr id="17" name="TextBox 16"/>
          <p:cNvSpPr txBox="1"/>
          <p:nvPr/>
        </p:nvSpPr>
        <p:spPr>
          <a:xfrm>
            <a:off x="8291736" y="3284984"/>
            <a:ext cx="2268760" cy="2308324"/>
          </a:xfrm>
          <a:prstGeom prst="rect">
            <a:avLst/>
          </a:prstGeom>
          <a:gradFill flip="none" rotWithShape="1">
            <a:gsLst>
              <a:gs pos="0">
                <a:srgbClr val="D20000"/>
              </a:gs>
              <a:gs pos="100000">
                <a:srgbClr val="570000"/>
              </a:gs>
            </a:gsLst>
            <a:lin ang="0" scaled="1"/>
            <a:tileRect/>
          </a:gradFill>
        </p:spPr>
        <p:txBody>
          <a:bodyPr wrap="square" rtlCol="0">
            <a:spAutoFit/>
          </a:bodyPr>
          <a:lstStyle/>
          <a:p>
            <a:pPr algn="ctr"/>
            <a:r>
              <a:rPr lang="en-US" dirty="0" smtClean="0">
                <a:latin typeface="Bell MT" charset="0"/>
                <a:ea typeface="Bell MT" charset="0"/>
                <a:cs typeface="Bell MT" charset="0"/>
              </a:rPr>
              <a:t> For a named area which you have studied, describe attempts to maintain, conserve or improve the natural environment </a:t>
            </a:r>
          </a:p>
          <a:p>
            <a:pPr algn="ctr"/>
            <a:r>
              <a:rPr lang="en-US" dirty="0" smtClean="0">
                <a:latin typeface="Bell MT" charset="0"/>
                <a:ea typeface="Bell MT" charset="0"/>
                <a:cs typeface="Bell MT" charset="0"/>
              </a:rPr>
              <a:t>(</a:t>
            </a:r>
            <a:r>
              <a:rPr lang="en-US" dirty="0">
                <a:latin typeface="Bell MT" charset="0"/>
                <a:ea typeface="Bell MT" charset="0"/>
                <a:cs typeface="Bell MT" charset="0"/>
              </a:rPr>
              <a:t>7</a:t>
            </a:r>
            <a:r>
              <a:rPr lang="en-US" dirty="0" smtClean="0">
                <a:latin typeface="Bell MT" charset="0"/>
                <a:ea typeface="Bell MT" charset="0"/>
                <a:cs typeface="Bell MT" charset="0"/>
              </a:rPr>
              <a:t> </a:t>
            </a:r>
            <a:r>
              <a:rPr lang="en-US" dirty="0">
                <a:latin typeface="Bell MT" charset="0"/>
                <a:ea typeface="Bell MT" charset="0"/>
                <a:cs typeface="Bell MT" charset="0"/>
              </a:rPr>
              <a:t>marks)</a:t>
            </a:r>
          </a:p>
        </p:txBody>
      </p:sp>
      <p:sp>
        <p:nvSpPr>
          <p:cNvPr id="18" name="Rounded Rectangle 17"/>
          <p:cNvSpPr/>
          <p:nvPr/>
        </p:nvSpPr>
        <p:spPr>
          <a:xfrm>
            <a:off x="3909699" y="5695119"/>
            <a:ext cx="6624736" cy="1008112"/>
          </a:xfrm>
          <a:prstGeom prst="roundRect">
            <a:avLst/>
          </a:prstGeom>
          <a:solidFill>
            <a:schemeClr val="tx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TextBox 18"/>
          <p:cNvSpPr txBox="1"/>
          <p:nvPr/>
        </p:nvSpPr>
        <p:spPr>
          <a:xfrm>
            <a:off x="3935760" y="5661248"/>
            <a:ext cx="1728192" cy="369332"/>
          </a:xfrm>
          <a:prstGeom prst="rect">
            <a:avLst/>
          </a:prstGeom>
          <a:noFill/>
        </p:spPr>
        <p:txBody>
          <a:bodyPr wrap="square" rtlCol="0">
            <a:spAutoFit/>
          </a:bodyPr>
          <a:lstStyle/>
          <a:p>
            <a:r>
              <a:rPr lang="en-US" b="1" u="sng" dirty="0">
                <a:latin typeface="Bell MT"/>
                <a:cs typeface="Bell MT"/>
              </a:rPr>
              <a:t>Key words</a:t>
            </a:r>
          </a:p>
        </p:txBody>
      </p:sp>
      <p:pic>
        <p:nvPicPr>
          <p:cNvPr id="20" name="Picture 19"/>
          <p:cNvPicPr>
            <a:picLocks noChangeAspect="1"/>
          </p:cNvPicPr>
          <p:nvPr/>
        </p:nvPicPr>
        <p:blipFill>
          <a:blip r:embed="rId3"/>
          <a:stretch>
            <a:fillRect/>
          </a:stretch>
        </p:blipFill>
        <p:spPr>
          <a:xfrm>
            <a:off x="9700174" y="5760640"/>
            <a:ext cx="788315" cy="908720"/>
          </a:xfrm>
          <a:prstGeom prst="rect">
            <a:avLst/>
          </a:prstGeom>
        </p:spPr>
      </p:pic>
      <p:sp>
        <p:nvSpPr>
          <p:cNvPr id="21" name="TextBox 20"/>
          <p:cNvSpPr txBox="1"/>
          <p:nvPr/>
        </p:nvSpPr>
        <p:spPr>
          <a:xfrm>
            <a:off x="1631504" y="188641"/>
            <a:ext cx="2016224" cy="1323439"/>
          </a:xfrm>
          <a:prstGeom prst="rect">
            <a:avLst/>
          </a:prstGeom>
          <a:solidFill>
            <a:srgbClr val="D20000"/>
          </a:solidFill>
        </p:spPr>
        <p:txBody>
          <a:bodyPr wrap="square" rtlCol="0">
            <a:spAutoFit/>
          </a:bodyPr>
          <a:lstStyle/>
          <a:p>
            <a:pPr algn="ctr"/>
            <a:r>
              <a:rPr lang="en-US" sz="1000" dirty="0">
                <a:solidFill>
                  <a:srgbClr val="FFFFFF"/>
                </a:solidFill>
                <a:latin typeface="Bell MT"/>
                <a:cs typeface="Bell MT"/>
              </a:rPr>
              <a:t>Level 1</a:t>
            </a:r>
          </a:p>
          <a:p>
            <a:endParaRPr lang="en-US" sz="1000" dirty="0">
              <a:solidFill>
                <a:srgbClr val="FFFFFF"/>
              </a:solidFill>
              <a:latin typeface="Bell MT"/>
              <a:cs typeface="Bell MT"/>
            </a:endParaRPr>
          </a:p>
          <a:p>
            <a:pPr marL="171450" indent="-171450">
              <a:buFont typeface="Wingdings" charset="2"/>
              <a:buChar char="§"/>
            </a:pPr>
            <a:r>
              <a:rPr lang="en-US" sz="1000" dirty="0">
                <a:solidFill>
                  <a:srgbClr val="FFFFFF"/>
                </a:solidFill>
                <a:latin typeface="Bell MT"/>
                <a:cs typeface="Bell MT"/>
              </a:rPr>
              <a:t>You demonstrate limited knowledge of managing tropical rainforests sustainably.</a:t>
            </a:r>
          </a:p>
          <a:p>
            <a:pPr marL="171450" indent="-171450">
              <a:buFont typeface="Wingdings" charset="2"/>
              <a:buChar char="§"/>
            </a:pPr>
            <a:r>
              <a:rPr lang="en-US" sz="1000" dirty="0">
                <a:solidFill>
                  <a:srgbClr val="FFFFFF"/>
                </a:solidFill>
                <a:latin typeface="Bell MT"/>
                <a:cs typeface="Bell MT"/>
              </a:rPr>
              <a:t>You demonstrate a limited ability to use key terms. </a:t>
            </a:r>
          </a:p>
          <a:p>
            <a:pPr algn="ctr"/>
            <a:endParaRPr lang="en-US" sz="1000" dirty="0">
              <a:solidFill>
                <a:srgbClr val="FFFFFF"/>
              </a:solidFill>
              <a:latin typeface="Bell MT"/>
              <a:cs typeface="Bell MT"/>
            </a:endParaRPr>
          </a:p>
        </p:txBody>
      </p:sp>
      <p:sp>
        <p:nvSpPr>
          <p:cNvPr id="22" name="TextBox 21"/>
          <p:cNvSpPr txBox="1"/>
          <p:nvPr/>
        </p:nvSpPr>
        <p:spPr>
          <a:xfrm>
            <a:off x="1631504" y="1807657"/>
            <a:ext cx="2016224" cy="1323439"/>
          </a:xfrm>
          <a:prstGeom prst="rect">
            <a:avLst/>
          </a:prstGeom>
          <a:solidFill>
            <a:srgbClr val="FF6600"/>
          </a:solidFill>
        </p:spPr>
        <p:txBody>
          <a:bodyPr wrap="square" rtlCol="0">
            <a:spAutoFit/>
          </a:bodyPr>
          <a:lstStyle/>
          <a:p>
            <a:pPr algn="ctr"/>
            <a:r>
              <a:rPr lang="en-US" sz="1000" dirty="0">
                <a:solidFill>
                  <a:srgbClr val="FFFFFF"/>
                </a:solidFill>
                <a:latin typeface="Bell MT"/>
                <a:cs typeface="Bell MT"/>
              </a:rPr>
              <a:t>Level 2</a:t>
            </a:r>
          </a:p>
          <a:p>
            <a:pPr marL="171450" indent="-171450">
              <a:buFont typeface="Wingdings" charset="2"/>
              <a:buChar char="§"/>
            </a:pPr>
            <a:r>
              <a:rPr lang="en-US" sz="1000" dirty="0">
                <a:solidFill>
                  <a:srgbClr val="FFFFFF"/>
                </a:solidFill>
                <a:latin typeface="Bell MT"/>
                <a:cs typeface="Bell MT"/>
              </a:rPr>
              <a:t>You demonstrate a clear knowledge of managing tropical rainforests sustainably.</a:t>
            </a:r>
          </a:p>
          <a:p>
            <a:pPr marL="171450" indent="-171450">
              <a:buFont typeface="Wingdings" charset="2"/>
              <a:buChar char="§"/>
            </a:pPr>
            <a:r>
              <a:rPr lang="en-US" sz="1000" dirty="0">
                <a:solidFill>
                  <a:srgbClr val="FFFFFF"/>
                </a:solidFill>
                <a:latin typeface="Bell MT"/>
                <a:cs typeface="Bell MT"/>
              </a:rPr>
              <a:t>You are able to use some place specific detail. </a:t>
            </a:r>
          </a:p>
          <a:p>
            <a:pPr marL="171450" indent="-171450">
              <a:buFont typeface="Wingdings" charset="2"/>
              <a:buChar char="§"/>
            </a:pPr>
            <a:r>
              <a:rPr lang="en-US" sz="1000" dirty="0">
                <a:solidFill>
                  <a:srgbClr val="FFFFFF"/>
                </a:solidFill>
                <a:latin typeface="Bell MT"/>
                <a:cs typeface="Bell MT"/>
              </a:rPr>
              <a:t>You are able to use key terms correctly.</a:t>
            </a:r>
          </a:p>
        </p:txBody>
      </p:sp>
      <p:sp>
        <p:nvSpPr>
          <p:cNvPr id="24" name="TextBox 23"/>
          <p:cNvSpPr txBox="1"/>
          <p:nvPr/>
        </p:nvSpPr>
        <p:spPr>
          <a:xfrm>
            <a:off x="1631504" y="3423577"/>
            <a:ext cx="2016224" cy="1477328"/>
          </a:xfrm>
          <a:prstGeom prst="rect">
            <a:avLst/>
          </a:prstGeom>
          <a:solidFill>
            <a:srgbClr val="008000"/>
          </a:solidFill>
        </p:spPr>
        <p:txBody>
          <a:bodyPr wrap="square" rtlCol="0">
            <a:spAutoFit/>
          </a:bodyPr>
          <a:lstStyle/>
          <a:p>
            <a:pPr algn="ctr"/>
            <a:r>
              <a:rPr lang="en-US" sz="1000" dirty="0">
                <a:solidFill>
                  <a:srgbClr val="FFFFFF"/>
                </a:solidFill>
                <a:latin typeface="Bell MT"/>
                <a:cs typeface="Bell MT"/>
              </a:rPr>
              <a:t>Level 3</a:t>
            </a:r>
          </a:p>
          <a:p>
            <a:pPr marL="171450" indent="-171450">
              <a:buFont typeface="Wingdings" charset="2"/>
              <a:buChar char="§"/>
            </a:pPr>
            <a:r>
              <a:rPr lang="en-US" sz="1000" dirty="0">
                <a:solidFill>
                  <a:srgbClr val="FFFFFF"/>
                </a:solidFill>
                <a:latin typeface="Bell MT"/>
                <a:cs typeface="Bell MT"/>
              </a:rPr>
              <a:t>You demonstrate detailed knowledge of managing tropical rainforests sustainably.</a:t>
            </a:r>
          </a:p>
          <a:p>
            <a:pPr marL="171450" indent="-171450">
              <a:buFont typeface="Wingdings" charset="2"/>
              <a:buChar char="§"/>
            </a:pPr>
            <a:r>
              <a:rPr lang="en-US" sz="1000" dirty="0">
                <a:solidFill>
                  <a:srgbClr val="FFFFFF"/>
                </a:solidFill>
                <a:latin typeface="Bell MT"/>
                <a:cs typeface="Bell MT"/>
              </a:rPr>
              <a:t>You are able to use place specific detail thoroughly. </a:t>
            </a:r>
          </a:p>
          <a:p>
            <a:pPr marL="171450" indent="-171450">
              <a:buFont typeface="Wingdings" charset="2"/>
              <a:buChar char="§"/>
            </a:pPr>
            <a:r>
              <a:rPr lang="en-US" sz="1000" dirty="0">
                <a:solidFill>
                  <a:srgbClr val="FFFFFF"/>
                </a:solidFill>
                <a:latin typeface="Bell MT"/>
                <a:cs typeface="Bell MT"/>
              </a:rPr>
              <a:t>You are able to use key terms consistently correctly. </a:t>
            </a:r>
          </a:p>
          <a:p>
            <a:endParaRPr lang="en-US" sz="1000" dirty="0">
              <a:solidFill>
                <a:srgbClr val="FFFFFF"/>
              </a:solidFill>
              <a:latin typeface="Bell MT"/>
              <a:cs typeface="Bell MT"/>
            </a:endParaRPr>
          </a:p>
        </p:txBody>
      </p:sp>
      <p:sp>
        <p:nvSpPr>
          <p:cNvPr id="26" name="Rectangle 25"/>
          <p:cNvSpPr/>
          <p:nvPr/>
        </p:nvSpPr>
        <p:spPr>
          <a:xfrm>
            <a:off x="2279577" y="5067658"/>
            <a:ext cx="867019" cy="369332"/>
          </a:xfrm>
          <a:prstGeom prst="rect">
            <a:avLst/>
          </a:prstGeom>
        </p:spPr>
        <p:txBody>
          <a:bodyPr wrap="none">
            <a:spAutoFit/>
          </a:bodyPr>
          <a:lstStyle/>
          <a:p>
            <a:pPr algn="ctr"/>
            <a:r>
              <a:rPr lang="en-US" b="1" u="sng" dirty="0">
                <a:latin typeface="Bell MT"/>
                <a:cs typeface="Bell MT"/>
              </a:rPr>
              <a:t>Advice</a:t>
            </a:r>
          </a:p>
        </p:txBody>
      </p:sp>
      <p:sp>
        <p:nvSpPr>
          <p:cNvPr id="27" name="Rectangle 26"/>
          <p:cNvSpPr/>
          <p:nvPr/>
        </p:nvSpPr>
        <p:spPr>
          <a:xfrm>
            <a:off x="5015880" y="5726770"/>
            <a:ext cx="2160240" cy="400110"/>
          </a:xfrm>
          <a:prstGeom prst="rect">
            <a:avLst/>
          </a:prstGeom>
          <a:noFill/>
        </p:spPr>
        <p:txBody>
          <a:bodyPr>
            <a:spAutoFit/>
          </a:bodyPr>
          <a:lstStyle/>
          <a:p>
            <a:pPr lvl="0" algn="ctr">
              <a:defRPr/>
            </a:pPr>
            <a:r>
              <a:rPr lang="en-GB" sz="2000" b="1" dirty="0">
                <a:ln w="12700">
                  <a:solidFill>
                    <a:srgbClr val="000000"/>
                  </a:solidFill>
                  <a:prstDash val="solid"/>
                </a:ln>
                <a:solidFill>
                  <a:srgbClr val="FF6600"/>
                </a:solidFill>
                <a:effectLst>
                  <a:outerShdw blurRad="41275" dist="20320" dir="1800000" algn="tl" rotWithShape="0">
                    <a:srgbClr val="000000">
                      <a:alpha val="40000"/>
                    </a:srgbClr>
                  </a:outerShdw>
                </a:effectLst>
                <a:latin typeface="Comic Sans MS"/>
                <a:ea typeface="ＭＳ Ｐゴシック" charset="0"/>
                <a:cs typeface="Comic Sans MS"/>
              </a:rPr>
              <a:t>International</a:t>
            </a:r>
            <a:endParaRPr lang="en-GB" sz="2000" b="1" dirty="0">
              <a:ln w="12700">
                <a:solidFill>
                  <a:srgbClr val="000000"/>
                </a:solidFill>
                <a:prstDash val="solid"/>
              </a:ln>
              <a:solidFill>
                <a:srgbClr val="FF6600"/>
              </a:solidFill>
              <a:effectLst>
                <a:outerShdw blurRad="41275" dist="20320" dir="1800000" algn="tl" rotWithShape="0">
                  <a:srgbClr val="000000">
                    <a:alpha val="40000"/>
                  </a:srgbClr>
                </a:outerShdw>
              </a:effectLst>
              <a:latin typeface="Comic Sans MS"/>
              <a:ea typeface="ＭＳ Ｐゴシック" charset="0"/>
              <a:cs typeface="Comic Sans MS"/>
            </a:endParaRPr>
          </a:p>
        </p:txBody>
      </p:sp>
      <p:sp>
        <p:nvSpPr>
          <p:cNvPr id="28" name="Rectangle 27"/>
          <p:cNvSpPr/>
          <p:nvPr/>
        </p:nvSpPr>
        <p:spPr>
          <a:xfrm>
            <a:off x="3643784" y="6277375"/>
            <a:ext cx="2520280" cy="400110"/>
          </a:xfrm>
          <a:prstGeom prst="rect">
            <a:avLst/>
          </a:prstGeom>
          <a:noFill/>
        </p:spPr>
        <p:txBody>
          <a:bodyPr wrap="square">
            <a:spAutoFit/>
          </a:bodyPr>
          <a:lstStyle/>
          <a:p>
            <a:pPr algn="ctr">
              <a:defRPr/>
            </a:pPr>
            <a:r>
              <a:rPr lang="en-GB" sz="2000" b="1" dirty="0">
                <a:ln w="12700">
                  <a:solidFill>
                    <a:srgbClr val="000000"/>
                  </a:solidFill>
                  <a:prstDash val="solid"/>
                </a:ln>
                <a:solidFill>
                  <a:srgbClr val="008000"/>
                </a:solidFill>
                <a:effectLst>
                  <a:outerShdw blurRad="41275" dist="20320" dir="1800000" algn="tl" rotWithShape="0">
                    <a:srgbClr val="000000">
                      <a:alpha val="40000"/>
                    </a:srgbClr>
                  </a:outerShdw>
                </a:effectLst>
                <a:latin typeface="Comic Sans MS"/>
                <a:ea typeface="ＭＳ Ｐゴシック" charset="0"/>
                <a:cs typeface="Comic Sans MS"/>
              </a:rPr>
              <a:t>Debt reduction</a:t>
            </a:r>
          </a:p>
        </p:txBody>
      </p:sp>
      <p:sp>
        <p:nvSpPr>
          <p:cNvPr id="29" name="Rectangle 28"/>
          <p:cNvSpPr/>
          <p:nvPr/>
        </p:nvSpPr>
        <p:spPr>
          <a:xfrm>
            <a:off x="7464153" y="5661248"/>
            <a:ext cx="2549541" cy="400110"/>
          </a:xfrm>
          <a:prstGeom prst="rect">
            <a:avLst/>
          </a:prstGeom>
          <a:noFill/>
        </p:spPr>
        <p:txBody>
          <a:bodyPr wrap="square">
            <a:spAutoFit/>
          </a:bodyPr>
          <a:lstStyle/>
          <a:p>
            <a:pPr algn="ctr">
              <a:defRPr/>
            </a:pPr>
            <a:r>
              <a:rPr lang="en-GB" sz="2000" b="1" dirty="0">
                <a:ln w="12700">
                  <a:solidFill>
                    <a:srgbClr val="000000"/>
                  </a:solidFill>
                  <a:prstDash val="solid"/>
                </a:ln>
                <a:solidFill>
                  <a:srgbClr val="FF0000"/>
                </a:solidFill>
                <a:effectLst>
                  <a:outerShdw blurRad="41275" dist="20320" dir="1800000" algn="tl" rotWithShape="0">
                    <a:srgbClr val="000000">
                      <a:alpha val="40000"/>
                    </a:srgbClr>
                  </a:outerShdw>
                </a:effectLst>
                <a:latin typeface="Comic Sans MS"/>
                <a:ea typeface="ＭＳ Ｐゴシック" charset="0"/>
                <a:cs typeface="Comic Sans MS"/>
              </a:rPr>
              <a:t>Biosphere reserve</a:t>
            </a:r>
          </a:p>
        </p:txBody>
      </p:sp>
      <p:sp>
        <p:nvSpPr>
          <p:cNvPr id="31" name="Rectangle 30"/>
          <p:cNvSpPr/>
          <p:nvPr/>
        </p:nvSpPr>
        <p:spPr>
          <a:xfrm>
            <a:off x="6276021" y="5861303"/>
            <a:ext cx="2376263" cy="400110"/>
          </a:xfrm>
          <a:prstGeom prst="rect">
            <a:avLst/>
          </a:prstGeom>
          <a:noFill/>
        </p:spPr>
        <p:txBody>
          <a:bodyPr wrap="square">
            <a:spAutoFit/>
          </a:bodyPr>
          <a:lstStyle/>
          <a:p>
            <a:pPr algn="ctr">
              <a:defRPr/>
            </a:pPr>
            <a:r>
              <a:rPr lang="en-GB" sz="2000" b="1" dirty="0">
                <a:ln w="12700">
                  <a:solidFill>
                    <a:srgbClr val="000000"/>
                  </a:solidFill>
                  <a:prstDash val="solid"/>
                </a:ln>
                <a:solidFill>
                  <a:srgbClr val="42FFF9"/>
                </a:solidFill>
                <a:effectLst>
                  <a:outerShdw blurRad="41275" dist="20320" dir="1800000" algn="tl" rotWithShape="0">
                    <a:srgbClr val="000000">
                      <a:alpha val="40000"/>
                    </a:srgbClr>
                  </a:outerShdw>
                </a:effectLst>
                <a:latin typeface="Comic Sans MS"/>
                <a:ea typeface="ＭＳ Ｐゴシック" charset="0"/>
                <a:cs typeface="Comic Sans MS"/>
              </a:rPr>
              <a:t>Logging</a:t>
            </a:r>
          </a:p>
        </p:txBody>
      </p:sp>
      <p:sp>
        <p:nvSpPr>
          <p:cNvPr id="32" name="Rectangle 31"/>
          <p:cNvSpPr/>
          <p:nvPr/>
        </p:nvSpPr>
        <p:spPr>
          <a:xfrm>
            <a:off x="5408540" y="6277375"/>
            <a:ext cx="2376263" cy="400110"/>
          </a:xfrm>
          <a:prstGeom prst="rect">
            <a:avLst/>
          </a:prstGeom>
          <a:noFill/>
        </p:spPr>
        <p:txBody>
          <a:bodyPr wrap="square">
            <a:spAutoFit/>
          </a:bodyPr>
          <a:lstStyle/>
          <a:p>
            <a:pPr algn="ctr">
              <a:defRPr/>
            </a:pPr>
            <a:r>
              <a:rPr lang="en-GB" sz="2000" b="1" dirty="0">
                <a:ln w="12700">
                  <a:solidFill>
                    <a:srgbClr val="000000"/>
                  </a:solidFill>
                  <a:prstDash val="solid"/>
                </a:ln>
                <a:solidFill>
                  <a:srgbClr val="E540FD"/>
                </a:solidFill>
                <a:effectLst>
                  <a:outerShdw blurRad="41275" dist="20320" dir="1800000" algn="tl" rotWithShape="0">
                    <a:srgbClr val="000000">
                      <a:alpha val="40000"/>
                    </a:srgbClr>
                  </a:outerShdw>
                </a:effectLst>
                <a:latin typeface="Comic Sans MS"/>
                <a:ea typeface="ＭＳ Ｐゴシック" charset="0"/>
                <a:cs typeface="Comic Sans MS"/>
              </a:rPr>
              <a:t>NGO’s  </a:t>
            </a:r>
          </a:p>
        </p:txBody>
      </p:sp>
      <p:sp>
        <p:nvSpPr>
          <p:cNvPr id="40" name="Rectangle 39"/>
          <p:cNvSpPr/>
          <p:nvPr/>
        </p:nvSpPr>
        <p:spPr>
          <a:xfrm>
            <a:off x="7222067" y="6031759"/>
            <a:ext cx="3160051" cy="400110"/>
          </a:xfrm>
          <a:prstGeom prst="rect">
            <a:avLst/>
          </a:prstGeom>
          <a:noFill/>
        </p:spPr>
        <p:txBody>
          <a:bodyPr wrap="square">
            <a:spAutoFit/>
          </a:bodyPr>
          <a:lstStyle/>
          <a:p>
            <a:pPr algn="ctr">
              <a:defRPr/>
            </a:pPr>
            <a:r>
              <a:rPr lang="en-GB" sz="2000" b="1" dirty="0">
                <a:ln w="12700">
                  <a:solidFill>
                    <a:srgbClr val="000000"/>
                  </a:solidFill>
                  <a:prstDash val="solid"/>
                </a:ln>
                <a:solidFill>
                  <a:srgbClr val="3366FF"/>
                </a:solidFill>
                <a:effectLst>
                  <a:outerShdw blurRad="41275" dist="20320" dir="1800000" algn="tl" rotWithShape="0">
                    <a:srgbClr val="000000">
                      <a:alpha val="40000"/>
                    </a:srgbClr>
                  </a:outerShdw>
                </a:effectLst>
                <a:latin typeface="Comic Sans MS"/>
                <a:ea typeface="ＭＳ Ｐゴシック" charset="0"/>
                <a:cs typeface="Comic Sans MS"/>
              </a:rPr>
              <a:t>Conservation</a:t>
            </a:r>
            <a:endParaRPr lang="en-GB" sz="2000" b="1" dirty="0">
              <a:ln w="12700">
                <a:solidFill>
                  <a:srgbClr val="000000"/>
                </a:solidFill>
                <a:prstDash val="solid"/>
              </a:ln>
              <a:solidFill>
                <a:srgbClr val="3366FF"/>
              </a:solidFill>
              <a:effectLst>
                <a:outerShdw blurRad="41275" dist="20320" dir="1800000" algn="tl" rotWithShape="0">
                  <a:srgbClr val="000000">
                    <a:alpha val="40000"/>
                  </a:srgbClr>
                </a:outerShdw>
              </a:effectLst>
              <a:latin typeface="Comic Sans MS"/>
              <a:ea typeface="ＭＳ Ｐゴシック" charset="0"/>
              <a:cs typeface="Comic Sans MS"/>
            </a:endParaRPr>
          </a:p>
        </p:txBody>
      </p:sp>
      <p:sp>
        <p:nvSpPr>
          <p:cNvPr id="2" name="Rectangle 1"/>
          <p:cNvSpPr/>
          <p:nvPr/>
        </p:nvSpPr>
        <p:spPr>
          <a:xfrm>
            <a:off x="5402541" y="6020165"/>
            <a:ext cx="1386918" cy="369332"/>
          </a:xfrm>
          <a:prstGeom prst="rect">
            <a:avLst/>
          </a:prstGeom>
        </p:spPr>
        <p:txBody>
          <a:bodyPr wrap="none">
            <a:spAutoFit/>
          </a:bodyPr>
          <a:lstStyle/>
          <a:p>
            <a:pPr lvl="0" algn="ctr">
              <a:defRPr/>
            </a:pPr>
            <a:r>
              <a:rPr lang="en-GB" b="1" dirty="0" smtClean="0">
                <a:ln w="12700">
                  <a:solidFill>
                    <a:srgbClr val="000000"/>
                  </a:solidFill>
                  <a:prstDash val="solid"/>
                </a:ln>
                <a:solidFill>
                  <a:srgbClr val="FFFF00"/>
                </a:solidFill>
                <a:effectLst>
                  <a:outerShdw blurRad="41275" dist="20320" dir="1800000" algn="tl" rotWithShape="0">
                    <a:srgbClr val="000000">
                      <a:alpha val="40000"/>
                    </a:srgbClr>
                  </a:outerShdw>
                </a:effectLst>
                <a:latin typeface="Comic Sans MS"/>
                <a:ea typeface="ＭＳ Ｐゴシック" charset="0"/>
                <a:cs typeface="Comic Sans MS"/>
              </a:rPr>
              <a:t>Ecotourism</a:t>
            </a:r>
            <a:endParaRPr lang="en-GB" b="1" dirty="0">
              <a:ln w="12700">
                <a:solidFill>
                  <a:srgbClr val="000000"/>
                </a:solidFill>
                <a:prstDash val="solid"/>
              </a:ln>
              <a:solidFill>
                <a:srgbClr val="FFFF00"/>
              </a:solidFill>
              <a:effectLst>
                <a:outerShdw blurRad="41275" dist="20320" dir="1800000" algn="tl" rotWithShape="0">
                  <a:srgbClr val="000000">
                    <a:alpha val="40000"/>
                  </a:srgbClr>
                </a:outerShdw>
              </a:effectLst>
              <a:latin typeface="Comic Sans MS"/>
              <a:ea typeface="ＭＳ Ｐゴシック" charset="0"/>
              <a:cs typeface="Comic Sans MS"/>
            </a:endParaRPr>
          </a:p>
        </p:txBody>
      </p:sp>
      <p:sp>
        <p:nvSpPr>
          <p:cNvPr id="3" name="Rectangle 2"/>
          <p:cNvSpPr/>
          <p:nvPr/>
        </p:nvSpPr>
        <p:spPr>
          <a:xfrm>
            <a:off x="4068459" y="5921162"/>
            <a:ext cx="1175323" cy="369332"/>
          </a:xfrm>
          <a:prstGeom prst="rect">
            <a:avLst/>
          </a:prstGeom>
        </p:spPr>
        <p:txBody>
          <a:bodyPr wrap="none">
            <a:spAutoFit/>
          </a:bodyPr>
          <a:lstStyle/>
          <a:p>
            <a:pPr lvl="0" algn="ctr">
              <a:defRPr/>
            </a:pPr>
            <a:r>
              <a:rPr lang="en-GB" b="1" dirty="0" smtClean="0">
                <a:ln w="12700">
                  <a:solidFill>
                    <a:srgbClr val="000000"/>
                  </a:solidFill>
                  <a:prstDash val="solid"/>
                </a:ln>
                <a:solidFill>
                  <a:srgbClr val="7030A0"/>
                </a:solidFill>
                <a:effectLst>
                  <a:outerShdw blurRad="41275" dist="20320" dir="1800000" algn="tl" rotWithShape="0">
                    <a:srgbClr val="000000">
                      <a:alpha val="40000"/>
                    </a:srgbClr>
                  </a:outerShdw>
                </a:effectLst>
                <a:latin typeface="Comic Sans MS"/>
                <a:ea typeface="ＭＳ Ｐゴシック" charset="0"/>
                <a:cs typeface="Comic Sans MS"/>
              </a:rPr>
              <a:t>Resource</a:t>
            </a:r>
            <a:endParaRPr lang="en-GB" b="1" dirty="0">
              <a:ln w="12700">
                <a:solidFill>
                  <a:srgbClr val="000000"/>
                </a:solidFill>
                <a:prstDash val="solid"/>
              </a:ln>
              <a:solidFill>
                <a:srgbClr val="7030A0"/>
              </a:solidFill>
              <a:effectLst>
                <a:outerShdw blurRad="41275" dist="20320" dir="1800000" algn="tl" rotWithShape="0">
                  <a:srgbClr val="000000">
                    <a:alpha val="40000"/>
                  </a:srgbClr>
                </a:outerShdw>
              </a:effectLst>
              <a:latin typeface="Comic Sans MS"/>
              <a:ea typeface="ＭＳ Ｐゴシック" charset="0"/>
              <a:cs typeface="Comic Sans MS"/>
            </a:endParaRPr>
          </a:p>
        </p:txBody>
      </p:sp>
      <p:sp>
        <p:nvSpPr>
          <p:cNvPr id="15" name="Rectangle 14"/>
          <p:cNvSpPr/>
          <p:nvPr/>
        </p:nvSpPr>
        <p:spPr>
          <a:xfrm>
            <a:off x="7337284" y="6376185"/>
            <a:ext cx="1455848" cy="369332"/>
          </a:xfrm>
          <a:prstGeom prst="rect">
            <a:avLst/>
          </a:prstGeom>
        </p:spPr>
        <p:txBody>
          <a:bodyPr wrap="none">
            <a:spAutoFit/>
          </a:bodyPr>
          <a:lstStyle/>
          <a:p>
            <a:pPr lvl="0" algn="ctr">
              <a:defRPr/>
            </a:pPr>
            <a:r>
              <a:rPr lang="en-GB" b="1" smtClean="0">
                <a:ln w="12700">
                  <a:solidFill>
                    <a:srgbClr val="000000"/>
                  </a:solidFill>
                  <a:prstDash val="solid"/>
                </a:ln>
                <a:solidFill>
                  <a:schemeClr val="accent6">
                    <a:lumMod val="20000"/>
                    <a:lumOff val="80000"/>
                  </a:schemeClr>
                </a:solidFill>
                <a:effectLst>
                  <a:outerShdw blurRad="41275" dist="20320" dir="1800000" algn="tl" rotWithShape="0">
                    <a:srgbClr val="000000">
                      <a:alpha val="40000"/>
                    </a:srgbClr>
                  </a:outerShdw>
                </a:effectLst>
                <a:latin typeface="Comic Sans MS"/>
                <a:ea typeface="ＭＳ Ｐゴシック" charset="0"/>
                <a:cs typeface="Comic Sans MS"/>
              </a:rPr>
              <a:t>Sustainable</a:t>
            </a:r>
            <a:endParaRPr lang="en-GB" b="1" dirty="0">
              <a:ln w="12700">
                <a:solidFill>
                  <a:srgbClr val="000000"/>
                </a:solidFill>
                <a:prstDash val="solid"/>
              </a:ln>
              <a:solidFill>
                <a:srgbClr val="FF6600"/>
              </a:solidFill>
              <a:effectLst>
                <a:outerShdw blurRad="41275" dist="20320" dir="1800000" algn="tl" rotWithShape="0">
                  <a:srgbClr val="000000">
                    <a:alpha val="40000"/>
                  </a:srgbClr>
                </a:outerShdw>
              </a:effectLst>
              <a:latin typeface="Comic Sans MS"/>
              <a:ea typeface="ＭＳ Ｐゴシック" charset="0"/>
              <a:cs typeface="Comic Sans MS"/>
            </a:endParaRPr>
          </a:p>
        </p:txBody>
      </p:sp>
    </p:spTree>
    <p:extLst>
      <p:ext uri="{BB962C8B-B14F-4D97-AF65-F5344CB8AC3E}">
        <p14:creationId xmlns:p14="http://schemas.microsoft.com/office/powerpoint/2010/main" val="99003700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3749" y="0"/>
            <a:ext cx="10515600" cy="1325563"/>
          </a:xfrm>
        </p:spPr>
        <p:txBody>
          <a:bodyPr/>
          <a:lstStyle/>
          <a:p>
            <a:r>
              <a:rPr lang="en-US" b="1" dirty="0" smtClean="0">
                <a:solidFill>
                  <a:srgbClr val="0070C0"/>
                </a:solidFill>
                <a:effectLst>
                  <a:glow>
                    <a:schemeClr val="accent1">
                      <a:alpha val="40000"/>
                    </a:schemeClr>
                  </a:glow>
                  <a:reflection endPos="0" dist="50800" dir="5400000" sy="-100000" algn="bl" rotWithShape="0"/>
                </a:effectLst>
              </a:rPr>
              <a:t>Links to paper 3: </a:t>
            </a:r>
            <a:r>
              <a:rPr lang="en-US" dirty="0" smtClean="0">
                <a:solidFill>
                  <a:srgbClr val="0070C0"/>
                </a:solidFill>
                <a:effectLst>
                  <a:glow>
                    <a:schemeClr val="accent1">
                      <a:alpha val="40000"/>
                    </a:schemeClr>
                  </a:glow>
                  <a:reflection endPos="0" dist="50800" dir="5400000" sy="-100000" algn="bl" rotWithShape="0"/>
                </a:effectLst>
              </a:rPr>
              <a:t>Economic </a:t>
            </a:r>
            <a:r>
              <a:rPr lang="en-US" dirty="0" smtClean="0">
                <a:solidFill>
                  <a:srgbClr val="0070C0"/>
                </a:solidFill>
                <a:effectLst>
                  <a:glow>
                    <a:schemeClr val="accent1">
                      <a:alpha val="40000"/>
                    </a:schemeClr>
                  </a:glow>
                  <a:reflection endPos="0" dist="50800" dir="5400000" sy="-100000" algn="bl" rotWithShape="0"/>
                </a:effectLst>
              </a:rPr>
              <a:t>development section of the course </a:t>
            </a:r>
            <a:endParaRPr lang="en-US" dirty="0">
              <a:solidFill>
                <a:srgbClr val="0070C0"/>
              </a:solidFill>
              <a:effectLst>
                <a:glow>
                  <a:schemeClr val="accent1">
                    <a:alpha val="40000"/>
                  </a:schemeClr>
                </a:glow>
                <a:reflection endPos="0" dist="50800" dir="5400000" sy="-100000" algn="bl" rotWithShape="0"/>
              </a:effectLst>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06980" y="1367924"/>
            <a:ext cx="6021142" cy="4697209"/>
          </a:xfr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28122" y="1714499"/>
            <a:ext cx="5844660" cy="3307443"/>
          </a:xfrm>
          <a:prstGeom prst="rect">
            <a:avLst/>
          </a:prstGeom>
        </p:spPr>
      </p:pic>
    </p:spTree>
    <p:extLst>
      <p:ext uri="{BB962C8B-B14F-4D97-AF65-F5344CB8AC3E}">
        <p14:creationId xmlns:p14="http://schemas.microsoft.com/office/powerpoint/2010/main" val="173511022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154239" y="20743"/>
            <a:ext cx="2758421" cy="523220"/>
          </a:xfrm>
          <a:prstGeom prst="rect">
            <a:avLst/>
          </a:prstGeom>
          <a:noFill/>
        </p:spPr>
        <p:txBody>
          <a:bodyPr wrap="square">
            <a:spAutoFit/>
          </a:bodyPr>
          <a:lstStyle/>
          <a:p>
            <a:pPr algn="ctr">
              <a:defRPr/>
            </a:pPr>
            <a:r>
              <a:rPr lang="en-GB" sz="2800" b="1" dirty="0">
                <a:ln w="12700">
                  <a:solidFill>
                    <a:srgbClr val="000000"/>
                  </a:solidFill>
                  <a:prstDash val="solid"/>
                </a:ln>
                <a:solidFill>
                  <a:srgbClr val="3366FF"/>
                </a:solidFill>
                <a:effectLst>
                  <a:outerShdw blurRad="41275" dist="20320" dir="1800000" algn="tl" rotWithShape="0">
                    <a:srgbClr val="000000">
                      <a:alpha val="40000"/>
                    </a:srgbClr>
                  </a:outerShdw>
                </a:effectLst>
                <a:latin typeface="Comic Sans MS"/>
                <a:cs typeface="Comic Sans MS"/>
              </a:rPr>
              <a:t>Starter</a:t>
            </a:r>
          </a:p>
        </p:txBody>
      </p:sp>
      <p:sp>
        <p:nvSpPr>
          <p:cNvPr id="5" name="TextBox 4"/>
          <p:cNvSpPr txBox="1"/>
          <p:nvPr/>
        </p:nvSpPr>
        <p:spPr>
          <a:xfrm>
            <a:off x="1830917" y="1359419"/>
            <a:ext cx="3704166" cy="4616648"/>
          </a:xfrm>
          <a:prstGeom prst="rect">
            <a:avLst/>
          </a:prstGeom>
          <a:noFill/>
        </p:spPr>
        <p:txBody>
          <a:bodyPr wrap="square" rtlCol="0">
            <a:spAutoFit/>
          </a:bodyPr>
          <a:lstStyle/>
          <a:p>
            <a:pPr algn="just"/>
            <a:r>
              <a:rPr lang="en-US" sz="2100" b="1" dirty="0">
                <a:solidFill>
                  <a:srgbClr val="B40703"/>
                </a:solidFill>
                <a:latin typeface="Bell MT"/>
                <a:cs typeface="Bell MT"/>
              </a:rPr>
              <a:t>Easy (Grades 1-3)</a:t>
            </a:r>
          </a:p>
          <a:p>
            <a:pPr algn="just"/>
            <a:r>
              <a:rPr lang="en-US" sz="2100" dirty="0">
                <a:solidFill>
                  <a:srgbClr val="B40703"/>
                </a:solidFill>
                <a:latin typeface="Bell MT"/>
                <a:cs typeface="Bell MT"/>
              </a:rPr>
              <a:t>Describe the impact(s) of deforestation shown in figure 1. (2 marks)</a:t>
            </a:r>
          </a:p>
          <a:p>
            <a:pPr algn="just"/>
            <a:endParaRPr lang="en-US" sz="2100" dirty="0">
              <a:latin typeface="Bell MT"/>
              <a:cs typeface="Bell MT"/>
            </a:endParaRPr>
          </a:p>
          <a:p>
            <a:pPr algn="just"/>
            <a:r>
              <a:rPr lang="en-US" sz="2100" b="1" dirty="0">
                <a:solidFill>
                  <a:srgbClr val="FF6600"/>
                </a:solidFill>
                <a:latin typeface="Bell MT"/>
                <a:cs typeface="Bell MT"/>
              </a:rPr>
              <a:t>Medium (Grades 4-6)</a:t>
            </a:r>
          </a:p>
          <a:p>
            <a:pPr algn="just"/>
            <a:r>
              <a:rPr lang="en-US" sz="2100" dirty="0">
                <a:solidFill>
                  <a:srgbClr val="FF6600"/>
                </a:solidFill>
                <a:latin typeface="Bell MT"/>
                <a:cs typeface="Bell MT"/>
              </a:rPr>
              <a:t>Explain a global impact of deforestation shown in figure 1. (4 marks)</a:t>
            </a:r>
          </a:p>
          <a:p>
            <a:pPr algn="just"/>
            <a:endParaRPr lang="en-US" sz="2100" dirty="0">
              <a:latin typeface="Bell MT"/>
              <a:cs typeface="Bell MT"/>
            </a:endParaRPr>
          </a:p>
          <a:p>
            <a:pPr algn="just"/>
            <a:r>
              <a:rPr lang="en-US" sz="2100" b="1" dirty="0">
                <a:solidFill>
                  <a:srgbClr val="008000"/>
                </a:solidFill>
                <a:latin typeface="Bell MT"/>
                <a:cs typeface="Bell MT"/>
              </a:rPr>
              <a:t>Hard (Grades 7-9)</a:t>
            </a:r>
          </a:p>
          <a:p>
            <a:pPr algn="just"/>
            <a:r>
              <a:rPr lang="en-US" sz="2100" dirty="0">
                <a:solidFill>
                  <a:srgbClr val="008000"/>
                </a:solidFill>
                <a:latin typeface="Bell MT"/>
                <a:cs typeface="Bell MT"/>
              </a:rPr>
              <a:t>Explain a local impact of deforestation that can lead to global consequences. (6 marks)</a:t>
            </a:r>
          </a:p>
        </p:txBody>
      </p:sp>
      <p:sp>
        <p:nvSpPr>
          <p:cNvPr id="6" name="Rounded Rectangle 5"/>
          <p:cNvSpPr/>
          <p:nvPr/>
        </p:nvSpPr>
        <p:spPr>
          <a:xfrm>
            <a:off x="4103159" y="115993"/>
            <a:ext cx="5630334" cy="687140"/>
          </a:xfrm>
          <a:prstGeom prst="roundRect">
            <a:avLst/>
          </a:prstGeom>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tx1"/>
                </a:solidFill>
                <a:latin typeface="Bell MT"/>
                <a:cs typeface="Bell MT"/>
              </a:rPr>
              <a:t>Using what you have learnt last lesson answer one of the levelled questions below. Bullet point your answer. </a:t>
            </a:r>
          </a:p>
        </p:txBody>
      </p:sp>
      <p:sp>
        <p:nvSpPr>
          <p:cNvPr id="8" name="Rounded Rectangle 7"/>
          <p:cNvSpPr/>
          <p:nvPr/>
        </p:nvSpPr>
        <p:spPr>
          <a:xfrm>
            <a:off x="6654329" y="1217084"/>
            <a:ext cx="3209339" cy="571500"/>
          </a:xfrm>
          <a:prstGeom prst="roundRect">
            <a:avLst/>
          </a:prstGeom>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tx1"/>
                </a:solidFill>
                <a:latin typeface="Bell MT"/>
                <a:cs typeface="Bell MT"/>
              </a:rPr>
              <a:t>Figure 1- Impact of deforestation in the Amazon</a:t>
            </a:r>
          </a:p>
        </p:txBody>
      </p:sp>
      <p:pic>
        <p:nvPicPr>
          <p:cNvPr id="7" name="Picture 6"/>
          <p:cNvPicPr/>
          <p:nvPr/>
        </p:nvPicPr>
        <p:blipFill>
          <a:blip r:embed="rId3">
            <a:extLst>
              <a:ext uri="{28A0092B-C50C-407E-A947-70E740481C1C}">
                <a14:useLocalDpi xmlns:a14="http://schemas.microsoft.com/office/drawing/2010/main" val="0"/>
              </a:ext>
            </a:extLst>
          </a:blip>
          <a:srcRect/>
          <a:stretch>
            <a:fillRect/>
          </a:stretch>
        </p:blipFill>
        <p:spPr bwMode="auto">
          <a:xfrm>
            <a:off x="5873750" y="2205796"/>
            <a:ext cx="4529666" cy="3032954"/>
          </a:xfrm>
          <a:prstGeom prst="rect">
            <a:avLst/>
          </a:prstGeom>
          <a:noFill/>
          <a:ln>
            <a:noFill/>
          </a:ln>
        </p:spPr>
      </p:pic>
    </p:spTree>
    <p:extLst>
      <p:ext uri="{BB962C8B-B14F-4D97-AF65-F5344CB8AC3E}">
        <p14:creationId xmlns:p14="http://schemas.microsoft.com/office/powerpoint/2010/main" val="54444509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24000" y="20744"/>
            <a:ext cx="9144000" cy="461665"/>
          </a:xfrm>
          <a:prstGeom prst="rect">
            <a:avLst/>
          </a:prstGeom>
          <a:noFill/>
        </p:spPr>
        <p:txBody>
          <a:bodyPr wrap="square">
            <a:spAutoFit/>
          </a:bodyPr>
          <a:lstStyle/>
          <a:p>
            <a:pPr algn="ctr">
              <a:defRPr/>
            </a:pPr>
            <a:r>
              <a:rPr lang="en-GB" sz="2400" b="1" dirty="0">
                <a:ln w="12700">
                  <a:solidFill>
                    <a:srgbClr val="000000"/>
                  </a:solidFill>
                  <a:prstDash val="solid"/>
                </a:ln>
                <a:solidFill>
                  <a:srgbClr val="3366FF"/>
                </a:solidFill>
                <a:effectLst>
                  <a:outerShdw blurRad="41275" dist="20320" dir="1800000" algn="tl" rotWithShape="0">
                    <a:srgbClr val="000000">
                      <a:alpha val="40000"/>
                    </a:srgbClr>
                  </a:outerShdw>
                </a:effectLst>
                <a:latin typeface="Comic Sans MS"/>
                <a:cs typeface="Comic Sans MS"/>
              </a:rPr>
              <a:t>Why are tropical rainforests important?</a:t>
            </a:r>
          </a:p>
        </p:txBody>
      </p:sp>
      <p:pic>
        <p:nvPicPr>
          <p:cNvPr id="3" name="Picture 2"/>
          <p:cNvPicPr/>
          <p:nvPr/>
        </p:nvPicPr>
        <p:blipFill>
          <a:blip r:embed="rId2">
            <a:extLst>
              <a:ext uri="{28A0092B-C50C-407E-A947-70E740481C1C}">
                <a14:useLocalDpi xmlns:a14="http://schemas.microsoft.com/office/drawing/2010/main" val="0"/>
              </a:ext>
            </a:extLst>
          </a:blip>
          <a:srcRect/>
          <a:stretch>
            <a:fillRect/>
          </a:stretch>
        </p:blipFill>
        <p:spPr bwMode="auto">
          <a:xfrm>
            <a:off x="2280519" y="823951"/>
            <a:ext cx="4967044" cy="3333728"/>
          </a:xfrm>
          <a:prstGeom prst="rect">
            <a:avLst/>
          </a:prstGeom>
          <a:noFill/>
          <a:ln>
            <a:noFill/>
          </a:ln>
        </p:spPr>
      </p:pic>
      <p:grpSp>
        <p:nvGrpSpPr>
          <p:cNvPr id="5" name="Group 4"/>
          <p:cNvGrpSpPr/>
          <p:nvPr/>
        </p:nvGrpSpPr>
        <p:grpSpPr>
          <a:xfrm>
            <a:off x="1603985" y="5632471"/>
            <a:ext cx="2811286" cy="1011133"/>
            <a:chOff x="402721" y="5556250"/>
            <a:chExt cx="2645833" cy="1217083"/>
          </a:xfrm>
        </p:grpSpPr>
        <p:sp>
          <p:nvSpPr>
            <p:cNvPr id="6" name="Rounded Rectangle 5"/>
            <p:cNvSpPr/>
            <p:nvPr/>
          </p:nvSpPr>
          <p:spPr>
            <a:xfrm>
              <a:off x="402721" y="5556250"/>
              <a:ext cx="2645833" cy="1217083"/>
            </a:xfrm>
            <a:prstGeom prst="roundRect">
              <a:avLst/>
            </a:prstGeom>
            <a:solidFill>
              <a:srgbClr val="C1060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486834" y="5566833"/>
              <a:ext cx="2434166" cy="1148442"/>
            </a:xfrm>
            <a:prstGeom prst="rect">
              <a:avLst/>
            </a:prstGeom>
            <a:noFill/>
          </p:spPr>
          <p:txBody>
            <a:bodyPr wrap="square" rtlCol="0">
              <a:spAutoFit/>
            </a:bodyPr>
            <a:lstStyle/>
            <a:p>
              <a:pPr algn="ctr"/>
              <a:r>
                <a:rPr lang="en-US" sz="1400" u="sng" dirty="0">
                  <a:solidFill>
                    <a:schemeClr val="bg1"/>
                  </a:solidFill>
                  <a:latin typeface="Bell MT"/>
                  <a:cs typeface="Bell MT"/>
                </a:rPr>
                <a:t>Grades 1-3</a:t>
              </a:r>
            </a:p>
            <a:p>
              <a:pPr algn="just"/>
              <a:r>
                <a:rPr lang="en-US" sz="1400" dirty="0">
                  <a:solidFill>
                    <a:schemeClr val="bg1"/>
                  </a:solidFill>
                  <a:latin typeface="Bell MT"/>
                  <a:cs typeface="Bell MT"/>
                </a:rPr>
                <a:t>Describe the reasons why tropical rainforests should be protected from deforestation.</a:t>
              </a:r>
            </a:p>
          </p:txBody>
        </p:sp>
      </p:grpSp>
      <p:grpSp>
        <p:nvGrpSpPr>
          <p:cNvPr id="8" name="Group 7"/>
          <p:cNvGrpSpPr/>
          <p:nvPr/>
        </p:nvGrpSpPr>
        <p:grpSpPr>
          <a:xfrm>
            <a:off x="4669244" y="5622551"/>
            <a:ext cx="2816790" cy="1021052"/>
            <a:chOff x="3253317" y="5556250"/>
            <a:chExt cx="2645833" cy="1217083"/>
          </a:xfrm>
        </p:grpSpPr>
        <p:sp>
          <p:nvSpPr>
            <p:cNvPr id="9" name="Rounded Rectangle 8"/>
            <p:cNvSpPr/>
            <p:nvPr/>
          </p:nvSpPr>
          <p:spPr>
            <a:xfrm>
              <a:off x="3253317" y="5556250"/>
              <a:ext cx="2645833" cy="1217083"/>
            </a:xfrm>
            <a:prstGeom prst="roundRect">
              <a:avLst/>
            </a:prstGeom>
            <a:solidFill>
              <a:srgbClr val="FF66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a:off x="3342361" y="5556250"/>
              <a:ext cx="2434166" cy="1137285"/>
            </a:xfrm>
            <a:prstGeom prst="rect">
              <a:avLst/>
            </a:prstGeom>
            <a:noFill/>
          </p:spPr>
          <p:txBody>
            <a:bodyPr wrap="square" rtlCol="0">
              <a:spAutoFit/>
            </a:bodyPr>
            <a:lstStyle/>
            <a:p>
              <a:pPr algn="ctr"/>
              <a:r>
                <a:rPr lang="en-US" sz="1400" u="sng" dirty="0">
                  <a:solidFill>
                    <a:schemeClr val="bg1"/>
                  </a:solidFill>
                  <a:latin typeface="Bell MT"/>
                  <a:cs typeface="Bell MT"/>
                </a:rPr>
                <a:t>Grades 4-6</a:t>
              </a:r>
            </a:p>
            <a:p>
              <a:pPr algn="just"/>
              <a:r>
                <a:rPr lang="en-US" sz="1400" dirty="0">
                  <a:solidFill>
                    <a:schemeClr val="bg1"/>
                  </a:solidFill>
                  <a:latin typeface="Bell MT"/>
                  <a:cs typeface="Bell MT"/>
                </a:rPr>
                <a:t>Explain the reasons why rainforests should be protected from deforestation. </a:t>
              </a:r>
            </a:p>
          </p:txBody>
        </p:sp>
      </p:grpSp>
      <p:grpSp>
        <p:nvGrpSpPr>
          <p:cNvPr id="11" name="Group 10"/>
          <p:cNvGrpSpPr/>
          <p:nvPr/>
        </p:nvGrpSpPr>
        <p:grpSpPr>
          <a:xfrm>
            <a:off x="7723409" y="5575988"/>
            <a:ext cx="2840260" cy="1021052"/>
            <a:chOff x="6127750" y="5549899"/>
            <a:chExt cx="2645833" cy="1223434"/>
          </a:xfrm>
        </p:grpSpPr>
        <p:sp>
          <p:nvSpPr>
            <p:cNvPr id="12" name="Rounded Rectangle 11"/>
            <p:cNvSpPr/>
            <p:nvPr/>
          </p:nvSpPr>
          <p:spPr>
            <a:xfrm>
              <a:off x="6127750" y="5556250"/>
              <a:ext cx="2645833" cy="1217083"/>
            </a:xfrm>
            <a:prstGeom prst="roundRect">
              <a:avLst/>
            </a:prstGeom>
            <a:solidFill>
              <a:srgbClr val="008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p:cNvSpPr txBox="1"/>
            <p:nvPr/>
          </p:nvSpPr>
          <p:spPr>
            <a:xfrm>
              <a:off x="6237817" y="5549899"/>
              <a:ext cx="2434166" cy="1143220"/>
            </a:xfrm>
            <a:prstGeom prst="rect">
              <a:avLst/>
            </a:prstGeom>
            <a:noFill/>
          </p:spPr>
          <p:txBody>
            <a:bodyPr wrap="square" rtlCol="0">
              <a:spAutoFit/>
            </a:bodyPr>
            <a:lstStyle/>
            <a:p>
              <a:pPr algn="ctr"/>
              <a:r>
                <a:rPr lang="en-US" sz="1400" u="sng" dirty="0">
                  <a:solidFill>
                    <a:schemeClr val="bg1"/>
                  </a:solidFill>
                  <a:latin typeface="Bell MT"/>
                  <a:cs typeface="Bell MT"/>
                </a:rPr>
                <a:t>Grades 7-9</a:t>
              </a:r>
            </a:p>
            <a:p>
              <a:pPr algn="just"/>
              <a:r>
                <a:rPr lang="en-US" sz="1400" dirty="0">
                  <a:solidFill>
                    <a:schemeClr val="bg1"/>
                  </a:solidFill>
                  <a:latin typeface="Bell MT"/>
                  <a:cs typeface="Bell MT"/>
                </a:rPr>
                <a:t>Make links between the reasons why rainforests should be protected from deforestation. </a:t>
              </a:r>
            </a:p>
          </p:txBody>
        </p:sp>
      </p:grpSp>
      <p:sp>
        <p:nvSpPr>
          <p:cNvPr id="2" name="Rounded Rectangle 1"/>
          <p:cNvSpPr/>
          <p:nvPr/>
        </p:nvSpPr>
        <p:spPr>
          <a:xfrm>
            <a:off x="6799912" y="548995"/>
            <a:ext cx="2907506" cy="1237534"/>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TextBox 13"/>
          <p:cNvSpPr txBox="1"/>
          <p:nvPr/>
        </p:nvSpPr>
        <p:spPr>
          <a:xfrm>
            <a:off x="6799912" y="559851"/>
            <a:ext cx="2907506" cy="1200329"/>
          </a:xfrm>
          <a:prstGeom prst="rect">
            <a:avLst/>
          </a:prstGeom>
          <a:noFill/>
        </p:spPr>
        <p:txBody>
          <a:bodyPr wrap="square" rtlCol="0">
            <a:spAutoFit/>
          </a:bodyPr>
          <a:lstStyle/>
          <a:p>
            <a:pPr algn="just"/>
            <a:r>
              <a:rPr lang="en-US" sz="1200" b="1" dirty="0">
                <a:latin typeface="Bell MT"/>
                <a:cs typeface="Bell MT"/>
              </a:rPr>
              <a:t>Biodiversity</a:t>
            </a:r>
          </a:p>
          <a:p>
            <a:pPr algn="just"/>
            <a:r>
              <a:rPr lang="en-US" sz="1200" dirty="0">
                <a:latin typeface="Bell MT"/>
                <a:cs typeface="Bell MT"/>
              </a:rPr>
              <a:t>Tropical rainforests contain half of the plants and animals around the world. They are home to thousands of different species. Some plants may become extinct before they have even been discovered.</a:t>
            </a:r>
          </a:p>
        </p:txBody>
      </p:sp>
      <p:sp>
        <p:nvSpPr>
          <p:cNvPr id="15" name="Rounded Rectangle 14"/>
          <p:cNvSpPr/>
          <p:nvPr/>
        </p:nvSpPr>
        <p:spPr>
          <a:xfrm>
            <a:off x="6810250" y="1921540"/>
            <a:ext cx="2354612" cy="1090083"/>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 name="TextBox 15"/>
          <p:cNvSpPr txBox="1"/>
          <p:nvPr/>
        </p:nvSpPr>
        <p:spPr>
          <a:xfrm>
            <a:off x="6759519" y="1921540"/>
            <a:ext cx="2354611" cy="1015663"/>
          </a:xfrm>
          <a:prstGeom prst="rect">
            <a:avLst/>
          </a:prstGeom>
          <a:noFill/>
        </p:spPr>
        <p:txBody>
          <a:bodyPr wrap="square" rtlCol="0">
            <a:spAutoFit/>
          </a:bodyPr>
          <a:lstStyle/>
          <a:p>
            <a:pPr algn="just"/>
            <a:r>
              <a:rPr lang="en-US" sz="1200" b="1" dirty="0">
                <a:latin typeface="Bell MT"/>
                <a:cs typeface="Bell MT"/>
              </a:rPr>
              <a:t>Medicine </a:t>
            </a:r>
          </a:p>
          <a:p>
            <a:pPr algn="just"/>
            <a:r>
              <a:rPr lang="en-US" sz="1200" dirty="0">
                <a:latin typeface="Bell MT"/>
                <a:cs typeface="Bell MT"/>
              </a:rPr>
              <a:t>Around 25% of all medicines come from rainforest plants. More than 2000 tropical forest plants have anti-cancer properties. </a:t>
            </a:r>
          </a:p>
        </p:txBody>
      </p:sp>
      <p:sp>
        <p:nvSpPr>
          <p:cNvPr id="17" name="Rounded Rectangle 16"/>
          <p:cNvSpPr/>
          <p:nvPr/>
        </p:nvSpPr>
        <p:spPr>
          <a:xfrm>
            <a:off x="6799972" y="3121747"/>
            <a:ext cx="2502779" cy="876709"/>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 name="Rounded Rectangle 17"/>
          <p:cNvSpPr/>
          <p:nvPr/>
        </p:nvSpPr>
        <p:spPr>
          <a:xfrm>
            <a:off x="4396658" y="3472321"/>
            <a:ext cx="2015107" cy="1370716"/>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9" name="TextBox 18"/>
          <p:cNvSpPr txBox="1"/>
          <p:nvPr/>
        </p:nvSpPr>
        <p:spPr>
          <a:xfrm>
            <a:off x="6810251" y="3121747"/>
            <a:ext cx="2492499" cy="830997"/>
          </a:xfrm>
          <a:prstGeom prst="rect">
            <a:avLst/>
          </a:prstGeom>
          <a:noFill/>
        </p:spPr>
        <p:txBody>
          <a:bodyPr wrap="square" rtlCol="0">
            <a:spAutoFit/>
          </a:bodyPr>
          <a:lstStyle/>
          <a:p>
            <a:pPr algn="just"/>
            <a:r>
              <a:rPr lang="en-US" sz="1200" b="1" dirty="0">
                <a:latin typeface="Bell MT"/>
                <a:cs typeface="Bell MT"/>
              </a:rPr>
              <a:t>Climate change</a:t>
            </a:r>
          </a:p>
          <a:p>
            <a:pPr algn="just"/>
            <a:r>
              <a:rPr lang="en-US" sz="1200" dirty="0">
                <a:latin typeface="Bell MT"/>
                <a:cs typeface="Bell MT"/>
              </a:rPr>
              <a:t>Rainforests absorb and store carbon dioxide, a gas that is partly responsible for climate change. </a:t>
            </a:r>
          </a:p>
        </p:txBody>
      </p:sp>
      <p:sp>
        <p:nvSpPr>
          <p:cNvPr id="20" name="TextBox 19"/>
          <p:cNvSpPr txBox="1"/>
          <p:nvPr/>
        </p:nvSpPr>
        <p:spPr>
          <a:xfrm>
            <a:off x="4415272" y="3399271"/>
            <a:ext cx="1996493" cy="1384995"/>
          </a:xfrm>
          <a:prstGeom prst="rect">
            <a:avLst/>
          </a:prstGeom>
          <a:noFill/>
        </p:spPr>
        <p:txBody>
          <a:bodyPr wrap="square" rtlCol="0">
            <a:spAutoFit/>
          </a:bodyPr>
          <a:lstStyle/>
          <a:p>
            <a:pPr algn="just"/>
            <a:r>
              <a:rPr lang="en-US" sz="1200" b="1" dirty="0">
                <a:latin typeface="Bell MT"/>
                <a:cs typeface="Bell MT"/>
              </a:rPr>
              <a:t>Climate</a:t>
            </a:r>
          </a:p>
          <a:p>
            <a:pPr algn="just"/>
            <a:r>
              <a:rPr lang="en-US" sz="1200" dirty="0">
                <a:latin typeface="Bell MT"/>
                <a:cs typeface="Bell MT"/>
              </a:rPr>
              <a:t>Known as the lungs of the world, 28 per cent of the world oxygen comes from the rainforests. They prevent the climate from becoming too hot and dry</a:t>
            </a:r>
          </a:p>
        </p:txBody>
      </p:sp>
      <p:sp>
        <p:nvSpPr>
          <p:cNvPr id="21" name="Rounded Rectangle 20"/>
          <p:cNvSpPr/>
          <p:nvPr/>
        </p:nvSpPr>
        <p:spPr>
          <a:xfrm>
            <a:off x="1693359" y="482409"/>
            <a:ext cx="2214181" cy="830997"/>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2" name="Rounded Rectangle 21"/>
          <p:cNvSpPr/>
          <p:nvPr/>
        </p:nvSpPr>
        <p:spPr>
          <a:xfrm>
            <a:off x="1603987" y="1494427"/>
            <a:ext cx="1835598" cy="1298013"/>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3" name="Rounded Rectangle 22"/>
          <p:cNvSpPr/>
          <p:nvPr/>
        </p:nvSpPr>
        <p:spPr>
          <a:xfrm>
            <a:off x="1809776" y="2972689"/>
            <a:ext cx="2350935" cy="120033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5" name="TextBox 24"/>
          <p:cNvSpPr txBox="1"/>
          <p:nvPr/>
        </p:nvSpPr>
        <p:spPr>
          <a:xfrm>
            <a:off x="1809776" y="3011623"/>
            <a:ext cx="2308577" cy="1200329"/>
          </a:xfrm>
          <a:prstGeom prst="rect">
            <a:avLst/>
          </a:prstGeom>
          <a:noFill/>
        </p:spPr>
        <p:txBody>
          <a:bodyPr wrap="square" rtlCol="0">
            <a:spAutoFit/>
          </a:bodyPr>
          <a:lstStyle/>
          <a:p>
            <a:pPr algn="just"/>
            <a:r>
              <a:rPr lang="en-US" sz="1200" b="1" dirty="0">
                <a:latin typeface="Bell MT"/>
                <a:cs typeface="Bell MT"/>
              </a:rPr>
              <a:t>People</a:t>
            </a:r>
          </a:p>
          <a:p>
            <a:pPr algn="just"/>
            <a:r>
              <a:rPr lang="en-US" sz="1200" dirty="0">
                <a:latin typeface="Bell MT"/>
                <a:cs typeface="Bell MT"/>
              </a:rPr>
              <a:t>Indigenous tribes live in harmony in the world’s rainforests making use of the forest’s resources without causing any long term harm. </a:t>
            </a:r>
          </a:p>
        </p:txBody>
      </p:sp>
      <p:sp>
        <p:nvSpPr>
          <p:cNvPr id="26" name="TextBox 25"/>
          <p:cNvSpPr txBox="1"/>
          <p:nvPr/>
        </p:nvSpPr>
        <p:spPr>
          <a:xfrm>
            <a:off x="1603987" y="1494427"/>
            <a:ext cx="1835598" cy="1200329"/>
          </a:xfrm>
          <a:prstGeom prst="rect">
            <a:avLst/>
          </a:prstGeom>
          <a:noFill/>
        </p:spPr>
        <p:txBody>
          <a:bodyPr wrap="square" rtlCol="0">
            <a:spAutoFit/>
          </a:bodyPr>
          <a:lstStyle/>
          <a:p>
            <a:pPr algn="just"/>
            <a:r>
              <a:rPr lang="en-US" sz="1200" b="1" dirty="0">
                <a:latin typeface="Bell MT"/>
                <a:cs typeface="Bell MT"/>
              </a:rPr>
              <a:t>Water</a:t>
            </a:r>
          </a:p>
          <a:p>
            <a:pPr algn="just"/>
            <a:r>
              <a:rPr lang="en-US" sz="1200" dirty="0">
                <a:latin typeface="Bell MT"/>
                <a:cs typeface="Bell MT"/>
              </a:rPr>
              <a:t>Rainforests are important sources for clean water- 20 per cent of the world’s fresh water comes from the Amazon basin. </a:t>
            </a:r>
          </a:p>
        </p:txBody>
      </p:sp>
      <p:sp>
        <p:nvSpPr>
          <p:cNvPr id="27" name="TextBox 26"/>
          <p:cNvSpPr txBox="1"/>
          <p:nvPr/>
        </p:nvSpPr>
        <p:spPr>
          <a:xfrm>
            <a:off x="1756387" y="482409"/>
            <a:ext cx="2151153" cy="830997"/>
          </a:xfrm>
          <a:prstGeom prst="rect">
            <a:avLst/>
          </a:prstGeom>
          <a:noFill/>
        </p:spPr>
        <p:txBody>
          <a:bodyPr wrap="square" rtlCol="0">
            <a:spAutoFit/>
          </a:bodyPr>
          <a:lstStyle/>
          <a:p>
            <a:pPr algn="just"/>
            <a:r>
              <a:rPr lang="en-US" sz="1200" b="1" dirty="0">
                <a:latin typeface="Bell MT"/>
                <a:cs typeface="Bell MT"/>
              </a:rPr>
              <a:t>Resources</a:t>
            </a:r>
          </a:p>
          <a:p>
            <a:pPr algn="just"/>
            <a:r>
              <a:rPr lang="en-US" sz="1200" dirty="0">
                <a:latin typeface="Bell MT"/>
                <a:cs typeface="Bell MT"/>
              </a:rPr>
              <a:t>Tropical rainforest trees provide valuable hardwoods as well as nuts, fruit and rubber. </a:t>
            </a:r>
          </a:p>
        </p:txBody>
      </p:sp>
      <p:sp>
        <p:nvSpPr>
          <p:cNvPr id="28" name="Rounded Rectangle 27"/>
          <p:cNvSpPr/>
          <p:nvPr/>
        </p:nvSpPr>
        <p:spPr>
          <a:xfrm>
            <a:off x="6854783" y="4586607"/>
            <a:ext cx="3708886" cy="868444"/>
          </a:xfrm>
          <a:prstGeom prst="roundRect">
            <a:avLst/>
          </a:prstGeom>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schemeClr val="tx1"/>
                </a:solidFill>
                <a:latin typeface="Bell MT"/>
                <a:cs typeface="Bell MT"/>
              </a:rPr>
              <a:t>In groups of 7 swap the information from your homework to produce a small mind map about why we should protect the rainforest.</a:t>
            </a:r>
          </a:p>
        </p:txBody>
      </p:sp>
      <p:pic>
        <p:nvPicPr>
          <p:cNvPr id="29" name="Picture 28"/>
          <p:cNvPicPr>
            <a:picLocks noChangeAspect="1"/>
          </p:cNvPicPr>
          <p:nvPr/>
        </p:nvPicPr>
        <p:blipFill>
          <a:blip r:embed="rId3"/>
          <a:stretch>
            <a:fillRect/>
          </a:stretch>
        </p:blipFill>
        <p:spPr>
          <a:xfrm>
            <a:off x="6714245" y="4100189"/>
            <a:ext cx="533318" cy="597768"/>
          </a:xfrm>
          <a:prstGeom prst="rect">
            <a:avLst/>
          </a:prstGeom>
        </p:spPr>
      </p:pic>
      <p:pic>
        <p:nvPicPr>
          <p:cNvPr id="30" name="Picture 29"/>
          <p:cNvPicPr>
            <a:picLocks noChangeAspect="1"/>
          </p:cNvPicPr>
          <p:nvPr/>
        </p:nvPicPr>
        <p:blipFill>
          <a:blip r:embed="rId4"/>
          <a:stretch>
            <a:fillRect/>
          </a:stretch>
        </p:blipFill>
        <p:spPr>
          <a:xfrm>
            <a:off x="1712822" y="4216504"/>
            <a:ext cx="706966" cy="706966"/>
          </a:xfrm>
          <a:prstGeom prst="rect">
            <a:avLst/>
          </a:prstGeom>
        </p:spPr>
      </p:pic>
      <p:sp>
        <p:nvSpPr>
          <p:cNvPr id="31" name="TextBox 29"/>
          <p:cNvSpPr txBox="1">
            <a:spLocks noChangeArrowheads="1"/>
          </p:cNvSpPr>
          <p:nvPr/>
        </p:nvSpPr>
        <p:spPr bwMode="auto">
          <a:xfrm>
            <a:off x="2419788" y="4513013"/>
            <a:ext cx="1295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a:latin typeface="Apple Chancery" charset="0"/>
                <a:cs typeface="Apple Chancery" charset="0"/>
              </a:rPr>
              <a:t>Extension</a:t>
            </a:r>
          </a:p>
        </p:txBody>
      </p:sp>
      <p:sp>
        <p:nvSpPr>
          <p:cNvPr id="32" name="TextBox 31"/>
          <p:cNvSpPr txBox="1"/>
          <p:nvPr/>
        </p:nvSpPr>
        <p:spPr>
          <a:xfrm>
            <a:off x="1712822" y="4928708"/>
            <a:ext cx="2850584" cy="646331"/>
          </a:xfrm>
          <a:prstGeom prst="rect">
            <a:avLst/>
          </a:prstGeom>
          <a:noFill/>
          <a:ln>
            <a:solidFill>
              <a:schemeClr val="tx1"/>
            </a:solidFill>
          </a:ln>
        </p:spPr>
        <p:txBody>
          <a:bodyPr wrap="square">
            <a:spAutoFit/>
          </a:bodyPr>
          <a:lstStyle/>
          <a:p>
            <a:pPr algn="just">
              <a:defRPr/>
            </a:pPr>
            <a:r>
              <a:rPr lang="en-US" sz="1200" dirty="0">
                <a:latin typeface="Bell MT"/>
                <a:cs typeface="Bell MT"/>
              </a:rPr>
              <a:t>Explain which reasons is the most  and least significant. Do any reasons link together? </a:t>
            </a:r>
          </a:p>
        </p:txBody>
      </p:sp>
    </p:spTree>
    <p:extLst>
      <p:ext uri="{BB962C8B-B14F-4D97-AF65-F5344CB8AC3E}">
        <p14:creationId xmlns:p14="http://schemas.microsoft.com/office/powerpoint/2010/main" val="148870826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665117" y="373854"/>
            <a:ext cx="5909665" cy="3447305"/>
          </a:xfrm>
          <a:prstGeom prst="rect">
            <a:avLst/>
          </a:prstGeom>
        </p:spPr>
      </p:pic>
      <p:graphicFrame>
        <p:nvGraphicFramePr>
          <p:cNvPr id="6" name="Table 5"/>
          <p:cNvGraphicFramePr>
            <a:graphicFrameLocks noGrp="1"/>
          </p:cNvGraphicFramePr>
          <p:nvPr>
            <p:extLst>
              <p:ext uri="{D42A27DB-BD31-4B8C-83A1-F6EECF244321}">
                <p14:modId xmlns:p14="http://schemas.microsoft.com/office/powerpoint/2010/main" val="440277804"/>
              </p:ext>
            </p:extLst>
          </p:nvPr>
        </p:nvGraphicFramePr>
        <p:xfrm>
          <a:off x="1799910" y="3882452"/>
          <a:ext cx="5691959" cy="2150820"/>
        </p:xfrm>
        <a:graphic>
          <a:graphicData uri="http://schemas.openxmlformats.org/drawingml/2006/table">
            <a:tbl>
              <a:tblPr firstRow="1" bandRow="1">
                <a:tableStyleId>{D113A9D2-9D6B-4929-AA2D-F23B5EE8CBE7}</a:tableStyleId>
              </a:tblPr>
              <a:tblGrid>
                <a:gridCol w="1422989"/>
                <a:gridCol w="1541574"/>
                <a:gridCol w="1304407"/>
                <a:gridCol w="1422989"/>
              </a:tblGrid>
              <a:tr h="716959">
                <a:tc>
                  <a:txBody>
                    <a:bodyPr/>
                    <a:lstStyle/>
                    <a:p>
                      <a:pPr algn="ctr"/>
                      <a:r>
                        <a:rPr lang="en-US" sz="1400" dirty="0" smtClean="0">
                          <a:solidFill>
                            <a:srgbClr val="403152"/>
                          </a:solidFill>
                          <a:latin typeface="Bell MT"/>
                          <a:cs typeface="Bell MT"/>
                        </a:rPr>
                        <a:t>Rainforest management</a:t>
                      </a:r>
                      <a:r>
                        <a:rPr lang="en-US" sz="1400" baseline="0" dirty="0" smtClean="0">
                          <a:solidFill>
                            <a:srgbClr val="403152"/>
                          </a:solidFill>
                          <a:latin typeface="Bell MT"/>
                          <a:cs typeface="Bell MT"/>
                        </a:rPr>
                        <a:t> strategy</a:t>
                      </a:r>
                      <a:endParaRPr lang="en-US" sz="1400" dirty="0">
                        <a:solidFill>
                          <a:srgbClr val="403152"/>
                        </a:solidFill>
                        <a:latin typeface="Bell MT"/>
                        <a:cs typeface="Bell MT"/>
                      </a:endParaRPr>
                    </a:p>
                  </a:txBody>
                  <a:tcPr/>
                </a:tc>
                <a:tc>
                  <a:txBody>
                    <a:bodyPr/>
                    <a:lstStyle/>
                    <a:p>
                      <a:pPr algn="ctr"/>
                      <a:r>
                        <a:rPr lang="en-US" sz="1400" dirty="0" smtClean="0">
                          <a:solidFill>
                            <a:srgbClr val="403152"/>
                          </a:solidFill>
                          <a:latin typeface="Bell MT"/>
                          <a:cs typeface="Bell MT"/>
                        </a:rPr>
                        <a:t>Description of the strategy </a:t>
                      </a:r>
                      <a:endParaRPr lang="en-US" sz="1400" dirty="0">
                        <a:solidFill>
                          <a:srgbClr val="403152"/>
                        </a:solidFill>
                        <a:latin typeface="Bell MT"/>
                        <a:cs typeface="Bell MT"/>
                      </a:endParaRPr>
                    </a:p>
                  </a:txBody>
                  <a:tcPr/>
                </a:tc>
                <a:tc>
                  <a:txBody>
                    <a:bodyPr/>
                    <a:lstStyle/>
                    <a:p>
                      <a:pPr algn="ctr"/>
                      <a:r>
                        <a:rPr lang="en-US" sz="1400" dirty="0" smtClean="0">
                          <a:solidFill>
                            <a:srgbClr val="403152"/>
                          </a:solidFill>
                          <a:latin typeface="Bell MT"/>
                          <a:cs typeface="Bell MT"/>
                        </a:rPr>
                        <a:t>Advantage</a:t>
                      </a:r>
                      <a:r>
                        <a:rPr lang="en-US" sz="1400" baseline="0" dirty="0" smtClean="0">
                          <a:solidFill>
                            <a:srgbClr val="403152"/>
                          </a:solidFill>
                          <a:latin typeface="Bell MT"/>
                          <a:cs typeface="Bell MT"/>
                        </a:rPr>
                        <a:t>s of the strategy</a:t>
                      </a:r>
                      <a:endParaRPr lang="en-US" sz="1400" dirty="0">
                        <a:solidFill>
                          <a:srgbClr val="403152"/>
                        </a:solidFill>
                        <a:latin typeface="Bell MT"/>
                        <a:cs typeface="Bell MT"/>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400" dirty="0" smtClean="0">
                          <a:solidFill>
                            <a:srgbClr val="403152"/>
                          </a:solidFill>
                          <a:latin typeface="Bell MT"/>
                          <a:cs typeface="Bell MT"/>
                        </a:rPr>
                        <a:t>Disadvantages</a:t>
                      </a:r>
                      <a:r>
                        <a:rPr lang="en-US" sz="1400" baseline="0" dirty="0" smtClean="0">
                          <a:solidFill>
                            <a:srgbClr val="403152"/>
                          </a:solidFill>
                          <a:latin typeface="Bell MT"/>
                          <a:cs typeface="Bell MT"/>
                        </a:rPr>
                        <a:t> of the strategy</a:t>
                      </a:r>
                      <a:endParaRPr lang="en-US" sz="1400" dirty="0" smtClean="0">
                        <a:solidFill>
                          <a:srgbClr val="403152"/>
                        </a:solidFill>
                        <a:latin typeface="Bell MT"/>
                        <a:cs typeface="Bell MT"/>
                      </a:endParaRPr>
                    </a:p>
                    <a:p>
                      <a:pPr algn="ctr"/>
                      <a:endParaRPr lang="en-US" sz="1400" dirty="0">
                        <a:solidFill>
                          <a:srgbClr val="403152"/>
                        </a:solidFill>
                        <a:latin typeface="Bell MT"/>
                        <a:cs typeface="Bell MT"/>
                      </a:endParaRPr>
                    </a:p>
                  </a:txBody>
                  <a:tcPr/>
                </a:tc>
              </a:tr>
              <a:tr h="383164">
                <a:tc>
                  <a:txBody>
                    <a:bodyPr/>
                    <a:lstStyle/>
                    <a:p>
                      <a:r>
                        <a:rPr lang="en-US" sz="1400" dirty="0" smtClean="0">
                          <a:solidFill>
                            <a:srgbClr val="403152"/>
                          </a:solidFill>
                          <a:latin typeface="Bell MT"/>
                          <a:cs typeface="Bell MT"/>
                        </a:rPr>
                        <a:t>Selective</a:t>
                      </a:r>
                      <a:r>
                        <a:rPr lang="en-US" sz="1400" baseline="0" dirty="0" smtClean="0">
                          <a:solidFill>
                            <a:srgbClr val="403152"/>
                          </a:solidFill>
                          <a:latin typeface="Bell MT"/>
                          <a:cs typeface="Bell MT"/>
                        </a:rPr>
                        <a:t> logging</a:t>
                      </a:r>
                      <a:endParaRPr lang="en-US" sz="1400" dirty="0">
                        <a:solidFill>
                          <a:srgbClr val="403152"/>
                        </a:solidFill>
                        <a:latin typeface="Bell MT"/>
                        <a:cs typeface="Bell MT"/>
                      </a:endParaRPr>
                    </a:p>
                  </a:txBody>
                  <a:tcPr/>
                </a:tc>
                <a:tc>
                  <a:txBody>
                    <a:bodyPr/>
                    <a:lstStyle/>
                    <a:p>
                      <a:endParaRPr lang="en-US" dirty="0">
                        <a:solidFill>
                          <a:srgbClr val="403152"/>
                        </a:solidFill>
                        <a:latin typeface="Bell MT"/>
                        <a:cs typeface="Bell MT"/>
                      </a:endParaRPr>
                    </a:p>
                  </a:txBody>
                  <a:tcPr/>
                </a:tc>
                <a:tc>
                  <a:txBody>
                    <a:bodyPr/>
                    <a:lstStyle/>
                    <a:p>
                      <a:endParaRPr lang="en-US">
                        <a:solidFill>
                          <a:srgbClr val="403152"/>
                        </a:solidFill>
                        <a:latin typeface="Bell MT"/>
                        <a:cs typeface="Bell MT"/>
                      </a:endParaRPr>
                    </a:p>
                  </a:txBody>
                  <a:tcPr/>
                </a:tc>
                <a:tc>
                  <a:txBody>
                    <a:bodyPr/>
                    <a:lstStyle/>
                    <a:p>
                      <a:endParaRPr lang="en-US" dirty="0">
                        <a:solidFill>
                          <a:srgbClr val="403152"/>
                        </a:solidFill>
                        <a:latin typeface="Bell MT"/>
                        <a:cs typeface="Bell MT"/>
                      </a:endParaRPr>
                    </a:p>
                  </a:txBody>
                  <a:tcPr/>
                </a:tc>
              </a:tr>
              <a:tr h="535380">
                <a:tc>
                  <a:txBody>
                    <a:bodyPr/>
                    <a:lstStyle/>
                    <a:p>
                      <a:r>
                        <a:rPr lang="en-US" sz="1400" dirty="0" smtClean="0">
                          <a:solidFill>
                            <a:srgbClr val="403152"/>
                          </a:solidFill>
                          <a:latin typeface="Bell MT"/>
                          <a:cs typeface="Bell MT"/>
                        </a:rPr>
                        <a:t>Conservation and education</a:t>
                      </a:r>
                      <a:endParaRPr lang="en-US" sz="1400" dirty="0">
                        <a:solidFill>
                          <a:srgbClr val="403152"/>
                        </a:solidFill>
                        <a:latin typeface="Bell MT"/>
                        <a:cs typeface="Bell MT"/>
                      </a:endParaRPr>
                    </a:p>
                  </a:txBody>
                  <a:tcPr/>
                </a:tc>
                <a:tc>
                  <a:txBody>
                    <a:bodyPr/>
                    <a:lstStyle/>
                    <a:p>
                      <a:endParaRPr lang="en-US" dirty="0">
                        <a:solidFill>
                          <a:srgbClr val="403152"/>
                        </a:solidFill>
                        <a:latin typeface="Bell MT"/>
                        <a:cs typeface="Bell MT"/>
                      </a:endParaRPr>
                    </a:p>
                  </a:txBody>
                  <a:tcPr/>
                </a:tc>
                <a:tc>
                  <a:txBody>
                    <a:bodyPr/>
                    <a:lstStyle/>
                    <a:p>
                      <a:endParaRPr lang="en-US">
                        <a:solidFill>
                          <a:srgbClr val="403152"/>
                        </a:solidFill>
                        <a:latin typeface="Bell MT"/>
                        <a:cs typeface="Bell MT"/>
                      </a:endParaRPr>
                    </a:p>
                  </a:txBody>
                  <a:tcPr/>
                </a:tc>
                <a:tc>
                  <a:txBody>
                    <a:bodyPr/>
                    <a:lstStyle/>
                    <a:p>
                      <a:endParaRPr lang="en-US" dirty="0">
                        <a:solidFill>
                          <a:srgbClr val="403152"/>
                        </a:solidFill>
                        <a:latin typeface="Bell MT"/>
                        <a:cs typeface="Bell MT"/>
                      </a:endParaRPr>
                    </a:p>
                  </a:txBody>
                  <a:tcPr/>
                </a:tc>
              </a:tr>
              <a:tr h="323047">
                <a:tc>
                  <a:txBody>
                    <a:bodyPr/>
                    <a:lstStyle/>
                    <a:p>
                      <a:r>
                        <a:rPr lang="en-US" sz="1400" dirty="0" smtClean="0">
                          <a:solidFill>
                            <a:srgbClr val="403152"/>
                          </a:solidFill>
                          <a:latin typeface="Bell MT"/>
                          <a:cs typeface="Bell MT"/>
                        </a:rPr>
                        <a:t>Ecotourism </a:t>
                      </a:r>
                      <a:endParaRPr lang="en-US" sz="1400" dirty="0">
                        <a:solidFill>
                          <a:srgbClr val="403152"/>
                        </a:solidFill>
                        <a:latin typeface="Bell MT"/>
                        <a:cs typeface="Bell MT"/>
                      </a:endParaRPr>
                    </a:p>
                  </a:txBody>
                  <a:tcPr/>
                </a:tc>
                <a:tc>
                  <a:txBody>
                    <a:bodyPr/>
                    <a:lstStyle/>
                    <a:p>
                      <a:endParaRPr lang="en-US">
                        <a:solidFill>
                          <a:srgbClr val="403152"/>
                        </a:solidFill>
                        <a:latin typeface="Bell MT"/>
                        <a:cs typeface="Bell MT"/>
                      </a:endParaRPr>
                    </a:p>
                  </a:txBody>
                  <a:tcPr/>
                </a:tc>
                <a:tc>
                  <a:txBody>
                    <a:bodyPr/>
                    <a:lstStyle/>
                    <a:p>
                      <a:endParaRPr lang="en-US">
                        <a:solidFill>
                          <a:srgbClr val="403152"/>
                        </a:solidFill>
                        <a:latin typeface="Bell MT"/>
                        <a:cs typeface="Bell MT"/>
                      </a:endParaRPr>
                    </a:p>
                  </a:txBody>
                  <a:tcPr/>
                </a:tc>
                <a:tc>
                  <a:txBody>
                    <a:bodyPr/>
                    <a:lstStyle/>
                    <a:p>
                      <a:endParaRPr lang="en-US" dirty="0">
                        <a:solidFill>
                          <a:srgbClr val="403152"/>
                        </a:solidFill>
                        <a:latin typeface="Bell MT"/>
                        <a:cs typeface="Bell MT"/>
                      </a:endParaRPr>
                    </a:p>
                  </a:txBody>
                  <a:tcPr/>
                </a:tc>
              </a:tr>
            </a:tbl>
          </a:graphicData>
        </a:graphic>
      </p:graphicFrame>
      <p:pic>
        <p:nvPicPr>
          <p:cNvPr id="7" name="Picture 2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032356" y="539473"/>
            <a:ext cx="622299" cy="62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a:spLocks noChangeArrowheads="1"/>
          </p:cNvSpPr>
          <p:nvPr/>
        </p:nvSpPr>
        <p:spPr bwMode="auto">
          <a:xfrm>
            <a:off x="8654654" y="815118"/>
            <a:ext cx="1295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a:latin typeface="Apple Chancery" charset="0"/>
                <a:cs typeface="Apple Chancery" charset="0"/>
              </a:rPr>
              <a:t>Literacy</a:t>
            </a:r>
          </a:p>
        </p:txBody>
      </p:sp>
      <p:sp>
        <p:nvSpPr>
          <p:cNvPr id="9" name="TextBox 8"/>
          <p:cNvSpPr txBox="1"/>
          <p:nvPr/>
        </p:nvSpPr>
        <p:spPr>
          <a:xfrm>
            <a:off x="8127605" y="1276312"/>
            <a:ext cx="2194718" cy="1754327"/>
          </a:xfrm>
          <a:prstGeom prst="rect">
            <a:avLst/>
          </a:prstGeom>
          <a:noFill/>
          <a:ln>
            <a:solidFill>
              <a:schemeClr val="tx1"/>
            </a:solidFill>
          </a:ln>
        </p:spPr>
        <p:txBody>
          <a:bodyPr wrap="square">
            <a:spAutoFit/>
          </a:bodyPr>
          <a:lstStyle/>
          <a:p>
            <a:pPr>
              <a:defRPr/>
            </a:pPr>
            <a:r>
              <a:rPr lang="en-US" sz="1200" dirty="0">
                <a:latin typeface="Bell MT"/>
                <a:cs typeface="Bell MT"/>
              </a:rPr>
              <a:t>Can you use these key terms:</a:t>
            </a:r>
          </a:p>
          <a:p>
            <a:pPr marL="171450" indent="-171450">
              <a:buFont typeface="Arial"/>
              <a:buChar char="•"/>
              <a:defRPr/>
            </a:pPr>
            <a:r>
              <a:rPr lang="en-US" sz="1200" dirty="0">
                <a:latin typeface="Bell MT"/>
                <a:cs typeface="Bell MT"/>
              </a:rPr>
              <a:t>Logging</a:t>
            </a:r>
          </a:p>
          <a:p>
            <a:pPr marL="171450" indent="-171450">
              <a:buFont typeface="Arial"/>
              <a:buChar char="•"/>
              <a:defRPr/>
            </a:pPr>
            <a:r>
              <a:rPr lang="en-US" sz="1200" dirty="0">
                <a:latin typeface="Bell MT"/>
                <a:cs typeface="Bell MT"/>
              </a:rPr>
              <a:t>Biodiversity</a:t>
            </a:r>
          </a:p>
          <a:p>
            <a:pPr marL="171450" indent="-171450">
              <a:buFont typeface="Arial"/>
              <a:buChar char="•"/>
              <a:defRPr/>
            </a:pPr>
            <a:r>
              <a:rPr lang="en-US" sz="1200" dirty="0">
                <a:latin typeface="Bell MT"/>
                <a:cs typeface="Bell MT"/>
              </a:rPr>
              <a:t>Conservation </a:t>
            </a:r>
          </a:p>
          <a:p>
            <a:pPr marL="171450" indent="-171450">
              <a:buFont typeface="Arial"/>
              <a:buChar char="•"/>
              <a:defRPr/>
            </a:pPr>
            <a:r>
              <a:rPr lang="en-US" sz="1200" dirty="0">
                <a:latin typeface="Bell MT"/>
                <a:cs typeface="Bell MT"/>
              </a:rPr>
              <a:t>Ecotourism</a:t>
            </a:r>
          </a:p>
          <a:p>
            <a:pPr marL="171450" indent="-171450">
              <a:buFont typeface="Arial"/>
              <a:buChar char="•"/>
              <a:defRPr/>
            </a:pPr>
            <a:r>
              <a:rPr lang="en-US" sz="1200" dirty="0">
                <a:latin typeface="Bell MT"/>
                <a:cs typeface="Bell MT"/>
              </a:rPr>
              <a:t>Debt relief </a:t>
            </a:r>
          </a:p>
          <a:p>
            <a:pPr marL="171450" indent="-171450">
              <a:buFont typeface="Arial"/>
              <a:buChar char="•"/>
              <a:defRPr/>
            </a:pPr>
            <a:r>
              <a:rPr lang="en-US" sz="1200" dirty="0">
                <a:latin typeface="Bell MT"/>
                <a:cs typeface="Bell MT"/>
              </a:rPr>
              <a:t>Debt for nature swaps </a:t>
            </a:r>
          </a:p>
          <a:p>
            <a:pPr marL="171450" indent="-171450">
              <a:buFont typeface="Arial"/>
              <a:buChar char="•"/>
              <a:defRPr/>
            </a:pPr>
            <a:r>
              <a:rPr lang="en-US" sz="1200" dirty="0">
                <a:latin typeface="Bell MT"/>
                <a:cs typeface="Bell MT"/>
              </a:rPr>
              <a:t>International </a:t>
            </a:r>
          </a:p>
          <a:p>
            <a:pPr marL="171450" indent="-171450">
              <a:buFont typeface="Arial"/>
              <a:buChar char="•"/>
              <a:defRPr/>
            </a:pPr>
            <a:r>
              <a:rPr lang="en-US" sz="1200" dirty="0">
                <a:latin typeface="Bell MT"/>
                <a:cs typeface="Bell MT"/>
              </a:rPr>
              <a:t>Selective logging</a:t>
            </a:r>
          </a:p>
        </p:txBody>
      </p:sp>
      <p:grpSp>
        <p:nvGrpSpPr>
          <p:cNvPr id="10" name="Group 9"/>
          <p:cNvGrpSpPr/>
          <p:nvPr/>
        </p:nvGrpSpPr>
        <p:grpSpPr>
          <a:xfrm>
            <a:off x="7634264" y="3222536"/>
            <a:ext cx="2953681" cy="1011133"/>
            <a:chOff x="402721" y="5556250"/>
            <a:chExt cx="2645833" cy="1217083"/>
          </a:xfrm>
        </p:grpSpPr>
        <p:sp>
          <p:nvSpPr>
            <p:cNvPr id="11" name="Rounded Rectangle 10"/>
            <p:cNvSpPr/>
            <p:nvPr/>
          </p:nvSpPr>
          <p:spPr>
            <a:xfrm>
              <a:off x="402721" y="5556250"/>
              <a:ext cx="2645833" cy="1217083"/>
            </a:xfrm>
            <a:prstGeom prst="roundRect">
              <a:avLst/>
            </a:prstGeom>
            <a:solidFill>
              <a:srgbClr val="C1060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p:cNvSpPr txBox="1"/>
            <p:nvPr/>
          </p:nvSpPr>
          <p:spPr>
            <a:xfrm>
              <a:off x="486834" y="5566833"/>
              <a:ext cx="2434166" cy="1148442"/>
            </a:xfrm>
            <a:prstGeom prst="rect">
              <a:avLst/>
            </a:prstGeom>
            <a:noFill/>
          </p:spPr>
          <p:txBody>
            <a:bodyPr wrap="square" rtlCol="0">
              <a:spAutoFit/>
            </a:bodyPr>
            <a:lstStyle/>
            <a:p>
              <a:pPr algn="ctr"/>
              <a:r>
                <a:rPr lang="en-US" sz="1400" u="sng" dirty="0" err="1" smtClean="0">
                  <a:solidFill>
                    <a:schemeClr val="bg1"/>
                  </a:solidFill>
                  <a:latin typeface="Bell MT"/>
                  <a:cs typeface="Bell MT"/>
                </a:rPr>
                <a:t>GradesV</a:t>
              </a:r>
              <a:endParaRPr lang="en-US" sz="1400" u="sng" dirty="0">
                <a:solidFill>
                  <a:schemeClr val="bg1"/>
                </a:solidFill>
                <a:latin typeface="Bell MT"/>
                <a:cs typeface="Bell MT"/>
              </a:endParaRPr>
            </a:p>
            <a:p>
              <a:pPr algn="just"/>
              <a:r>
                <a:rPr lang="en-US" sz="1400" dirty="0">
                  <a:solidFill>
                    <a:schemeClr val="bg1"/>
                  </a:solidFill>
                  <a:latin typeface="Bell MT"/>
                  <a:cs typeface="Bell MT"/>
                </a:rPr>
                <a:t>Describe the strategies used to manage deforestation in the rainforest in detail.</a:t>
              </a:r>
            </a:p>
          </p:txBody>
        </p:sp>
      </p:grpSp>
      <p:grpSp>
        <p:nvGrpSpPr>
          <p:cNvPr id="13" name="Group 12"/>
          <p:cNvGrpSpPr/>
          <p:nvPr/>
        </p:nvGrpSpPr>
        <p:grpSpPr>
          <a:xfrm>
            <a:off x="7634264" y="4395873"/>
            <a:ext cx="2953681" cy="1021052"/>
            <a:chOff x="3253317" y="5556250"/>
            <a:chExt cx="2645833" cy="1217083"/>
          </a:xfrm>
        </p:grpSpPr>
        <p:sp>
          <p:nvSpPr>
            <p:cNvPr id="14" name="Rounded Rectangle 13"/>
            <p:cNvSpPr/>
            <p:nvPr/>
          </p:nvSpPr>
          <p:spPr>
            <a:xfrm>
              <a:off x="3253317" y="5556250"/>
              <a:ext cx="2645833" cy="1217083"/>
            </a:xfrm>
            <a:prstGeom prst="roundRect">
              <a:avLst/>
            </a:prstGeom>
            <a:solidFill>
              <a:srgbClr val="FF66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extBox 14"/>
            <p:cNvSpPr txBox="1"/>
            <p:nvPr/>
          </p:nvSpPr>
          <p:spPr>
            <a:xfrm>
              <a:off x="3342361" y="5556250"/>
              <a:ext cx="2434166" cy="1137285"/>
            </a:xfrm>
            <a:prstGeom prst="rect">
              <a:avLst/>
            </a:prstGeom>
            <a:noFill/>
          </p:spPr>
          <p:txBody>
            <a:bodyPr wrap="square" rtlCol="0">
              <a:spAutoFit/>
            </a:bodyPr>
            <a:lstStyle/>
            <a:p>
              <a:pPr algn="ctr"/>
              <a:r>
                <a:rPr lang="en-US" sz="1400" u="sng" dirty="0" smtClean="0">
                  <a:solidFill>
                    <a:schemeClr val="bg1"/>
                  </a:solidFill>
                  <a:latin typeface="Bell MT"/>
                  <a:cs typeface="Bell MT"/>
                </a:rPr>
                <a:t>Grade B</a:t>
              </a:r>
              <a:endParaRPr lang="en-US" sz="1400" u="sng" dirty="0">
                <a:solidFill>
                  <a:schemeClr val="bg1"/>
                </a:solidFill>
                <a:latin typeface="Bell MT"/>
                <a:cs typeface="Bell MT"/>
              </a:endParaRPr>
            </a:p>
            <a:p>
              <a:pPr algn="just"/>
              <a:r>
                <a:rPr lang="en-US" sz="1400" dirty="0">
                  <a:solidFill>
                    <a:schemeClr val="bg1"/>
                  </a:solidFill>
                  <a:latin typeface="Bell MT"/>
                  <a:cs typeface="Bell MT"/>
                </a:rPr>
                <a:t>Give at least two advantages and two disadvantages of each of the strategies used. </a:t>
              </a:r>
            </a:p>
          </p:txBody>
        </p:sp>
      </p:grpSp>
      <p:grpSp>
        <p:nvGrpSpPr>
          <p:cNvPr id="16" name="Group 15"/>
          <p:cNvGrpSpPr/>
          <p:nvPr/>
        </p:nvGrpSpPr>
        <p:grpSpPr>
          <a:xfrm>
            <a:off x="7638816" y="5622551"/>
            <a:ext cx="2953681" cy="1021052"/>
            <a:chOff x="6127750" y="5549899"/>
            <a:chExt cx="2645833" cy="1223434"/>
          </a:xfrm>
        </p:grpSpPr>
        <p:sp>
          <p:nvSpPr>
            <p:cNvPr id="17" name="Rounded Rectangle 16"/>
            <p:cNvSpPr/>
            <p:nvPr/>
          </p:nvSpPr>
          <p:spPr>
            <a:xfrm>
              <a:off x="6127750" y="5556250"/>
              <a:ext cx="2645833" cy="1217083"/>
            </a:xfrm>
            <a:prstGeom prst="roundRect">
              <a:avLst/>
            </a:prstGeom>
            <a:solidFill>
              <a:srgbClr val="008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TextBox 17"/>
            <p:cNvSpPr txBox="1"/>
            <p:nvPr/>
          </p:nvSpPr>
          <p:spPr>
            <a:xfrm>
              <a:off x="6237817" y="5549899"/>
              <a:ext cx="2434166" cy="1143220"/>
            </a:xfrm>
            <a:prstGeom prst="rect">
              <a:avLst/>
            </a:prstGeom>
            <a:noFill/>
          </p:spPr>
          <p:txBody>
            <a:bodyPr wrap="square" rtlCol="0">
              <a:spAutoFit/>
            </a:bodyPr>
            <a:lstStyle/>
            <a:p>
              <a:pPr algn="ctr"/>
              <a:r>
                <a:rPr lang="en-US" sz="1400" u="sng" dirty="0" smtClean="0">
                  <a:solidFill>
                    <a:schemeClr val="bg1"/>
                  </a:solidFill>
                  <a:latin typeface="Bell MT"/>
                  <a:cs typeface="Bell MT"/>
                </a:rPr>
                <a:t>A*</a:t>
              </a:r>
              <a:endParaRPr lang="en-US" sz="1400" u="sng" dirty="0">
                <a:solidFill>
                  <a:schemeClr val="bg1"/>
                </a:solidFill>
                <a:latin typeface="Bell MT"/>
                <a:cs typeface="Bell MT"/>
              </a:endParaRPr>
            </a:p>
            <a:p>
              <a:pPr algn="just"/>
              <a:r>
                <a:rPr lang="en-US" sz="1400" dirty="0">
                  <a:solidFill>
                    <a:schemeClr val="bg1"/>
                  </a:solidFill>
                  <a:latin typeface="Bell MT"/>
                  <a:cs typeface="Bell MT"/>
                </a:rPr>
                <a:t>Evaluate the sustainability of each of the strategies used to protect the rainforest. </a:t>
              </a:r>
            </a:p>
          </p:txBody>
        </p:sp>
      </p:grpSp>
      <p:sp>
        <p:nvSpPr>
          <p:cNvPr id="4" name="Rectangle 3"/>
          <p:cNvSpPr/>
          <p:nvPr/>
        </p:nvSpPr>
        <p:spPr>
          <a:xfrm>
            <a:off x="1524000" y="20744"/>
            <a:ext cx="9144000" cy="461665"/>
          </a:xfrm>
          <a:prstGeom prst="rect">
            <a:avLst/>
          </a:prstGeom>
          <a:noFill/>
        </p:spPr>
        <p:txBody>
          <a:bodyPr wrap="square">
            <a:spAutoFit/>
          </a:bodyPr>
          <a:lstStyle/>
          <a:p>
            <a:pPr algn="ctr">
              <a:defRPr/>
            </a:pPr>
            <a:r>
              <a:rPr lang="en-GB" sz="2400" b="1" dirty="0">
                <a:ln w="12700">
                  <a:solidFill>
                    <a:srgbClr val="000000"/>
                  </a:solidFill>
                  <a:prstDash val="solid"/>
                </a:ln>
                <a:solidFill>
                  <a:srgbClr val="3366FF"/>
                </a:solidFill>
                <a:effectLst>
                  <a:outerShdw blurRad="41275" dist="20320" dir="1800000" algn="tl" rotWithShape="0">
                    <a:srgbClr val="000000">
                      <a:alpha val="40000"/>
                    </a:srgbClr>
                  </a:outerShdw>
                </a:effectLst>
                <a:latin typeface="Comic Sans MS"/>
                <a:cs typeface="Comic Sans MS"/>
              </a:rPr>
              <a:t>How can the tropical rainforest be protected sustainably?</a:t>
            </a:r>
          </a:p>
        </p:txBody>
      </p:sp>
      <p:sp>
        <p:nvSpPr>
          <p:cNvPr id="19" name="Rounded Rectangle 18"/>
          <p:cNvSpPr/>
          <p:nvPr/>
        </p:nvSpPr>
        <p:spPr>
          <a:xfrm>
            <a:off x="1860508" y="6020967"/>
            <a:ext cx="5633756" cy="687140"/>
          </a:xfrm>
          <a:prstGeom prst="roundRect">
            <a:avLst/>
          </a:prstGeom>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err="1" smtClean="0">
                <a:solidFill>
                  <a:schemeClr val="tx1"/>
                </a:solidFill>
                <a:latin typeface="Bell MT"/>
                <a:cs typeface="Bell MT"/>
              </a:rPr>
              <a:t>Comlete</a:t>
            </a:r>
            <a:r>
              <a:rPr lang="en-US" sz="1600" dirty="0" smtClean="0">
                <a:solidFill>
                  <a:schemeClr val="tx1"/>
                </a:solidFill>
                <a:latin typeface="Bell MT"/>
                <a:cs typeface="Bell MT"/>
              </a:rPr>
              <a:t> </a:t>
            </a:r>
            <a:r>
              <a:rPr lang="en-US" sz="1600" dirty="0">
                <a:solidFill>
                  <a:schemeClr val="tx1"/>
                </a:solidFill>
                <a:latin typeface="Bell MT"/>
                <a:cs typeface="Bell MT"/>
              </a:rPr>
              <a:t>the table to evaluate the different methods of rainforest management. Add an extra ‘sustainability’ column to challenge! Who will you ‘take out’?</a:t>
            </a:r>
          </a:p>
        </p:txBody>
      </p:sp>
      <p:pic>
        <p:nvPicPr>
          <p:cNvPr id="20" name="Picture 19"/>
          <p:cNvPicPr>
            <a:picLocks noChangeAspect="1"/>
          </p:cNvPicPr>
          <p:nvPr/>
        </p:nvPicPr>
        <p:blipFill>
          <a:blip r:embed="rId4"/>
          <a:stretch>
            <a:fillRect/>
          </a:stretch>
        </p:blipFill>
        <p:spPr>
          <a:xfrm>
            <a:off x="1593849" y="5722083"/>
            <a:ext cx="533318" cy="597768"/>
          </a:xfrm>
          <a:prstGeom prst="rect">
            <a:avLst/>
          </a:prstGeom>
        </p:spPr>
      </p:pic>
    </p:spTree>
    <p:extLst>
      <p:ext uri="{BB962C8B-B14F-4D97-AF65-F5344CB8AC3E}">
        <p14:creationId xmlns:p14="http://schemas.microsoft.com/office/powerpoint/2010/main" val="38780504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4" name="Group 53"/>
          <p:cNvGrpSpPr/>
          <p:nvPr/>
        </p:nvGrpSpPr>
        <p:grpSpPr>
          <a:xfrm>
            <a:off x="3637498" y="577779"/>
            <a:ext cx="1090741" cy="1081174"/>
            <a:chOff x="2530691" y="1049475"/>
            <a:chExt cx="1714437" cy="2453286"/>
          </a:xfrm>
        </p:grpSpPr>
        <p:pic>
          <p:nvPicPr>
            <p:cNvPr id="18" name="Picture 17"/>
            <p:cNvPicPr>
              <a:picLocks noChangeAspect="1"/>
            </p:cNvPicPr>
            <p:nvPr/>
          </p:nvPicPr>
          <p:blipFill rotWithShape="1">
            <a:blip r:embed="rId2"/>
            <a:srcRect t="50719"/>
            <a:stretch/>
          </p:blipFill>
          <p:spPr>
            <a:xfrm>
              <a:off x="2530691" y="1847939"/>
              <a:ext cx="1714437" cy="1654822"/>
            </a:xfrm>
            <a:prstGeom prst="rect">
              <a:avLst/>
            </a:prstGeom>
          </p:spPr>
        </p:pic>
        <p:pic>
          <p:nvPicPr>
            <p:cNvPr id="17" name="Picture 16"/>
            <p:cNvPicPr>
              <a:picLocks noChangeAspect="1"/>
            </p:cNvPicPr>
            <p:nvPr/>
          </p:nvPicPr>
          <p:blipFill>
            <a:blip r:embed="rId3"/>
            <a:stretch>
              <a:fillRect/>
            </a:stretch>
          </p:blipFill>
          <p:spPr>
            <a:xfrm>
              <a:off x="2761536" y="1049475"/>
              <a:ext cx="1256270" cy="1231344"/>
            </a:xfrm>
            <a:prstGeom prst="rect">
              <a:avLst/>
            </a:prstGeom>
          </p:spPr>
        </p:pic>
      </p:grpSp>
      <p:grpSp>
        <p:nvGrpSpPr>
          <p:cNvPr id="23" name="Group 22"/>
          <p:cNvGrpSpPr/>
          <p:nvPr/>
        </p:nvGrpSpPr>
        <p:grpSpPr>
          <a:xfrm>
            <a:off x="2053651" y="495532"/>
            <a:ext cx="1554711" cy="1210729"/>
            <a:chOff x="63500" y="1089259"/>
            <a:chExt cx="2666365" cy="2382074"/>
          </a:xfrm>
        </p:grpSpPr>
        <p:pic>
          <p:nvPicPr>
            <p:cNvPr id="22" name="Picture 21"/>
            <p:cNvPicPr>
              <a:picLocks noChangeAspect="1"/>
            </p:cNvPicPr>
            <p:nvPr/>
          </p:nvPicPr>
          <p:blipFill rotWithShape="1">
            <a:blip r:embed="rId4"/>
            <a:srcRect t="29550"/>
            <a:stretch/>
          </p:blipFill>
          <p:spPr>
            <a:xfrm>
              <a:off x="562629" y="1953911"/>
              <a:ext cx="1729089" cy="1517422"/>
            </a:xfrm>
            <a:prstGeom prst="rect">
              <a:avLst/>
            </a:prstGeom>
          </p:spPr>
        </p:pic>
        <p:grpSp>
          <p:nvGrpSpPr>
            <p:cNvPr id="13" name="Group 12"/>
            <p:cNvGrpSpPr/>
            <p:nvPr/>
          </p:nvGrpSpPr>
          <p:grpSpPr>
            <a:xfrm>
              <a:off x="63500" y="1089259"/>
              <a:ext cx="2666365" cy="1152737"/>
              <a:chOff x="1801917" y="2370667"/>
              <a:chExt cx="2666365" cy="1152737"/>
            </a:xfrm>
          </p:grpSpPr>
          <p:pic>
            <p:nvPicPr>
              <p:cNvPr id="8" name="Picture 7"/>
              <p:cNvPicPr/>
              <p:nvPr/>
            </p:nvPicPr>
            <p:blipFill rotWithShape="1">
              <a:blip r:embed="rId5">
                <a:extLst>
                  <a:ext uri="{BEBA8EAE-BF5A-486C-A8C5-ECC9F3942E4B}">
                    <a14:imgProps xmlns:a14="http://schemas.microsoft.com/office/drawing/2010/main">
                      <a14:imgLayer r:embed="rId6">
                        <a14:imgEffect>
                          <a14:backgroundRemoval t="2655" b="90000" l="3473" r="97410"/>
                        </a14:imgEffect>
                      </a14:imgLayer>
                    </a14:imgProps>
                  </a:ext>
                  <a:ext uri="{28A0092B-C50C-407E-A947-70E740481C1C}">
                    <a14:useLocalDpi xmlns:a14="http://schemas.microsoft.com/office/drawing/2010/main" val="0"/>
                  </a:ext>
                </a:extLst>
              </a:blip>
              <a:srcRect b="22743"/>
              <a:stretch/>
            </p:blipFill>
            <p:spPr bwMode="auto">
              <a:xfrm>
                <a:off x="1801917" y="2413001"/>
                <a:ext cx="2666365" cy="1110403"/>
              </a:xfrm>
              <a:prstGeom prst="rect">
                <a:avLst/>
              </a:prstGeom>
              <a:noFill/>
              <a:ln>
                <a:noFill/>
              </a:ln>
              <a:extLst>
                <a:ext uri="{53640926-AAD7-44D8-BBD7-CCE9431645EC}">
                  <a14:shadowObscured xmlns:a14="http://schemas.microsoft.com/office/drawing/2010/main"/>
                </a:ext>
                <a:ext uri="{FAA26D3D-D897-4be2-8F04-BA451C77F1D7}">
                  <ma14:placeholderFlag xmlns:ma14="http://schemas.microsoft.com/office/mac/drawingml/2011/main"/>
                </a:ext>
              </a:extLst>
            </p:spPr>
          </p:pic>
          <p:pic>
            <p:nvPicPr>
              <p:cNvPr id="10" name="Picture 9"/>
              <p:cNvPicPr>
                <a:picLocks noChangeAspect="1"/>
              </p:cNvPicPr>
              <p:nvPr/>
            </p:nvPicPr>
            <p:blipFill rotWithShape="1">
              <a:blip r:embed="rId7"/>
              <a:srcRect l="15833" t="38608" r="22084" b="36212"/>
              <a:stretch/>
            </p:blipFill>
            <p:spPr>
              <a:xfrm>
                <a:off x="2520949" y="2893297"/>
                <a:ext cx="1159936" cy="408703"/>
              </a:xfrm>
              <a:prstGeom prst="rect">
                <a:avLst/>
              </a:prstGeom>
            </p:spPr>
          </p:pic>
          <p:pic>
            <p:nvPicPr>
              <p:cNvPr id="9" name="Picture 8"/>
              <p:cNvPicPr/>
              <p:nvPr/>
            </p:nvPicPr>
            <p:blipFill>
              <a:blip r:embed="rId8">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791885" y="2370667"/>
                <a:ext cx="889000" cy="783167"/>
              </a:xfrm>
              <a:prstGeom prst="rect">
                <a:avLst/>
              </a:prstGeom>
              <a:noFill/>
              <a:ln>
                <a:noFill/>
              </a:ln>
            </p:spPr>
          </p:pic>
        </p:grpSp>
      </p:grpSp>
      <p:grpSp>
        <p:nvGrpSpPr>
          <p:cNvPr id="56" name="Group 55"/>
          <p:cNvGrpSpPr/>
          <p:nvPr/>
        </p:nvGrpSpPr>
        <p:grpSpPr>
          <a:xfrm>
            <a:off x="5012851" y="508287"/>
            <a:ext cx="1120780" cy="1146285"/>
            <a:chOff x="4849862" y="960913"/>
            <a:chExt cx="1873250" cy="2096731"/>
          </a:xfrm>
        </p:grpSpPr>
        <p:pic>
          <p:nvPicPr>
            <p:cNvPr id="33" name="Picture 32"/>
            <p:cNvPicPr/>
            <p:nvPr/>
          </p:nvPicPr>
          <p:blipFill rotWithShape="1">
            <a:blip r:embed="rId9">
              <a:extLst>
                <a:ext uri="{BEBA8EAE-BF5A-486C-A8C5-ECC9F3942E4B}">
                  <a14:imgProps xmlns:a14="http://schemas.microsoft.com/office/drawing/2010/main">
                    <a14:imgLayer r:embed="rId10">
                      <a14:imgEffect>
                        <a14:backgroundRemoval t="1917" b="98616" l="456" r="99658"/>
                      </a14:imgEffect>
                    </a14:imgLayer>
                  </a14:imgProps>
                </a:ext>
                <a:ext uri="{28A0092B-C50C-407E-A947-70E740481C1C}">
                  <a14:useLocalDpi xmlns:a14="http://schemas.microsoft.com/office/drawing/2010/main" val="0"/>
                </a:ext>
              </a:extLst>
            </a:blip>
            <a:srcRect b="59569"/>
            <a:stretch/>
          </p:blipFill>
          <p:spPr bwMode="auto">
            <a:xfrm>
              <a:off x="4849862" y="1611889"/>
              <a:ext cx="1873250" cy="1445755"/>
            </a:xfrm>
            <a:prstGeom prst="rect">
              <a:avLst/>
            </a:prstGeom>
            <a:noFill/>
            <a:ln>
              <a:noFill/>
            </a:ln>
          </p:spPr>
        </p:pic>
        <p:pic>
          <p:nvPicPr>
            <p:cNvPr id="26" name="Picture 25"/>
            <p:cNvPicPr/>
            <p:nvPr/>
          </p:nvPicPr>
          <p:blipFill>
            <a:blip r:embed="rId11">
              <a:extLst>
                <a:ext uri="{28A0092B-C50C-407E-A947-70E740481C1C}">
                  <a14:useLocalDpi xmlns:a14="http://schemas.microsoft.com/office/drawing/2010/main" val="0"/>
                </a:ext>
              </a:extLst>
            </a:blip>
            <a:srcRect/>
            <a:stretch>
              <a:fillRect/>
            </a:stretch>
          </p:blipFill>
          <p:spPr bwMode="auto">
            <a:xfrm>
              <a:off x="5201948" y="990954"/>
              <a:ext cx="1220680" cy="1241870"/>
            </a:xfrm>
            <a:prstGeom prst="rect">
              <a:avLst/>
            </a:prstGeom>
            <a:noFill/>
            <a:ln>
              <a:noFill/>
            </a:ln>
          </p:spPr>
        </p:pic>
        <p:pic>
          <p:nvPicPr>
            <p:cNvPr id="27" name="Picture 26"/>
            <p:cNvPicPr/>
            <p:nvPr/>
          </p:nvPicPr>
          <p:blipFill>
            <a:blip r:embed="rId12">
              <a:extLst>
                <a:ext uri="{28A0092B-C50C-407E-A947-70E740481C1C}">
                  <a14:useLocalDpi xmlns:a14="http://schemas.microsoft.com/office/drawing/2010/main" val="0"/>
                </a:ext>
              </a:extLst>
            </a:blip>
            <a:srcRect/>
            <a:stretch>
              <a:fillRect/>
            </a:stretch>
          </p:blipFill>
          <p:spPr bwMode="auto">
            <a:xfrm>
              <a:off x="5201948" y="960913"/>
              <a:ext cx="1191088" cy="1042088"/>
            </a:xfrm>
            <a:prstGeom prst="rect">
              <a:avLst/>
            </a:prstGeom>
            <a:noFill/>
            <a:ln>
              <a:noFill/>
            </a:ln>
          </p:spPr>
        </p:pic>
        <p:pic>
          <p:nvPicPr>
            <p:cNvPr id="28" name="Picture 27"/>
            <p:cNvPicPr/>
            <p:nvPr/>
          </p:nvPicPr>
          <p:blipFill>
            <a:blip r:embed="rId13">
              <a:extLst>
                <a:ext uri="{28A0092B-C50C-407E-A947-70E740481C1C}">
                  <a14:useLocalDpi xmlns:a14="http://schemas.microsoft.com/office/drawing/2010/main" val="0"/>
                </a:ext>
              </a:extLst>
            </a:blip>
            <a:srcRect/>
            <a:stretch>
              <a:fillRect/>
            </a:stretch>
          </p:blipFill>
          <p:spPr bwMode="auto">
            <a:xfrm>
              <a:off x="5387134" y="1333856"/>
              <a:ext cx="254435" cy="278033"/>
            </a:xfrm>
            <a:prstGeom prst="rect">
              <a:avLst/>
            </a:prstGeom>
            <a:noFill/>
            <a:ln>
              <a:noFill/>
            </a:ln>
          </p:spPr>
        </p:pic>
        <p:pic>
          <p:nvPicPr>
            <p:cNvPr id="29" name="Picture 28"/>
            <p:cNvPicPr/>
            <p:nvPr/>
          </p:nvPicPr>
          <p:blipFill>
            <a:blip r:embed="rId13">
              <a:extLst>
                <a:ext uri="{28A0092B-C50C-407E-A947-70E740481C1C}">
                  <a14:useLocalDpi xmlns:a14="http://schemas.microsoft.com/office/drawing/2010/main" val="0"/>
                </a:ext>
              </a:extLst>
            </a:blip>
            <a:srcRect/>
            <a:stretch>
              <a:fillRect/>
            </a:stretch>
          </p:blipFill>
          <p:spPr bwMode="auto">
            <a:xfrm>
              <a:off x="5960316" y="1323001"/>
              <a:ext cx="270467" cy="288888"/>
            </a:xfrm>
            <a:prstGeom prst="rect">
              <a:avLst/>
            </a:prstGeom>
            <a:noFill/>
            <a:ln>
              <a:noFill/>
            </a:ln>
          </p:spPr>
        </p:pic>
      </p:grpSp>
      <p:grpSp>
        <p:nvGrpSpPr>
          <p:cNvPr id="45" name="Group 44"/>
          <p:cNvGrpSpPr/>
          <p:nvPr/>
        </p:nvGrpSpPr>
        <p:grpSpPr>
          <a:xfrm>
            <a:off x="6276311" y="524710"/>
            <a:ext cx="1089880" cy="1129862"/>
            <a:chOff x="7140702" y="464503"/>
            <a:chExt cx="1962251" cy="2945198"/>
          </a:xfrm>
        </p:grpSpPr>
        <p:pic>
          <p:nvPicPr>
            <p:cNvPr id="34" name="Picture 33"/>
            <p:cNvPicPr/>
            <p:nvPr/>
          </p:nvPicPr>
          <p:blipFill rotWithShape="1">
            <a:blip r:embed="rId14">
              <a:extLst>
                <a:ext uri="{BEBA8EAE-BF5A-486C-A8C5-ECC9F3942E4B}">
                  <a14:imgProps xmlns:a14="http://schemas.microsoft.com/office/drawing/2010/main">
                    <a14:imgLayer r:embed="rId15">
                      <a14:imgEffect>
                        <a14:backgroundRemoval t="0" b="100000" l="10000" r="90000"/>
                      </a14:imgEffect>
                    </a14:imgLayer>
                  </a14:imgProps>
                </a:ext>
                <a:ext uri="{28A0092B-C50C-407E-A947-70E740481C1C}">
                  <a14:useLocalDpi xmlns:a14="http://schemas.microsoft.com/office/drawing/2010/main" val="0"/>
                </a:ext>
              </a:extLst>
            </a:blip>
            <a:srcRect l="21004" t="-1" r="18527" b="56253"/>
            <a:stretch/>
          </p:blipFill>
          <p:spPr bwMode="auto">
            <a:xfrm>
              <a:off x="7140702" y="1595445"/>
              <a:ext cx="1962251" cy="1814256"/>
            </a:xfrm>
            <a:prstGeom prst="rect">
              <a:avLst/>
            </a:prstGeom>
            <a:noFill/>
            <a:ln>
              <a:noFill/>
            </a:ln>
            <a:extLst>
              <a:ext uri="{53640926-AAD7-44D8-BBD7-CCE9431645EC}">
                <a14:shadowObscured xmlns:a14="http://schemas.microsoft.com/office/drawing/2010/main"/>
              </a:ext>
            </a:extLst>
          </p:spPr>
        </p:pic>
        <p:pic>
          <p:nvPicPr>
            <p:cNvPr id="40" name="Picture 39"/>
            <p:cNvPicPr/>
            <p:nvPr/>
          </p:nvPicPr>
          <p:blipFill>
            <a:blip r:embed="rId16">
              <a:extLst>
                <a:ext uri="{28A0092B-C50C-407E-A947-70E740481C1C}">
                  <a14:useLocalDpi xmlns:a14="http://schemas.microsoft.com/office/drawing/2010/main" val="0"/>
                </a:ext>
              </a:extLst>
            </a:blip>
            <a:srcRect/>
            <a:stretch>
              <a:fillRect/>
            </a:stretch>
          </p:blipFill>
          <p:spPr bwMode="auto">
            <a:xfrm>
              <a:off x="7440722" y="912781"/>
              <a:ext cx="1319281" cy="1261969"/>
            </a:xfrm>
            <a:prstGeom prst="rect">
              <a:avLst/>
            </a:prstGeom>
            <a:noFill/>
            <a:ln>
              <a:noFill/>
            </a:ln>
          </p:spPr>
        </p:pic>
        <p:pic>
          <p:nvPicPr>
            <p:cNvPr id="41" name="Picture 40"/>
            <p:cNvPicPr/>
            <p:nvPr/>
          </p:nvPicPr>
          <p:blipFill>
            <a:blip r:embed="rId17">
              <a:extLst>
                <a:ext uri="{28A0092B-C50C-407E-A947-70E740481C1C}">
                  <a14:useLocalDpi xmlns:a14="http://schemas.microsoft.com/office/drawing/2010/main" val="0"/>
                </a:ext>
              </a:extLst>
            </a:blip>
            <a:srcRect/>
            <a:stretch>
              <a:fillRect/>
            </a:stretch>
          </p:blipFill>
          <p:spPr bwMode="auto">
            <a:xfrm>
              <a:off x="7288277" y="464503"/>
              <a:ext cx="1623697" cy="1114178"/>
            </a:xfrm>
            <a:prstGeom prst="rect">
              <a:avLst/>
            </a:prstGeom>
            <a:noFill/>
            <a:ln>
              <a:noFill/>
            </a:ln>
          </p:spPr>
        </p:pic>
        <p:pic>
          <p:nvPicPr>
            <p:cNvPr id="42" name="Picture 41"/>
            <p:cNvPicPr/>
            <p:nvPr/>
          </p:nvPicPr>
          <p:blipFill rotWithShape="1">
            <a:blip r:embed="rId18">
              <a:extLst>
                <a:ext uri="{28A0092B-C50C-407E-A947-70E740481C1C}">
                  <a14:useLocalDpi xmlns:a14="http://schemas.microsoft.com/office/drawing/2010/main" val="0"/>
                </a:ext>
              </a:extLst>
            </a:blip>
            <a:srcRect b="49587"/>
            <a:stretch/>
          </p:blipFill>
          <p:spPr bwMode="auto">
            <a:xfrm rot="3721583">
              <a:off x="8102289" y="2118136"/>
              <a:ext cx="437849" cy="441561"/>
            </a:xfrm>
            <a:prstGeom prst="rect">
              <a:avLst/>
            </a:prstGeom>
            <a:noFill/>
            <a:ln>
              <a:noFill/>
            </a:ln>
            <a:extLst>
              <a:ext uri="{53640926-AAD7-44D8-BBD7-CCE9431645EC}">
                <a14:shadowObscured xmlns:a14="http://schemas.microsoft.com/office/drawing/2010/main"/>
              </a:ext>
            </a:extLst>
          </p:spPr>
        </p:pic>
      </p:grpSp>
      <p:grpSp>
        <p:nvGrpSpPr>
          <p:cNvPr id="55" name="Group 54"/>
          <p:cNvGrpSpPr/>
          <p:nvPr/>
        </p:nvGrpSpPr>
        <p:grpSpPr>
          <a:xfrm>
            <a:off x="7568994" y="398806"/>
            <a:ext cx="1017938" cy="1267562"/>
            <a:chOff x="1656849" y="60753"/>
            <a:chExt cx="1905928" cy="2819275"/>
          </a:xfrm>
        </p:grpSpPr>
        <p:pic>
          <p:nvPicPr>
            <p:cNvPr id="50" name="Picture 49"/>
            <p:cNvPicPr/>
            <p:nvPr/>
          </p:nvPicPr>
          <p:blipFill>
            <a:blip r:embed="rId19">
              <a:extLst>
                <a:ext uri="{28A0092B-C50C-407E-A947-70E740481C1C}">
                  <a14:useLocalDpi xmlns:a14="http://schemas.microsoft.com/office/drawing/2010/main" val="0"/>
                </a:ext>
              </a:extLst>
            </a:blip>
            <a:srcRect/>
            <a:stretch>
              <a:fillRect/>
            </a:stretch>
          </p:blipFill>
          <p:spPr bwMode="auto">
            <a:xfrm>
              <a:off x="1656849" y="1083432"/>
              <a:ext cx="1905928" cy="1796596"/>
            </a:xfrm>
            <a:prstGeom prst="rect">
              <a:avLst/>
            </a:prstGeom>
            <a:noFill/>
            <a:ln>
              <a:noFill/>
            </a:ln>
            <a:extLst>
              <a:ext uri="{FAA26D3D-D897-4be2-8F04-BA451C77F1D7}">
                <ma14:placeholderFlag xmlns:ma14="http://schemas.microsoft.com/office/mac/drawingml/2011/main"/>
              </a:ext>
            </a:extLst>
          </p:spPr>
        </p:pic>
        <p:grpSp>
          <p:nvGrpSpPr>
            <p:cNvPr id="49" name="Group 48"/>
            <p:cNvGrpSpPr/>
            <p:nvPr/>
          </p:nvGrpSpPr>
          <p:grpSpPr>
            <a:xfrm>
              <a:off x="2067140" y="60753"/>
              <a:ext cx="1213433" cy="1300221"/>
              <a:chOff x="1826024" y="55067"/>
              <a:chExt cx="1352322" cy="1426262"/>
            </a:xfrm>
          </p:grpSpPr>
          <p:pic>
            <p:nvPicPr>
              <p:cNvPr id="46" name="Picture 45"/>
              <p:cNvPicPr/>
              <p:nvPr/>
            </p:nvPicPr>
            <p:blipFill>
              <a:blip r:embed="rId20">
                <a:extLst>
                  <a:ext uri="{28A0092B-C50C-407E-A947-70E740481C1C}">
                    <a14:useLocalDpi xmlns:a14="http://schemas.microsoft.com/office/drawing/2010/main" val="0"/>
                  </a:ext>
                </a:extLst>
              </a:blip>
              <a:srcRect/>
              <a:stretch>
                <a:fillRect/>
              </a:stretch>
            </p:blipFill>
            <p:spPr bwMode="auto">
              <a:xfrm>
                <a:off x="1826024" y="161066"/>
                <a:ext cx="1352322" cy="1320263"/>
              </a:xfrm>
              <a:prstGeom prst="rect">
                <a:avLst/>
              </a:prstGeom>
              <a:noFill/>
              <a:ln>
                <a:noFill/>
              </a:ln>
            </p:spPr>
          </p:pic>
          <p:pic>
            <p:nvPicPr>
              <p:cNvPr id="47" name="Picture 46"/>
              <p:cNvPicPr/>
              <p:nvPr/>
            </p:nvPicPr>
            <p:blipFill>
              <a:blip r:embed="rId8">
                <a:extLst>
                  <a:ext uri="{28A0092B-C50C-407E-A947-70E740481C1C}">
                    <a14:useLocalDpi xmlns:a14="http://schemas.microsoft.com/office/drawing/2010/main" val="0"/>
                  </a:ext>
                </a:extLst>
              </a:blip>
              <a:srcRect/>
              <a:stretch>
                <a:fillRect/>
              </a:stretch>
            </p:blipFill>
            <p:spPr bwMode="auto">
              <a:xfrm>
                <a:off x="1877301" y="55067"/>
                <a:ext cx="1107016" cy="748894"/>
              </a:xfrm>
              <a:prstGeom prst="rect">
                <a:avLst/>
              </a:prstGeom>
              <a:noFill/>
              <a:ln>
                <a:noFill/>
              </a:ln>
            </p:spPr>
          </p:pic>
          <p:pic>
            <p:nvPicPr>
              <p:cNvPr id="48" name="Picture 47"/>
              <p:cNvPicPr/>
              <p:nvPr/>
            </p:nvPicPr>
            <p:blipFill>
              <a:blip r:embed="rId21">
                <a:extLst>
                  <a:ext uri="{BEBA8EAE-BF5A-486C-A8C5-ECC9F3942E4B}">
                    <a14:imgProps xmlns:a14="http://schemas.microsoft.com/office/drawing/2010/main">
                      <a14:imgLayer r:embed="rId22">
                        <a14:imgEffect>
                          <a14:backgroundRemoval t="1490" b="98510" l="9899" r="89995"/>
                        </a14:imgEffect>
                      </a14:imgLayer>
                    </a14:imgProps>
                  </a:ext>
                  <a:ext uri="{28A0092B-C50C-407E-A947-70E740481C1C}">
                    <a14:useLocalDpi xmlns:a14="http://schemas.microsoft.com/office/drawing/2010/main" val="0"/>
                  </a:ext>
                </a:extLst>
              </a:blip>
              <a:srcRect/>
              <a:stretch>
                <a:fillRect/>
              </a:stretch>
            </p:blipFill>
            <p:spPr bwMode="auto">
              <a:xfrm>
                <a:off x="2238513" y="492859"/>
                <a:ext cx="527340" cy="517059"/>
              </a:xfrm>
              <a:prstGeom prst="rect">
                <a:avLst/>
              </a:prstGeom>
              <a:noFill/>
              <a:ln>
                <a:noFill/>
              </a:ln>
            </p:spPr>
          </p:pic>
        </p:grpSp>
      </p:grpSp>
      <p:sp>
        <p:nvSpPr>
          <p:cNvPr id="69" name="Rectangle 68"/>
          <p:cNvSpPr/>
          <p:nvPr/>
        </p:nvSpPr>
        <p:spPr>
          <a:xfrm>
            <a:off x="1524000" y="20744"/>
            <a:ext cx="9144000" cy="461665"/>
          </a:xfrm>
          <a:prstGeom prst="rect">
            <a:avLst/>
          </a:prstGeom>
          <a:noFill/>
        </p:spPr>
        <p:txBody>
          <a:bodyPr wrap="square">
            <a:spAutoFit/>
          </a:bodyPr>
          <a:lstStyle/>
          <a:p>
            <a:pPr algn="ctr">
              <a:defRPr/>
            </a:pPr>
            <a:r>
              <a:rPr lang="en-GB" sz="2400" b="1" dirty="0">
                <a:ln w="12700">
                  <a:solidFill>
                    <a:srgbClr val="000000"/>
                  </a:solidFill>
                  <a:prstDash val="solid"/>
                </a:ln>
                <a:solidFill>
                  <a:srgbClr val="3366FF"/>
                </a:solidFill>
                <a:effectLst>
                  <a:outerShdw blurRad="41275" dist="20320" dir="1800000" algn="tl" rotWithShape="0">
                    <a:srgbClr val="000000">
                      <a:alpha val="40000"/>
                    </a:srgbClr>
                  </a:outerShdw>
                </a:effectLst>
                <a:latin typeface="Comic Sans MS"/>
                <a:cs typeface="Comic Sans MS"/>
              </a:rPr>
              <a:t>How can the tropical rainforest be protected sustainably?</a:t>
            </a:r>
          </a:p>
        </p:txBody>
      </p:sp>
      <p:graphicFrame>
        <p:nvGraphicFramePr>
          <p:cNvPr id="2" name="Table 1"/>
          <p:cNvGraphicFramePr>
            <a:graphicFrameLocks noGrp="1"/>
          </p:cNvGraphicFramePr>
          <p:nvPr>
            <p:extLst>
              <p:ext uri="{D42A27DB-BD31-4B8C-83A1-F6EECF244321}">
                <p14:modId xmlns:p14="http://schemas.microsoft.com/office/powerpoint/2010/main" val="1877430628"/>
              </p:ext>
            </p:extLst>
          </p:nvPr>
        </p:nvGraphicFramePr>
        <p:xfrm>
          <a:off x="404731" y="1734802"/>
          <a:ext cx="11497458" cy="5102141"/>
        </p:xfrm>
        <a:graphic>
          <a:graphicData uri="http://schemas.openxmlformats.org/drawingml/2006/table">
            <a:tbl>
              <a:tblPr firstRow="1" bandRow="1">
                <a:tableStyleId>{5C22544A-7EE6-4342-B048-85BDC9FD1C3A}</a:tableStyleId>
              </a:tblPr>
              <a:tblGrid>
                <a:gridCol w="2299492"/>
                <a:gridCol w="2299492"/>
                <a:gridCol w="2299492"/>
                <a:gridCol w="2466391"/>
                <a:gridCol w="2132591"/>
              </a:tblGrid>
              <a:tr h="96342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smtClean="0">
                          <a:solidFill>
                            <a:srgbClr val="403152"/>
                          </a:solidFill>
                          <a:latin typeface="Bell MT"/>
                          <a:cs typeface="Bell MT"/>
                        </a:rPr>
                        <a:t>Rainforest management</a:t>
                      </a:r>
                      <a:r>
                        <a:rPr lang="en-US" sz="1800" baseline="0" dirty="0" smtClean="0">
                          <a:solidFill>
                            <a:srgbClr val="403152"/>
                          </a:solidFill>
                          <a:latin typeface="Bell MT"/>
                          <a:cs typeface="Bell MT"/>
                        </a:rPr>
                        <a:t> strategy</a:t>
                      </a:r>
                      <a:endParaRPr lang="en-US" sz="1800" dirty="0" smtClean="0">
                        <a:solidFill>
                          <a:srgbClr val="403152"/>
                        </a:solidFill>
                        <a:latin typeface="Bell MT"/>
                        <a:cs typeface="Bell MT"/>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smtClean="0">
                          <a:solidFill>
                            <a:srgbClr val="403152"/>
                          </a:solidFill>
                          <a:latin typeface="Bell MT"/>
                          <a:cs typeface="Bell MT"/>
                        </a:rPr>
                        <a:t>Description of the strategy </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smtClean="0">
                          <a:solidFill>
                            <a:srgbClr val="403152"/>
                          </a:solidFill>
                          <a:latin typeface="Bell MT"/>
                          <a:cs typeface="Bell MT"/>
                        </a:rPr>
                        <a:t>Advantage</a:t>
                      </a:r>
                      <a:r>
                        <a:rPr lang="en-US" sz="1800" baseline="0" dirty="0" smtClean="0">
                          <a:solidFill>
                            <a:srgbClr val="403152"/>
                          </a:solidFill>
                          <a:latin typeface="Bell MT"/>
                          <a:cs typeface="Bell MT"/>
                        </a:rPr>
                        <a:t>s of the strategy</a:t>
                      </a:r>
                      <a:endParaRPr lang="en-US" sz="1800" dirty="0" smtClean="0">
                        <a:solidFill>
                          <a:srgbClr val="403152"/>
                        </a:solidFill>
                        <a:latin typeface="Bell MT"/>
                        <a:cs typeface="Bell MT"/>
                      </a:endParaRPr>
                    </a:p>
                    <a:p>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smtClean="0">
                          <a:solidFill>
                            <a:srgbClr val="403152"/>
                          </a:solidFill>
                          <a:latin typeface="Bell MT"/>
                          <a:cs typeface="Bell MT"/>
                        </a:rPr>
                        <a:t>Disadvantages</a:t>
                      </a:r>
                      <a:r>
                        <a:rPr lang="en-US" sz="1800" baseline="0" dirty="0" smtClean="0">
                          <a:solidFill>
                            <a:srgbClr val="403152"/>
                          </a:solidFill>
                          <a:latin typeface="Bell MT"/>
                          <a:cs typeface="Bell MT"/>
                        </a:rPr>
                        <a:t> of the strategy</a:t>
                      </a:r>
                      <a:endParaRPr lang="en-US" sz="1800" dirty="0" smtClean="0">
                        <a:solidFill>
                          <a:srgbClr val="403152"/>
                        </a:solidFill>
                        <a:latin typeface="Bell MT"/>
                        <a:cs typeface="Bell MT"/>
                      </a:endParaRPr>
                    </a:p>
                    <a:p>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smtClean="0">
                          <a:solidFill>
                            <a:srgbClr val="403152"/>
                          </a:solidFill>
                          <a:latin typeface="Bell MT"/>
                          <a:cs typeface="Bell MT"/>
                        </a:rPr>
                        <a:t>To what extent is the</a:t>
                      </a:r>
                      <a:r>
                        <a:rPr lang="en-US" sz="1800" baseline="0" dirty="0" smtClean="0">
                          <a:solidFill>
                            <a:srgbClr val="403152"/>
                          </a:solidFill>
                          <a:latin typeface="Bell MT"/>
                          <a:cs typeface="Bell MT"/>
                        </a:rPr>
                        <a:t> scheme sustainable?</a:t>
                      </a:r>
                      <a:endParaRPr lang="en-US" sz="1800" dirty="0" smtClean="0">
                        <a:solidFill>
                          <a:srgbClr val="403152"/>
                        </a:solidFill>
                        <a:latin typeface="Bell MT"/>
                        <a:cs typeface="Bell MT"/>
                      </a:endParaRPr>
                    </a:p>
                    <a:p>
                      <a:endParaRPr lang="en-US" dirty="0"/>
                    </a:p>
                  </a:txBody>
                  <a:tcPr/>
                </a:tc>
              </a:tr>
              <a:tr h="70776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smtClean="0">
                          <a:solidFill>
                            <a:srgbClr val="403152"/>
                          </a:solidFill>
                          <a:latin typeface="Bell MT"/>
                          <a:cs typeface="Bell MT"/>
                        </a:rPr>
                        <a:t>Selective</a:t>
                      </a:r>
                      <a:r>
                        <a:rPr lang="en-US" sz="1800" baseline="0" dirty="0" smtClean="0">
                          <a:solidFill>
                            <a:srgbClr val="403152"/>
                          </a:solidFill>
                          <a:latin typeface="Bell MT"/>
                          <a:cs typeface="Bell MT"/>
                        </a:rPr>
                        <a:t> logging</a:t>
                      </a:r>
                      <a:endParaRPr lang="en-US" sz="1800" dirty="0" smtClean="0">
                        <a:solidFill>
                          <a:srgbClr val="403152"/>
                        </a:solidFill>
                        <a:latin typeface="Bell MT"/>
                        <a:cs typeface="Bell MT"/>
                      </a:endParaRPr>
                    </a:p>
                    <a:p>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r>
              <a:tr h="101109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smtClean="0">
                          <a:solidFill>
                            <a:srgbClr val="403152"/>
                          </a:solidFill>
                          <a:latin typeface="Bell MT"/>
                          <a:cs typeface="Bell MT"/>
                        </a:rPr>
                        <a:t>Conservation and education</a:t>
                      </a:r>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r>
              <a:tr h="410055">
                <a:tc>
                  <a:txBody>
                    <a:bodyPr/>
                    <a:lstStyle/>
                    <a:p>
                      <a:r>
                        <a:rPr lang="en-US" dirty="0" smtClean="0">
                          <a:latin typeface="Bell MT" charset="0"/>
                          <a:ea typeface="Bell MT" charset="0"/>
                          <a:cs typeface="Bell MT" charset="0"/>
                        </a:rPr>
                        <a:t>Ecotourism</a:t>
                      </a:r>
                    </a:p>
                    <a:p>
                      <a:endParaRPr lang="en-US" dirty="0">
                        <a:latin typeface="Bell MT" charset="0"/>
                        <a:ea typeface="Bell MT" charset="0"/>
                        <a:cs typeface="Bell MT" charset="0"/>
                      </a:endParaRPr>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r>
              <a:tr h="410055">
                <a:tc>
                  <a:txBody>
                    <a:bodyPr/>
                    <a:lstStyle/>
                    <a:p>
                      <a:r>
                        <a:rPr lang="en-US" dirty="0" smtClean="0">
                          <a:latin typeface="Bell MT" charset="0"/>
                          <a:ea typeface="Bell MT" charset="0"/>
                          <a:cs typeface="Bell MT" charset="0"/>
                        </a:rPr>
                        <a:t>International agreements</a:t>
                      </a:r>
                    </a:p>
                    <a:p>
                      <a:endParaRPr lang="en-US" dirty="0">
                        <a:latin typeface="Bell MT" charset="0"/>
                        <a:ea typeface="Bell MT" charset="0"/>
                        <a:cs typeface="Bell MT" charset="0"/>
                      </a:endParaRPr>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r>
              <a:tr h="410055">
                <a:tc>
                  <a:txBody>
                    <a:bodyPr/>
                    <a:lstStyle/>
                    <a:p>
                      <a:r>
                        <a:rPr lang="en-US" dirty="0" smtClean="0">
                          <a:latin typeface="Bell MT" charset="0"/>
                          <a:ea typeface="Bell MT" charset="0"/>
                          <a:cs typeface="Bell MT" charset="0"/>
                        </a:rPr>
                        <a:t>Debt reduction</a:t>
                      </a:r>
                    </a:p>
                    <a:p>
                      <a:endParaRPr lang="en-US" dirty="0">
                        <a:latin typeface="Bell MT" charset="0"/>
                        <a:ea typeface="Bell MT" charset="0"/>
                        <a:cs typeface="Bell MT" charset="0"/>
                      </a:endParaRPr>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tr>
            </a:tbl>
          </a:graphicData>
        </a:graphic>
      </p:graphicFrame>
    </p:spTree>
    <p:extLst>
      <p:ext uri="{BB962C8B-B14F-4D97-AF65-F5344CB8AC3E}">
        <p14:creationId xmlns:p14="http://schemas.microsoft.com/office/powerpoint/2010/main" val="22650586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1825524" y="700070"/>
            <a:ext cx="2287638" cy="2136674"/>
            <a:chOff x="63500" y="1089259"/>
            <a:chExt cx="2666365" cy="2382074"/>
          </a:xfrm>
        </p:grpSpPr>
        <p:pic>
          <p:nvPicPr>
            <p:cNvPr id="6" name="Picture 5"/>
            <p:cNvPicPr>
              <a:picLocks noChangeAspect="1"/>
            </p:cNvPicPr>
            <p:nvPr/>
          </p:nvPicPr>
          <p:blipFill rotWithShape="1">
            <a:blip r:embed="rId2"/>
            <a:srcRect t="29550"/>
            <a:stretch/>
          </p:blipFill>
          <p:spPr>
            <a:xfrm>
              <a:off x="562629" y="1953911"/>
              <a:ext cx="1729089" cy="1517422"/>
            </a:xfrm>
            <a:prstGeom prst="rect">
              <a:avLst/>
            </a:prstGeom>
          </p:spPr>
        </p:pic>
        <p:grpSp>
          <p:nvGrpSpPr>
            <p:cNvPr id="7" name="Group 6"/>
            <p:cNvGrpSpPr/>
            <p:nvPr/>
          </p:nvGrpSpPr>
          <p:grpSpPr>
            <a:xfrm>
              <a:off x="63500" y="1089259"/>
              <a:ext cx="2666365" cy="1152737"/>
              <a:chOff x="1801917" y="2370667"/>
              <a:chExt cx="2666365" cy="1152737"/>
            </a:xfrm>
          </p:grpSpPr>
          <p:pic>
            <p:nvPicPr>
              <p:cNvPr id="8" name="Picture 7"/>
              <p:cNvPicPr/>
              <p:nvPr/>
            </p:nvPicPr>
            <p:blipFill rotWithShape="1">
              <a:blip r:embed="rId3">
                <a:extLst>
                  <a:ext uri="{BEBA8EAE-BF5A-486C-A8C5-ECC9F3942E4B}">
                    <a14:imgProps xmlns:a14="http://schemas.microsoft.com/office/drawing/2010/main">
                      <a14:imgLayer r:embed="rId4">
                        <a14:imgEffect>
                          <a14:backgroundRemoval t="2655" b="90000" l="3473" r="97410"/>
                        </a14:imgEffect>
                      </a14:imgLayer>
                    </a14:imgProps>
                  </a:ext>
                  <a:ext uri="{28A0092B-C50C-407E-A947-70E740481C1C}">
                    <a14:useLocalDpi xmlns:a14="http://schemas.microsoft.com/office/drawing/2010/main" val="0"/>
                  </a:ext>
                </a:extLst>
              </a:blip>
              <a:srcRect b="22743"/>
              <a:stretch/>
            </p:blipFill>
            <p:spPr bwMode="auto">
              <a:xfrm>
                <a:off x="1801917" y="2413001"/>
                <a:ext cx="2666365" cy="1110403"/>
              </a:xfrm>
              <a:prstGeom prst="rect">
                <a:avLst/>
              </a:prstGeom>
              <a:noFill/>
              <a:ln>
                <a:noFill/>
              </a:ln>
              <a:extLst>
                <a:ext uri="{53640926-AAD7-44D8-BBD7-CCE9431645EC}">
                  <a14:shadowObscured xmlns:a14="http://schemas.microsoft.com/office/drawing/2010/main"/>
                </a:ext>
                <a:ext uri="{FAA26D3D-D897-4be2-8F04-BA451C77F1D7}">
                  <ma14:placeholderFlag xmlns:ma14="http://schemas.microsoft.com/office/mac/drawingml/2011/main"/>
                </a:ext>
              </a:extLst>
            </p:spPr>
          </p:pic>
          <p:pic>
            <p:nvPicPr>
              <p:cNvPr id="9" name="Picture 8"/>
              <p:cNvPicPr>
                <a:picLocks noChangeAspect="1"/>
              </p:cNvPicPr>
              <p:nvPr/>
            </p:nvPicPr>
            <p:blipFill rotWithShape="1">
              <a:blip r:embed="rId5"/>
              <a:srcRect l="15833" t="38608" r="22084" b="36212"/>
              <a:stretch/>
            </p:blipFill>
            <p:spPr>
              <a:xfrm>
                <a:off x="2520949" y="2893297"/>
                <a:ext cx="1159936" cy="408703"/>
              </a:xfrm>
              <a:prstGeom prst="rect">
                <a:avLst/>
              </a:prstGeom>
            </p:spPr>
          </p:pic>
          <p:pic>
            <p:nvPicPr>
              <p:cNvPr id="10" name="Picture 9"/>
              <p:cNvPicPr/>
              <p:nvPr/>
            </p:nvPicPr>
            <p:blipFill>
              <a:blip r:embed="rId6">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791885" y="2370667"/>
                <a:ext cx="889000" cy="783167"/>
              </a:xfrm>
              <a:prstGeom prst="rect">
                <a:avLst/>
              </a:prstGeom>
              <a:noFill/>
              <a:ln>
                <a:noFill/>
              </a:ln>
            </p:spPr>
          </p:pic>
        </p:grpSp>
      </p:grpSp>
      <p:sp>
        <p:nvSpPr>
          <p:cNvPr id="13" name="Rectangle 12"/>
          <p:cNvSpPr/>
          <p:nvPr/>
        </p:nvSpPr>
        <p:spPr>
          <a:xfrm>
            <a:off x="2172447" y="2746323"/>
            <a:ext cx="1643010" cy="529167"/>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3"/>
          <p:cNvSpPr/>
          <p:nvPr/>
        </p:nvSpPr>
        <p:spPr>
          <a:xfrm>
            <a:off x="1524001" y="0"/>
            <a:ext cx="2758421" cy="523220"/>
          </a:xfrm>
          <a:prstGeom prst="rect">
            <a:avLst/>
          </a:prstGeom>
          <a:noFill/>
        </p:spPr>
        <p:txBody>
          <a:bodyPr wrap="square">
            <a:spAutoFit/>
          </a:bodyPr>
          <a:lstStyle/>
          <a:p>
            <a:pPr algn="ctr">
              <a:defRPr/>
            </a:pPr>
            <a:r>
              <a:rPr lang="en-GB" sz="2800" b="1" dirty="0">
                <a:ln w="12700">
                  <a:solidFill>
                    <a:srgbClr val="000000"/>
                  </a:solidFill>
                  <a:prstDash val="solid"/>
                </a:ln>
                <a:solidFill>
                  <a:srgbClr val="CD619E"/>
                </a:solidFill>
                <a:effectLst>
                  <a:outerShdw blurRad="41275" dist="20320" dir="1800000" algn="tl" rotWithShape="0">
                    <a:srgbClr val="000000">
                      <a:alpha val="40000"/>
                    </a:srgbClr>
                  </a:outerShdw>
                </a:effectLst>
                <a:latin typeface="Comic Sans MS"/>
                <a:cs typeface="Comic Sans MS"/>
              </a:rPr>
              <a:t>Contestant 1</a:t>
            </a:r>
          </a:p>
        </p:txBody>
      </p:sp>
      <p:sp>
        <p:nvSpPr>
          <p:cNvPr id="11" name="Rectangle 10"/>
          <p:cNvSpPr/>
          <p:nvPr/>
        </p:nvSpPr>
        <p:spPr>
          <a:xfrm>
            <a:off x="2172447" y="3254789"/>
            <a:ext cx="1643010" cy="2201333"/>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4" name="Picture 13"/>
          <p:cNvPicPr>
            <a:picLocks noChangeAspect="1"/>
          </p:cNvPicPr>
          <p:nvPr/>
        </p:nvPicPr>
        <p:blipFill>
          <a:blip r:embed="rId7"/>
          <a:stretch>
            <a:fillRect/>
          </a:stretch>
        </p:blipFill>
        <p:spPr>
          <a:xfrm>
            <a:off x="2172446" y="2746323"/>
            <a:ext cx="1643010" cy="2709799"/>
          </a:xfrm>
          <a:prstGeom prst="rect">
            <a:avLst/>
          </a:prstGeom>
        </p:spPr>
      </p:pic>
      <p:sp>
        <p:nvSpPr>
          <p:cNvPr id="12" name="TextBox 11"/>
          <p:cNvSpPr txBox="1"/>
          <p:nvPr/>
        </p:nvSpPr>
        <p:spPr>
          <a:xfrm>
            <a:off x="2172446" y="2746323"/>
            <a:ext cx="1643010" cy="461665"/>
          </a:xfrm>
          <a:prstGeom prst="rect">
            <a:avLst/>
          </a:prstGeom>
          <a:noFill/>
        </p:spPr>
        <p:txBody>
          <a:bodyPr wrap="square" rtlCol="0">
            <a:spAutoFit/>
          </a:bodyPr>
          <a:lstStyle/>
          <a:p>
            <a:pPr algn="ctr"/>
            <a:r>
              <a:rPr lang="en-US" sz="1200" dirty="0"/>
              <a:t>SELECTIVE LOGGING &amp; RE PLANTING</a:t>
            </a:r>
          </a:p>
        </p:txBody>
      </p:sp>
      <p:cxnSp>
        <p:nvCxnSpPr>
          <p:cNvPr id="16" name="Straight Connector 15"/>
          <p:cNvCxnSpPr/>
          <p:nvPr/>
        </p:nvCxnSpPr>
        <p:spPr>
          <a:xfrm flipV="1">
            <a:off x="2172448" y="3244205"/>
            <a:ext cx="1643009" cy="10584"/>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8" name="Rounded Rectangular Callout 17"/>
          <p:cNvSpPr/>
          <p:nvPr/>
        </p:nvSpPr>
        <p:spPr>
          <a:xfrm>
            <a:off x="4282420" y="249678"/>
            <a:ext cx="5969018" cy="3994846"/>
          </a:xfrm>
          <a:prstGeom prst="wedgeRoundRectCallout">
            <a:avLst>
              <a:gd name="adj1" fmla="val -55297"/>
              <a:gd name="adj2" fmla="val -7437"/>
              <a:gd name="adj3" fmla="val 16667"/>
            </a:avLst>
          </a:prstGeom>
          <a:solidFill>
            <a:srgbClr val="C773A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8"/>
          <a:stretch>
            <a:fillRect/>
          </a:stretch>
        </p:blipFill>
        <p:spPr>
          <a:xfrm>
            <a:off x="1944011" y="3275489"/>
            <a:ext cx="2058511" cy="2058511"/>
          </a:xfrm>
          <a:prstGeom prst="rect">
            <a:avLst/>
          </a:prstGeom>
        </p:spPr>
      </p:pic>
      <p:sp>
        <p:nvSpPr>
          <p:cNvPr id="3" name="TextBox 2"/>
          <p:cNvSpPr txBox="1"/>
          <p:nvPr/>
        </p:nvSpPr>
        <p:spPr>
          <a:xfrm>
            <a:off x="2359837" y="4005701"/>
            <a:ext cx="1215762" cy="738664"/>
          </a:xfrm>
          <a:prstGeom prst="rect">
            <a:avLst/>
          </a:prstGeom>
          <a:noFill/>
        </p:spPr>
        <p:txBody>
          <a:bodyPr wrap="square" rtlCol="0">
            <a:spAutoFit/>
          </a:bodyPr>
          <a:lstStyle/>
          <a:p>
            <a:pPr algn="ctr"/>
            <a:r>
              <a:rPr lang="en-US" sz="1400" dirty="0">
                <a:latin typeface="Bell MT"/>
                <a:cs typeface="Bell MT"/>
              </a:rPr>
              <a:t>COMPLETE YOUR SHEET</a:t>
            </a:r>
          </a:p>
        </p:txBody>
      </p:sp>
      <p:sp>
        <p:nvSpPr>
          <p:cNvPr id="15" name="TextBox 14"/>
          <p:cNvSpPr txBox="1"/>
          <p:nvPr/>
        </p:nvSpPr>
        <p:spPr>
          <a:xfrm>
            <a:off x="4389726" y="356333"/>
            <a:ext cx="5644612" cy="3693319"/>
          </a:xfrm>
          <a:prstGeom prst="rect">
            <a:avLst/>
          </a:prstGeom>
          <a:noFill/>
        </p:spPr>
        <p:txBody>
          <a:bodyPr wrap="square" rtlCol="0">
            <a:spAutoFit/>
          </a:bodyPr>
          <a:lstStyle/>
          <a:p>
            <a:pPr algn="just"/>
            <a:r>
              <a:rPr lang="en-US" dirty="0">
                <a:latin typeface="Bell MT"/>
                <a:cs typeface="Bell MT"/>
              </a:rPr>
              <a:t>The most damaging form of deforestation is clear felling. All trees big and small are chopped down in the area being cleared. This completely destroys the ecosystem. A more sustainable approach is selective logging. This involves only felling trees when they are fully grown, and letting younger trees mature and continue protecting the ground from erosion. It involves a cycle lasting between 30 and 40 years. </a:t>
            </a:r>
          </a:p>
          <a:p>
            <a:pPr algn="just"/>
            <a:r>
              <a:rPr lang="en-US" dirty="0">
                <a:latin typeface="Bell MT"/>
                <a:cs typeface="Bell MT"/>
              </a:rPr>
              <a:t>A project in brazil has shown that it is possible to recreate a forest cover almost like the original. This is done by collecting seeds from remaining patches of primary forest, growing the seeds into saplings in nurseries and then planting the saplings back in the deforested areas.</a:t>
            </a:r>
          </a:p>
        </p:txBody>
      </p:sp>
      <p:grpSp>
        <p:nvGrpSpPr>
          <p:cNvPr id="27" name="Group 26"/>
          <p:cNvGrpSpPr/>
          <p:nvPr/>
        </p:nvGrpSpPr>
        <p:grpSpPr>
          <a:xfrm>
            <a:off x="3737248" y="4520862"/>
            <a:ext cx="6852544" cy="1870518"/>
            <a:chOff x="2291457" y="3983989"/>
            <a:chExt cx="6852544" cy="1870518"/>
          </a:xfrm>
        </p:grpSpPr>
        <p:pic>
          <p:nvPicPr>
            <p:cNvPr id="19" name="Picture 18"/>
            <p:cNvPicPr/>
            <p:nvPr/>
          </p:nvPicPr>
          <p:blipFill>
            <a:blip r:embed="rId9">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758420" y="4211958"/>
              <a:ext cx="1497993" cy="1455952"/>
            </a:xfrm>
            <a:prstGeom prst="rect">
              <a:avLst/>
            </a:prstGeom>
            <a:noFill/>
            <a:ln>
              <a:noFill/>
            </a:ln>
          </p:spPr>
        </p:pic>
        <p:pic>
          <p:nvPicPr>
            <p:cNvPr id="23" name="Picture 22"/>
            <p:cNvPicPr>
              <a:picLocks noChangeAspect="1"/>
            </p:cNvPicPr>
            <p:nvPr/>
          </p:nvPicPr>
          <p:blipFill>
            <a:blip r:embed="rId10"/>
            <a:stretch>
              <a:fillRect/>
            </a:stretch>
          </p:blipFill>
          <p:spPr>
            <a:xfrm>
              <a:off x="3668998" y="3983989"/>
              <a:ext cx="4841340" cy="1870518"/>
            </a:xfrm>
            <a:prstGeom prst="rect">
              <a:avLst/>
            </a:prstGeom>
          </p:spPr>
        </p:pic>
        <p:pic>
          <p:nvPicPr>
            <p:cNvPr id="20" name="Picture 19"/>
            <p:cNvPicPr/>
            <p:nvPr/>
          </p:nvPicPr>
          <p:blipFill>
            <a:blip r:embed="rId9">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404799" y="4211958"/>
              <a:ext cx="1497993" cy="1455952"/>
            </a:xfrm>
            <a:prstGeom prst="rect">
              <a:avLst/>
            </a:prstGeom>
            <a:noFill/>
            <a:ln>
              <a:noFill/>
            </a:ln>
          </p:spPr>
        </p:pic>
        <p:sp>
          <p:nvSpPr>
            <p:cNvPr id="25" name="Rectangle 24"/>
            <p:cNvSpPr/>
            <p:nvPr/>
          </p:nvSpPr>
          <p:spPr>
            <a:xfrm>
              <a:off x="2291457" y="4106195"/>
              <a:ext cx="2309720" cy="1349926"/>
            </a:xfrm>
            <a:prstGeom prst="rect">
              <a:avLst/>
            </a:prstGeom>
            <a:noFill/>
          </p:spPr>
          <p:txBody>
            <a:bodyPr wrap="square">
              <a:prstTxWarp prst="textArchUp">
                <a:avLst>
                  <a:gd name="adj" fmla="val 10314837"/>
                </a:avLst>
              </a:prstTxWarp>
              <a:spAutoFit/>
            </a:bodyPr>
            <a:lstStyle/>
            <a:p>
              <a:pPr algn="ctr">
                <a:defRPr/>
              </a:pPr>
              <a:r>
                <a:rPr lang="en-GB" b="1" dirty="0">
                  <a:ln w="12700">
                    <a:solidFill>
                      <a:srgbClr val="000000"/>
                    </a:solidFill>
                    <a:prstDash val="solid"/>
                  </a:ln>
                  <a:solidFill>
                    <a:srgbClr val="719030"/>
                  </a:solidFill>
                  <a:effectLst>
                    <a:outerShdw blurRad="41275" dist="20320" dir="1800000" algn="tl" rotWithShape="0">
                      <a:srgbClr val="000000">
                        <a:alpha val="40000"/>
                      </a:srgbClr>
                    </a:outerShdw>
                  </a:effectLst>
                  <a:latin typeface="Comic Sans MS"/>
                  <a:cs typeface="Comic Sans MS"/>
                </a:rPr>
                <a:t>Sustainable</a:t>
              </a:r>
            </a:p>
          </p:txBody>
        </p:sp>
        <p:sp>
          <p:nvSpPr>
            <p:cNvPr id="26" name="Rectangle 25"/>
            <p:cNvSpPr/>
            <p:nvPr/>
          </p:nvSpPr>
          <p:spPr>
            <a:xfrm>
              <a:off x="7088331" y="4106195"/>
              <a:ext cx="2055670" cy="1415183"/>
            </a:xfrm>
            <a:prstGeom prst="rect">
              <a:avLst/>
            </a:prstGeom>
            <a:noFill/>
          </p:spPr>
          <p:txBody>
            <a:bodyPr wrap="square">
              <a:prstTxWarp prst="textArchUp">
                <a:avLst/>
              </a:prstTxWarp>
              <a:spAutoFit/>
            </a:bodyPr>
            <a:lstStyle/>
            <a:p>
              <a:pPr algn="ctr">
                <a:defRPr/>
              </a:pPr>
              <a:r>
                <a:rPr lang="en-GB" b="1" dirty="0">
                  <a:ln w="12700">
                    <a:solidFill>
                      <a:srgbClr val="000000"/>
                    </a:solidFill>
                    <a:prstDash val="solid"/>
                  </a:ln>
                  <a:solidFill>
                    <a:srgbClr val="913635"/>
                  </a:solidFill>
                  <a:effectLst>
                    <a:outerShdw blurRad="41275" dist="20320" dir="1800000" algn="tl" rotWithShape="0">
                      <a:srgbClr val="000000">
                        <a:alpha val="40000"/>
                      </a:srgbClr>
                    </a:outerShdw>
                  </a:effectLst>
                  <a:latin typeface="Comic Sans MS"/>
                  <a:cs typeface="Comic Sans MS"/>
                </a:rPr>
                <a:t>Unsustainable</a:t>
              </a:r>
            </a:p>
          </p:txBody>
        </p:sp>
      </p:grpSp>
    </p:spTree>
    <p:extLst>
      <p:ext uri="{BB962C8B-B14F-4D97-AF65-F5344CB8AC3E}">
        <p14:creationId xmlns:p14="http://schemas.microsoft.com/office/powerpoint/2010/main" val="154301695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24001" y="0"/>
            <a:ext cx="2758421" cy="523220"/>
          </a:xfrm>
          <a:prstGeom prst="rect">
            <a:avLst/>
          </a:prstGeom>
          <a:noFill/>
        </p:spPr>
        <p:txBody>
          <a:bodyPr wrap="square">
            <a:spAutoFit/>
          </a:bodyPr>
          <a:lstStyle/>
          <a:p>
            <a:pPr algn="ctr">
              <a:defRPr/>
            </a:pPr>
            <a:r>
              <a:rPr lang="en-GB" sz="2800" b="1" dirty="0">
                <a:ln w="12700">
                  <a:solidFill>
                    <a:srgbClr val="000000"/>
                  </a:solidFill>
                  <a:prstDash val="solid"/>
                </a:ln>
                <a:solidFill>
                  <a:srgbClr val="CD619E"/>
                </a:solidFill>
                <a:effectLst>
                  <a:outerShdw blurRad="41275" dist="20320" dir="1800000" algn="tl" rotWithShape="0">
                    <a:srgbClr val="000000">
                      <a:alpha val="40000"/>
                    </a:srgbClr>
                  </a:outerShdw>
                </a:effectLst>
                <a:latin typeface="Comic Sans MS"/>
                <a:cs typeface="Comic Sans MS"/>
              </a:rPr>
              <a:t>Contestant 2</a:t>
            </a:r>
          </a:p>
        </p:txBody>
      </p:sp>
      <p:grpSp>
        <p:nvGrpSpPr>
          <p:cNvPr id="5" name="Group 4"/>
          <p:cNvGrpSpPr/>
          <p:nvPr/>
        </p:nvGrpSpPr>
        <p:grpSpPr>
          <a:xfrm>
            <a:off x="2074326" y="918096"/>
            <a:ext cx="1593533" cy="2349937"/>
            <a:chOff x="2530691" y="1049475"/>
            <a:chExt cx="1714437" cy="2453286"/>
          </a:xfrm>
        </p:grpSpPr>
        <p:pic>
          <p:nvPicPr>
            <p:cNvPr id="6" name="Picture 5"/>
            <p:cNvPicPr>
              <a:picLocks noChangeAspect="1"/>
            </p:cNvPicPr>
            <p:nvPr/>
          </p:nvPicPr>
          <p:blipFill rotWithShape="1">
            <a:blip r:embed="rId2"/>
            <a:srcRect t="50719"/>
            <a:stretch/>
          </p:blipFill>
          <p:spPr>
            <a:xfrm>
              <a:off x="2530691" y="1847939"/>
              <a:ext cx="1714437" cy="1654822"/>
            </a:xfrm>
            <a:prstGeom prst="rect">
              <a:avLst/>
            </a:prstGeom>
          </p:spPr>
        </p:pic>
        <p:pic>
          <p:nvPicPr>
            <p:cNvPr id="7" name="Picture 6"/>
            <p:cNvPicPr>
              <a:picLocks noChangeAspect="1"/>
            </p:cNvPicPr>
            <p:nvPr/>
          </p:nvPicPr>
          <p:blipFill>
            <a:blip r:embed="rId3"/>
            <a:stretch>
              <a:fillRect/>
            </a:stretch>
          </p:blipFill>
          <p:spPr>
            <a:xfrm>
              <a:off x="2761536" y="1049475"/>
              <a:ext cx="1256270" cy="1231344"/>
            </a:xfrm>
            <a:prstGeom prst="rect">
              <a:avLst/>
            </a:prstGeom>
          </p:spPr>
        </p:pic>
      </p:grpSp>
      <p:pic>
        <p:nvPicPr>
          <p:cNvPr id="8" name="Picture 7"/>
          <p:cNvPicPr>
            <a:picLocks noChangeAspect="1"/>
          </p:cNvPicPr>
          <p:nvPr/>
        </p:nvPicPr>
        <p:blipFill>
          <a:blip r:embed="rId4"/>
          <a:stretch>
            <a:fillRect/>
          </a:stretch>
        </p:blipFill>
        <p:spPr>
          <a:xfrm>
            <a:off x="2074324" y="2906775"/>
            <a:ext cx="1643010" cy="2709799"/>
          </a:xfrm>
          <a:prstGeom prst="rect">
            <a:avLst/>
          </a:prstGeom>
          <a:ln>
            <a:solidFill>
              <a:schemeClr val="tx1"/>
            </a:solidFill>
          </a:ln>
        </p:spPr>
      </p:pic>
      <p:cxnSp>
        <p:nvCxnSpPr>
          <p:cNvPr id="9" name="Straight Connector 8"/>
          <p:cNvCxnSpPr/>
          <p:nvPr/>
        </p:nvCxnSpPr>
        <p:spPr>
          <a:xfrm>
            <a:off x="2084915" y="3454387"/>
            <a:ext cx="1643009"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2074324" y="2906775"/>
            <a:ext cx="1749428" cy="461665"/>
          </a:xfrm>
          <a:prstGeom prst="rect">
            <a:avLst/>
          </a:prstGeom>
          <a:noFill/>
        </p:spPr>
        <p:txBody>
          <a:bodyPr wrap="square" rtlCol="0">
            <a:spAutoFit/>
          </a:bodyPr>
          <a:lstStyle/>
          <a:p>
            <a:pPr algn="ctr"/>
            <a:r>
              <a:rPr lang="en-US" sz="1200" dirty="0"/>
              <a:t>CONSERVATION &amp; EDUCATION</a:t>
            </a:r>
          </a:p>
        </p:txBody>
      </p:sp>
      <p:pic>
        <p:nvPicPr>
          <p:cNvPr id="11" name="Picture 10"/>
          <p:cNvPicPr>
            <a:picLocks noChangeAspect="1"/>
          </p:cNvPicPr>
          <p:nvPr/>
        </p:nvPicPr>
        <p:blipFill>
          <a:blip r:embed="rId5"/>
          <a:stretch>
            <a:fillRect/>
          </a:stretch>
        </p:blipFill>
        <p:spPr>
          <a:xfrm>
            <a:off x="1900591" y="3558063"/>
            <a:ext cx="2058511" cy="2058511"/>
          </a:xfrm>
          <a:prstGeom prst="rect">
            <a:avLst/>
          </a:prstGeom>
        </p:spPr>
      </p:pic>
      <p:sp>
        <p:nvSpPr>
          <p:cNvPr id="12" name="TextBox 11"/>
          <p:cNvSpPr txBox="1"/>
          <p:nvPr/>
        </p:nvSpPr>
        <p:spPr>
          <a:xfrm>
            <a:off x="2316417" y="4288275"/>
            <a:ext cx="1215762" cy="738664"/>
          </a:xfrm>
          <a:prstGeom prst="rect">
            <a:avLst/>
          </a:prstGeom>
          <a:noFill/>
        </p:spPr>
        <p:txBody>
          <a:bodyPr wrap="square" rtlCol="0">
            <a:spAutoFit/>
          </a:bodyPr>
          <a:lstStyle/>
          <a:p>
            <a:pPr algn="ctr"/>
            <a:r>
              <a:rPr lang="en-US" sz="1400" dirty="0">
                <a:latin typeface="Bell MT"/>
                <a:cs typeface="Bell MT"/>
              </a:rPr>
              <a:t>COMPLETE YOUR SHEET</a:t>
            </a:r>
          </a:p>
        </p:txBody>
      </p:sp>
      <p:sp>
        <p:nvSpPr>
          <p:cNvPr id="13" name="Rounded Rectangular Callout 12"/>
          <p:cNvSpPr/>
          <p:nvPr/>
        </p:nvSpPr>
        <p:spPr>
          <a:xfrm>
            <a:off x="4262506" y="238823"/>
            <a:ext cx="6307372" cy="4624469"/>
          </a:xfrm>
          <a:prstGeom prst="wedgeRoundRectCallout">
            <a:avLst>
              <a:gd name="adj1" fmla="val -60400"/>
              <a:gd name="adj2" fmla="val -20251"/>
              <a:gd name="adj3" fmla="val 16667"/>
            </a:avLst>
          </a:prstGeom>
          <a:solidFill>
            <a:srgbClr val="C773A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p:cNvSpPr txBox="1"/>
          <p:nvPr/>
        </p:nvSpPr>
        <p:spPr>
          <a:xfrm>
            <a:off x="4454855" y="338975"/>
            <a:ext cx="6002829" cy="4524316"/>
          </a:xfrm>
          <a:prstGeom prst="rect">
            <a:avLst/>
          </a:prstGeom>
          <a:noFill/>
        </p:spPr>
        <p:txBody>
          <a:bodyPr wrap="square" rtlCol="0">
            <a:spAutoFit/>
          </a:bodyPr>
          <a:lstStyle/>
          <a:p>
            <a:pPr algn="just"/>
            <a:r>
              <a:rPr lang="en-US" dirty="0">
                <a:latin typeface="Bell MT"/>
                <a:cs typeface="Bell MT"/>
              </a:rPr>
              <a:t>Rainforests can be preserved in conservation areas, such as national parks or nature reserves. These areas can be used for education, scientific research and tourism. Recently large international businesses have supported conservation projects in exchange for carrying out scientific research or the provision of raw materials. </a:t>
            </a:r>
          </a:p>
          <a:p>
            <a:pPr algn="just"/>
            <a:r>
              <a:rPr lang="en-US" dirty="0">
                <a:latin typeface="Bell MT"/>
                <a:cs typeface="Bell MT"/>
              </a:rPr>
              <a:t>Charities (NGOs) such as the WWF and Fauna and Flora are also interested in helping protecting the tropical rainforest. They promote the conservation message through education programmes, provide training for conservation workers, and buy up threatened areas and create nature reserves. </a:t>
            </a:r>
          </a:p>
          <a:p>
            <a:pPr algn="just"/>
            <a:r>
              <a:rPr lang="en-US" dirty="0">
                <a:latin typeface="Bell MT"/>
                <a:cs typeface="Bell MT"/>
              </a:rPr>
              <a:t>A biosphere reserve is a way of protecting part of the rainforest by leaving it untouched except for research and plant breeding. The protected core area is surrounded by a buffer zone in which only certain activities are allowed. A lodge can be built within to educate tourists. </a:t>
            </a:r>
          </a:p>
        </p:txBody>
      </p:sp>
      <p:grpSp>
        <p:nvGrpSpPr>
          <p:cNvPr id="15" name="Group 14"/>
          <p:cNvGrpSpPr/>
          <p:nvPr/>
        </p:nvGrpSpPr>
        <p:grpSpPr>
          <a:xfrm>
            <a:off x="3717334" y="4987482"/>
            <a:ext cx="6852544" cy="1870518"/>
            <a:chOff x="2291457" y="3983989"/>
            <a:chExt cx="6852544" cy="1870518"/>
          </a:xfrm>
        </p:grpSpPr>
        <p:pic>
          <p:nvPicPr>
            <p:cNvPr id="16" name="Picture 15"/>
            <p:cNvPicPr/>
            <p:nvPr/>
          </p:nvPicPr>
          <p:blipFill>
            <a:blip r:embed="rId6">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758420" y="4211958"/>
              <a:ext cx="1497993" cy="1455952"/>
            </a:xfrm>
            <a:prstGeom prst="rect">
              <a:avLst/>
            </a:prstGeom>
            <a:noFill/>
            <a:ln>
              <a:noFill/>
            </a:ln>
          </p:spPr>
        </p:pic>
        <p:pic>
          <p:nvPicPr>
            <p:cNvPr id="17" name="Picture 16"/>
            <p:cNvPicPr>
              <a:picLocks noChangeAspect="1"/>
            </p:cNvPicPr>
            <p:nvPr/>
          </p:nvPicPr>
          <p:blipFill>
            <a:blip r:embed="rId7"/>
            <a:stretch>
              <a:fillRect/>
            </a:stretch>
          </p:blipFill>
          <p:spPr>
            <a:xfrm>
              <a:off x="3668998" y="3983989"/>
              <a:ext cx="4841340" cy="1870518"/>
            </a:xfrm>
            <a:prstGeom prst="rect">
              <a:avLst/>
            </a:prstGeom>
          </p:spPr>
        </p:pic>
        <p:pic>
          <p:nvPicPr>
            <p:cNvPr id="18" name="Picture 17"/>
            <p:cNvPicPr/>
            <p:nvPr/>
          </p:nvPicPr>
          <p:blipFill>
            <a:blip r:embed="rId6">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404799" y="4211958"/>
              <a:ext cx="1497993" cy="1455952"/>
            </a:xfrm>
            <a:prstGeom prst="rect">
              <a:avLst/>
            </a:prstGeom>
            <a:noFill/>
            <a:ln>
              <a:noFill/>
            </a:ln>
          </p:spPr>
        </p:pic>
        <p:sp>
          <p:nvSpPr>
            <p:cNvPr id="19" name="Rectangle 18"/>
            <p:cNvSpPr/>
            <p:nvPr/>
          </p:nvSpPr>
          <p:spPr>
            <a:xfrm>
              <a:off x="2291457" y="4106195"/>
              <a:ext cx="2309720" cy="1349926"/>
            </a:xfrm>
            <a:prstGeom prst="rect">
              <a:avLst/>
            </a:prstGeom>
            <a:noFill/>
          </p:spPr>
          <p:txBody>
            <a:bodyPr wrap="square">
              <a:prstTxWarp prst="textArchUp">
                <a:avLst>
                  <a:gd name="adj" fmla="val 10314837"/>
                </a:avLst>
              </a:prstTxWarp>
              <a:spAutoFit/>
            </a:bodyPr>
            <a:lstStyle/>
            <a:p>
              <a:pPr algn="ctr">
                <a:defRPr/>
              </a:pPr>
              <a:r>
                <a:rPr lang="en-GB" b="1" dirty="0">
                  <a:ln w="12700">
                    <a:solidFill>
                      <a:srgbClr val="000000"/>
                    </a:solidFill>
                    <a:prstDash val="solid"/>
                  </a:ln>
                  <a:solidFill>
                    <a:srgbClr val="719030"/>
                  </a:solidFill>
                  <a:effectLst>
                    <a:outerShdw blurRad="41275" dist="20320" dir="1800000" algn="tl" rotWithShape="0">
                      <a:srgbClr val="000000">
                        <a:alpha val="40000"/>
                      </a:srgbClr>
                    </a:outerShdw>
                  </a:effectLst>
                  <a:latin typeface="Comic Sans MS"/>
                  <a:cs typeface="Comic Sans MS"/>
                </a:rPr>
                <a:t>Sustainable</a:t>
              </a:r>
            </a:p>
          </p:txBody>
        </p:sp>
        <p:sp>
          <p:nvSpPr>
            <p:cNvPr id="20" name="Rectangle 19"/>
            <p:cNvSpPr/>
            <p:nvPr/>
          </p:nvSpPr>
          <p:spPr>
            <a:xfrm>
              <a:off x="7088331" y="4106195"/>
              <a:ext cx="2055670" cy="1415183"/>
            </a:xfrm>
            <a:prstGeom prst="rect">
              <a:avLst/>
            </a:prstGeom>
            <a:noFill/>
          </p:spPr>
          <p:txBody>
            <a:bodyPr wrap="square">
              <a:prstTxWarp prst="textArchUp">
                <a:avLst/>
              </a:prstTxWarp>
              <a:spAutoFit/>
            </a:bodyPr>
            <a:lstStyle/>
            <a:p>
              <a:pPr algn="ctr">
                <a:defRPr/>
              </a:pPr>
              <a:r>
                <a:rPr lang="en-GB" b="1" dirty="0">
                  <a:ln w="12700">
                    <a:solidFill>
                      <a:srgbClr val="000000"/>
                    </a:solidFill>
                    <a:prstDash val="solid"/>
                  </a:ln>
                  <a:solidFill>
                    <a:srgbClr val="913635"/>
                  </a:solidFill>
                  <a:effectLst>
                    <a:outerShdw blurRad="41275" dist="20320" dir="1800000" algn="tl" rotWithShape="0">
                      <a:srgbClr val="000000">
                        <a:alpha val="40000"/>
                      </a:srgbClr>
                    </a:outerShdw>
                  </a:effectLst>
                  <a:latin typeface="Comic Sans MS"/>
                  <a:cs typeface="Comic Sans MS"/>
                </a:rPr>
                <a:t>Unsustainable</a:t>
              </a:r>
            </a:p>
          </p:txBody>
        </p:sp>
      </p:grpSp>
    </p:spTree>
    <p:extLst>
      <p:ext uri="{BB962C8B-B14F-4D97-AF65-F5344CB8AC3E}">
        <p14:creationId xmlns:p14="http://schemas.microsoft.com/office/powerpoint/2010/main" val="47347512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2012124" y="989173"/>
            <a:ext cx="1700868" cy="1988679"/>
            <a:chOff x="4849862" y="960913"/>
            <a:chExt cx="1873250" cy="2096731"/>
          </a:xfrm>
        </p:grpSpPr>
        <p:pic>
          <p:nvPicPr>
            <p:cNvPr id="5" name="Picture 4"/>
            <p:cNvPicPr/>
            <p:nvPr/>
          </p:nvPicPr>
          <p:blipFill rotWithShape="1">
            <a:blip r:embed="rId2">
              <a:extLst>
                <a:ext uri="{BEBA8EAE-BF5A-486C-A8C5-ECC9F3942E4B}">
                  <a14:imgProps xmlns:a14="http://schemas.microsoft.com/office/drawing/2010/main">
                    <a14:imgLayer r:embed="rId3">
                      <a14:imgEffect>
                        <a14:backgroundRemoval t="1917" b="98616" l="456" r="99658"/>
                      </a14:imgEffect>
                    </a14:imgLayer>
                  </a14:imgProps>
                </a:ext>
                <a:ext uri="{28A0092B-C50C-407E-A947-70E740481C1C}">
                  <a14:useLocalDpi xmlns:a14="http://schemas.microsoft.com/office/drawing/2010/main" val="0"/>
                </a:ext>
              </a:extLst>
            </a:blip>
            <a:srcRect b="59569"/>
            <a:stretch/>
          </p:blipFill>
          <p:spPr bwMode="auto">
            <a:xfrm>
              <a:off x="4849862" y="1611889"/>
              <a:ext cx="1873250" cy="1445755"/>
            </a:xfrm>
            <a:prstGeom prst="rect">
              <a:avLst/>
            </a:prstGeom>
            <a:noFill/>
            <a:ln>
              <a:noFill/>
            </a:ln>
          </p:spPr>
        </p:pic>
        <p:pic>
          <p:nvPicPr>
            <p:cNvPr id="6" name="Picture 5"/>
            <p:cNvPicPr/>
            <p:nvPr/>
          </p:nvPicPr>
          <p:blipFill>
            <a:blip r:embed="rId4">
              <a:extLst>
                <a:ext uri="{28A0092B-C50C-407E-A947-70E740481C1C}">
                  <a14:useLocalDpi xmlns:a14="http://schemas.microsoft.com/office/drawing/2010/main" val="0"/>
                </a:ext>
              </a:extLst>
            </a:blip>
            <a:srcRect/>
            <a:stretch>
              <a:fillRect/>
            </a:stretch>
          </p:blipFill>
          <p:spPr bwMode="auto">
            <a:xfrm>
              <a:off x="5201948" y="990954"/>
              <a:ext cx="1220680" cy="1241870"/>
            </a:xfrm>
            <a:prstGeom prst="rect">
              <a:avLst/>
            </a:prstGeom>
            <a:noFill/>
            <a:ln>
              <a:noFill/>
            </a:ln>
          </p:spPr>
        </p:pic>
        <p:pic>
          <p:nvPicPr>
            <p:cNvPr id="7" name="Picture 6"/>
            <p:cNvPicPr/>
            <p:nvPr/>
          </p:nvPicPr>
          <p:blipFill>
            <a:blip r:embed="rId5">
              <a:extLst>
                <a:ext uri="{28A0092B-C50C-407E-A947-70E740481C1C}">
                  <a14:useLocalDpi xmlns:a14="http://schemas.microsoft.com/office/drawing/2010/main" val="0"/>
                </a:ext>
              </a:extLst>
            </a:blip>
            <a:srcRect/>
            <a:stretch>
              <a:fillRect/>
            </a:stretch>
          </p:blipFill>
          <p:spPr bwMode="auto">
            <a:xfrm>
              <a:off x="5201948" y="960913"/>
              <a:ext cx="1191088" cy="1042088"/>
            </a:xfrm>
            <a:prstGeom prst="rect">
              <a:avLst/>
            </a:prstGeom>
            <a:noFill/>
            <a:ln>
              <a:noFill/>
            </a:ln>
          </p:spPr>
        </p:pic>
        <p:pic>
          <p:nvPicPr>
            <p:cNvPr id="8" name="Picture 7"/>
            <p:cNvPicPr/>
            <p:nvPr/>
          </p:nvPicPr>
          <p:blipFill>
            <a:blip r:embed="rId6">
              <a:extLst>
                <a:ext uri="{28A0092B-C50C-407E-A947-70E740481C1C}">
                  <a14:useLocalDpi xmlns:a14="http://schemas.microsoft.com/office/drawing/2010/main" val="0"/>
                </a:ext>
              </a:extLst>
            </a:blip>
            <a:srcRect/>
            <a:stretch>
              <a:fillRect/>
            </a:stretch>
          </p:blipFill>
          <p:spPr bwMode="auto">
            <a:xfrm>
              <a:off x="5387134" y="1333856"/>
              <a:ext cx="254435" cy="278033"/>
            </a:xfrm>
            <a:prstGeom prst="rect">
              <a:avLst/>
            </a:prstGeom>
            <a:noFill/>
            <a:ln>
              <a:noFill/>
            </a:ln>
          </p:spPr>
        </p:pic>
        <p:pic>
          <p:nvPicPr>
            <p:cNvPr id="9" name="Picture 8"/>
            <p:cNvPicPr/>
            <p:nvPr/>
          </p:nvPicPr>
          <p:blipFill>
            <a:blip r:embed="rId6">
              <a:extLst>
                <a:ext uri="{28A0092B-C50C-407E-A947-70E740481C1C}">
                  <a14:useLocalDpi xmlns:a14="http://schemas.microsoft.com/office/drawing/2010/main" val="0"/>
                </a:ext>
              </a:extLst>
            </a:blip>
            <a:srcRect/>
            <a:stretch>
              <a:fillRect/>
            </a:stretch>
          </p:blipFill>
          <p:spPr bwMode="auto">
            <a:xfrm>
              <a:off x="5960316" y="1323001"/>
              <a:ext cx="270467" cy="288888"/>
            </a:xfrm>
            <a:prstGeom prst="rect">
              <a:avLst/>
            </a:prstGeom>
            <a:noFill/>
            <a:ln>
              <a:noFill/>
            </a:ln>
          </p:spPr>
        </p:pic>
      </p:grpSp>
      <p:pic>
        <p:nvPicPr>
          <p:cNvPr id="10" name="Picture 9"/>
          <p:cNvPicPr>
            <a:picLocks noChangeAspect="1"/>
          </p:cNvPicPr>
          <p:nvPr/>
        </p:nvPicPr>
        <p:blipFill>
          <a:blip r:embed="rId7"/>
          <a:stretch>
            <a:fillRect/>
          </a:stretch>
        </p:blipFill>
        <p:spPr>
          <a:xfrm>
            <a:off x="2068269" y="2885064"/>
            <a:ext cx="1643010" cy="2709799"/>
          </a:xfrm>
          <a:prstGeom prst="rect">
            <a:avLst/>
          </a:prstGeom>
          <a:ln>
            <a:solidFill>
              <a:schemeClr val="tx1"/>
            </a:solidFill>
          </a:ln>
        </p:spPr>
      </p:pic>
      <p:cxnSp>
        <p:nvCxnSpPr>
          <p:cNvPr id="11" name="Straight Connector 10"/>
          <p:cNvCxnSpPr/>
          <p:nvPr/>
        </p:nvCxnSpPr>
        <p:spPr>
          <a:xfrm>
            <a:off x="2068270" y="3432676"/>
            <a:ext cx="1643009"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2068268" y="2999613"/>
            <a:ext cx="1643010" cy="276999"/>
          </a:xfrm>
          <a:prstGeom prst="rect">
            <a:avLst/>
          </a:prstGeom>
          <a:noFill/>
        </p:spPr>
        <p:txBody>
          <a:bodyPr wrap="square" rtlCol="0">
            <a:spAutoFit/>
          </a:bodyPr>
          <a:lstStyle/>
          <a:p>
            <a:pPr algn="ctr"/>
            <a:r>
              <a:rPr lang="en-US" sz="1200" dirty="0"/>
              <a:t>ECOTOURISM</a:t>
            </a:r>
          </a:p>
        </p:txBody>
      </p:sp>
      <p:pic>
        <p:nvPicPr>
          <p:cNvPr id="13" name="Picture 12"/>
          <p:cNvPicPr>
            <a:picLocks noChangeAspect="1"/>
          </p:cNvPicPr>
          <p:nvPr/>
        </p:nvPicPr>
        <p:blipFill>
          <a:blip r:embed="rId8"/>
          <a:stretch>
            <a:fillRect/>
          </a:stretch>
        </p:blipFill>
        <p:spPr>
          <a:xfrm>
            <a:off x="1900591" y="3558063"/>
            <a:ext cx="2058511" cy="2058511"/>
          </a:xfrm>
          <a:prstGeom prst="rect">
            <a:avLst/>
          </a:prstGeom>
        </p:spPr>
      </p:pic>
      <p:sp>
        <p:nvSpPr>
          <p:cNvPr id="14" name="TextBox 13"/>
          <p:cNvSpPr txBox="1"/>
          <p:nvPr/>
        </p:nvSpPr>
        <p:spPr>
          <a:xfrm>
            <a:off x="2316417" y="4288275"/>
            <a:ext cx="1215762" cy="738664"/>
          </a:xfrm>
          <a:prstGeom prst="rect">
            <a:avLst/>
          </a:prstGeom>
          <a:noFill/>
        </p:spPr>
        <p:txBody>
          <a:bodyPr wrap="square" rtlCol="0">
            <a:spAutoFit/>
          </a:bodyPr>
          <a:lstStyle/>
          <a:p>
            <a:pPr algn="ctr"/>
            <a:r>
              <a:rPr lang="en-US" sz="1400" dirty="0">
                <a:latin typeface="Bell MT"/>
                <a:cs typeface="Bell MT"/>
              </a:rPr>
              <a:t>COMPLETE YOUR SHEET</a:t>
            </a:r>
          </a:p>
        </p:txBody>
      </p:sp>
      <p:sp>
        <p:nvSpPr>
          <p:cNvPr id="15" name="Rectangle 14"/>
          <p:cNvSpPr/>
          <p:nvPr/>
        </p:nvSpPr>
        <p:spPr>
          <a:xfrm>
            <a:off x="1524001" y="0"/>
            <a:ext cx="2758421" cy="523220"/>
          </a:xfrm>
          <a:prstGeom prst="rect">
            <a:avLst/>
          </a:prstGeom>
          <a:noFill/>
        </p:spPr>
        <p:txBody>
          <a:bodyPr wrap="square">
            <a:spAutoFit/>
          </a:bodyPr>
          <a:lstStyle/>
          <a:p>
            <a:pPr algn="ctr">
              <a:defRPr/>
            </a:pPr>
            <a:r>
              <a:rPr lang="en-GB" sz="2800" b="1" dirty="0">
                <a:ln w="12700">
                  <a:solidFill>
                    <a:srgbClr val="000000"/>
                  </a:solidFill>
                  <a:prstDash val="solid"/>
                </a:ln>
                <a:solidFill>
                  <a:srgbClr val="CD619E"/>
                </a:solidFill>
                <a:effectLst>
                  <a:outerShdw blurRad="41275" dist="20320" dir="1800000" algn="tl" rotWithShape="0">
                    <a:srgbClr val="000000">
                      <a:alpha val="40000"/>
                    </a:srgbClr>
                  </a:outerShdw>
                </a:effectLst>
                <a:latin typeface="Comic Sans MS"/>
                <a:cs typeface="Comic Sans MS"/>
              </a:rPr>
              <a:t>Contestant 3</a:t>
            </a:r>
          </a:p>
        </p:txBody>
      </p:sp>
      <p:sp>
        <p:nvSpPr>
          <p:cNvPr id="16" name="Rounded Rectangular Callout 15"/>
          <p:cNvSpPr/>
          <p:nvPr/>
        </p:nvSpPr>
        <p:spPr>
          <a:xfrm>
            <a:off x="4282421" y="356332"/>
            <a:ext cx="5762773" cy="4127014"/>
          </a:xfrm>
          <a:prstGeom prst="wedgeRoundRectCallout">
            <a:avLst>
              <a:gd name="adj1" fmla="val -65907"/>
              <a:gd name="adj2" fmla="val -9218"/>
              <a:gd name="adj3" fmla="val 16667"/>
            </a:avLst>
          </a:prstGeom>
          <a:solidFill>
            <a:srgbClr val="C773A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p:cNvSpPr txBox="1"/>
          <p:nvPr/>
        </p:nvSpPr>
        <p:spPr>
          <a:xfrm>
            <a:off x="4454856" y="380196"/>
            <a:ext cx="5481359" cy="3970318"/>
          </a:xfrm>
          <a:prstGeom prst="rect">
            <a:avLst/>
          </a:prstGeom>
          <a:noFill/>
        </p:spPr>
        <p:txBody>
          <a:bodyPr wrap="square" rtlCol="0">
            <a:spAutoFit/>
          </a:bodyPr>
          <a:lstStyle/>
          <a:p>
            <a:pPr algn="just"/>
            <a:r>
              <a:rPr lang="en-US" dirty="0">
                <a:latin typeface="Bell MT"/>
                <a:cs typeface="Bell MT"/>
              </a:rPr>
              <a:t>Countries like Costa Rica, Belize and Malaysia have promoted their forests for ecotourism. Scenery, wildlife, remoteness and culture are the main attractions. Ecotourism aims to introduce people to the natural world, to benefit local communities and protect the environment for the future. Through income generated by ecotourism, local people and governments benefit from retaining and protecting their rainforest trees. This is a more sustainable option than cutting them down for short- term profit. Ecotourism is small scale and local (controlled by local people, employing local people and using local produce). Its profits stay in the local community. It tries to minimise the consumption of non renewable resource too. </a:t>
            </a:r>
          </a:p>
        </p:txBody>
      </p:sp>
      <p:grpSp>
        <p:nvGrpSpPr>
          <p:cNvPr id="18" name="Group 17"/>
          <p:cNvGrpSpPr/>
          <p:nvPr/>
        </p:nvGrpSpPr>
        <p:grpSpPr>
          <a:xfrm>
            <a:off x="3717334" y="4800885"/>
            <a:ext cx="6852544" cy="1870518"/>
            <a:chOff x="2291457" y="3983989"/>
            <a:chExt cx="6852544" cy="1870518"/>
          </a:xfrm>
        </p:grpSpPr>
        <p:pic>
          <p:nvPicPr>
            <p:cNvPr id="19" name="Picture 18"/>
            <p:cNvPicPr/>
            <p:nvPr/>
          </p:nvPicPr>
          <p:blipFill>
            <a:blip r:embed="rId9">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758420" y="4211958"/>
              <a:ext cx="1497993" cy="1455952"/>
            </a:xfrm>
            <a:prstGeom prst="rect">
              <a:avLst/>
            </a:prstGeom>
            <a:noFill/>
            <a:ln>
              <a:noFill/>
            </a:ln>
          </p:spPr>
        </p:pic>
        <p:pic>
          <p:nvPicPr>
            <p:cNvPr id="20" name="Picture 19"/>
            <p:cNvPicPr>
              <a:picLocks noChangeAspect="1"/>
            </p:cNvPicPr>
            <p:nvPr/>
          </p:nvPicPr>
          <p:blipFill>
            <a:blip r:embed="rId10"/>
            <a:stretch>
              <a:fillRect/>
            </a:stretch>
          </p:blipFill>
          <p:spPr>
            <a:xfrm>
              <a:off x="3668998" y="3983989"/>
              <a:ext cx="4841340" cy="1870518"/>
            </a:xfrm>
            <a:prstGeom prst="rect">
              <a:avLst/>
            </a:prstGeom>
          </p:spPr>
        </p:pic>
        <p:pic>
          <p:nvPicPr>
            <p:cNvPr id="21" name="Picture 20"/>
            <p:cNvPicPr/>
            <p:nvPr/>
          </p:nvPicPr>
          <p:blipFill>
            <a:blip r:embed="rId9">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404799" y="4211958"/>
              <a:ext cx="1497993" cy="1455952"/>
            </a:xfrm>
            <a:prstGeom prst="rect">
              <a:avLst/>
            </a:prstGeom>
            <a:noFill/>
            <a:ln>
              <a:noFill/>
            </a:ln>
          </p:spPr>
        </p:pic>
        <p:sp>
          <p:nvSpPr>
            <p:cNvPr id="22" name="Rectangle 21"/>
            <p:cNvSpPr/>
            <p:nvPr/>
          </p:nvSpPr>
          <p:spPr>
            <a:xfrm>
              <a:off x="2291457" y="4106195"/>
              <a:ext cx="2309720" cy="1349926"/>
            </a:xfrm>
            <a:prstGeom prst="rect">
              <a:avLst/>
            </a:prstGeom>
            <a:noFill/>
          </p:spPr>
          <p:txBody>
            <a:bodyPr wrap="square">
              <a:prstTxWarp prst="textArchUp">
                <a:avLst>
                  <a:gd name="adj" fmla="val 10314837"/>
                </a:avLst>
              </a:prstTxWarp>
              <a:spAutoFit/>
            </a:bodyPr>
            <a:lstStyle/>
            <a:p>
              <a:pPr algn="ctr">
                <a:defRPr/>
              </a:pPr>
              <a:r>
                <a:rPr lang="en-GB" b="1" dirty="0">
                  <a:ln w="12700">
                    <a:solidFill>
                      <a:srgbClr val="000000"/>
                    </a:solidFill>
                    <a:prstDash val="solid"/>
                  </a:ln>
                  <a:solidFill>
                    <a:srgbClr val="719030"/>
                  </a:solidFill>
                  <a:effectLst>
                    <a:outerShdw blurRad="41275" dist="20320" dir="1800000" algn="tl" rotWithShape="0">
                      <a:srgbClr val="000000">
                        <a:alpha val="40000"/>
                      </a:srgbClr>
                    </a:outerShdw>
                  </a:effectLst>
                  <a:latin typeface="Comic Sans MS"/>
                  <a:cs typeface="Comic Sans MS"/>
                </a:rPr>
                <a:t>Sustainable</a:t>
              </a:r>
            </a:p>
          </p:txBody>
        </p:sp>
        <p:sp>
          <p:nvSpPr>
            <p:cNvPr id="23" name="Rectangle 22"/>
            <p:cNvSpPr/>
            <p:nvPr/>
          </p:nvSpPr>
          <p:spPr>
            <a:xfrm>
              <a:off x="7088331" y="4106195"/>
              <a:ext cx="2055670" cy="1415183"/>
            </a:xfrm>
            <a:prstGeom prst="rect">
              <a:avLst/>
            </a:prstGeom>
            <a:noFill/>
          </p:spPr>
          <p:txBody>
            <a:bodyPr wrap="square">
              <a:prstTxWarp prst="textArchUp">
                <a:avLst/>
              </a:prstTxWarp>
              <a:spAutoFit/>
            </a:bodyPr>
            <a:lstStyle/>
            <a:p>
              <a:pPr algn="ctr">
                <a:defRPr/>
              </a:pPr>
              <a:r>
                <a:rPr lang="en-GB" b="1" dirty="0">
                  <a:ln w="12700">
                    <a:solidFill>
                      <a:srgbClr val="000000"/>
                    </a:solidFill>
                    <a:prstDash val="solid"/>
                  </a:ln>
                  <a:solidFill>
                    <a:srgbClr val="913635"/>
                  </a:solidFill>
                  <a:effectLst>
                    <a:outerShdw blurRad="41275" dist="20320" dir="1800000" algn="tl" rotWithShape="0">
                      <a:srgbClr val="000000">
                        <a:alpha val="40000"/>
                      </a:srgbClr>
                    </a:outerShdw>
                  </a:effectLst>
                  <a:latin typeface="Comic Sans MS"/>
                  <a:cs typeface="Comic Sans MS"/>
                </a:rPr>
                <a:t>Unsustainable</a:t>
              </a:r>
            </a:p>
          </p:txBody>
        </p:sp>
      </p:grpSp>
    </p:spTree>
    <p:extLst>
      <p:ext uri="{BB962C8B-B14F-4D97-AF65-F5344CB8AC3E}">
        <p14:creationId xmlns:p14="http://schemas.microsoft.com/office/powerpoint/2010/main" val="126954735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112</TotalTime>
  <Words>1692</Words>
  <Application>Microsoft Macintosh PowerPoint</Application>
  <PresentationFormat>Widescreen</PresentationFormat>
  <Paragraphs>204</Paragraphs>
  <Slides>15</Slides>
  <Notes>3</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15</vt:i4>
      </vt:variant>
    </vt:vector>
  </HeadingPairs>
  <TitlesOfParts>
    <vt:vector size="24" baseType="lpstr">
      <vt:lpstr>Apple Chancery</vt:lpstr>
      <vt:lpstr>Bell MT</vt:lpstr>
      <vt:lpstr>Calibri</vt:lpstr>
      <vt:lpstr>Calibri Light</vt:lpstr>
      <vt:lpstr>Comic Sans MS</vt:lpstr>
      <vt:lpstr>ＭＳ Ｐゴシック</vt:lpstr>
      <vt:lpstr>Wingdings</vt:lpstr>
      <vt:lpstr>Arial</vt:lpstr>
      <vt:lpstr>Office Theme</vt:lpstr>
      <vt:lpstr>PowerPoint Presentation</vt:lpstr>
      <vt:lpstr>Links to paper 3: Economic development section of the course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 Biosphere reserve: The Yasuni National Park, Ecuador   </vt:lpstr>
      <vt:lpstr>PowerPoint Presentation</vt:lpstr>
      <vt:lpstr>PowerPoint Presentation</vt:lpstr>
      <vt:lpstr>PowerPoint Presentation</vt:lpstr>
    </vt:vector>
  </TitlesOfParts>
  <Company/>
  <LinksUpToDate>false</LinksUpToDate>
  <SharedDoc>false</SharedDoc>
  <HyperlinksChanged>false</HyperlinksChanged>
  <AppVersion>15.0035</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Anna Bennett</dc:creator>
  <cp:lastModifiedBy>Anna Bennett</cp:lastModifiedBy>
  <cp:revision>10</cp:revision>
  <dcterms:created xsi:type="dcterms:W3CDTF">2017-09-12T20:03:38Z</dcterms:created>
  <dcterms:modified xsi:type="dcterms:W3CDTF">2017-09-13T00:59:52Z</dcterms:modified>
</cp:coreProperties>
</file>