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63" r:id="rId2"/>
    <p:sldId id="264" r:id="rId3"/>
    <p:sldId id="262" r:id="rId4"/>
    <p:sldId id="265" r:id="rId5"/>
    <p:sldId id="266" r:id="rId6"/>
    <p:sldId id="257" r:id="rId7"/>
    <p:sldId id="287" r:id="rId8"/>
    <p:sldId id="260" r:id="rId9"/>
    <p:sldId id="267" r:id="rId10"/>
    <p:sldId id="288" r:id="rId11"/>
    <p:sldId id="284" r:id="rId12"/>
    <p:sldId id="28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9" r:id="rId27"/>
    <p:sldId id="281" r:id="rId28"/>
    <p:sldId id="283" r:id="rId29"/>
    <p:sldId id="282" r:id="rId30"/>
    <p:sldId id="290" r:id="rId31"/>
    <p:sldId id="261" r:id="rId32"/>
    <p:sldId id="28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90"/>
    <p:restoredTop sz="94613"/>
  </p:normalViewPr>
  <p:slideViewPr>
    <p:cSldViewPr snapToGrid="0" snapToObjects="1">
      <p:cViewPr>
        <p:scale>
          <a:sx n="90" d="100"/>
          <a:sy n="90" d="100"/>
        </p:scale>
        <p:origin x="-216" y="5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CC1E11-14F3-DB44-8690-D9CCADCCA81C}" type="datetimeFigureOut">
              <a:rPr lang="en-US" smtClean="0"/>
              <a:t>3/13/19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C80A4FF-B005-8442-ADF3-348ED9ACCCEB}" type="slidenum">
              <a:rPr lang="en-US" smtClean="0"/>
              <a:t>‹#›</a:t>
            </a:fld>
            <a:endParaRPr lang="en-US"/>
          </a:p>
        </p:txBody>
      </p:sp>
    </p:spTree>
    <p:extLst>
      <p:ext uri="{BB962C8B-B14F-4D97-AF65-F5344CB8AC3E}">
        <p14:creationId xmlns:p14="http://schemas.microsoft.com/office/powerpoint/2010/main" val="1738525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D33BB-DF7D-E945-AD30-9EFEA561FF60}" type="datetimeFigureOut">
              <a:rPr lang="en-US" smtClean="0"/>
              <a:t>3/13/19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F1C10F-B1D1-384A-B60F-703FAB5F683C}" type="slidenum">
              <a:rPr lang="en-US" smtClean="0"/>
              <a:t>‹#›</a:t>
            </a:fld>
            <a:endParaRPr lang="en-US"/>
          </a:p>
        </p:txBody>
      </p:sp>
    </p:spTree>
    <p:extLst>
      <p:ext uri="{BB962C8B-B14F-4D97-AF65-F5344CB8AC3E}">
        <p14:creationId xmlns:p14="http://schemas.microsoft.com/office/powerpoint/2010/main" val="1923420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423E2D-9D0C-416A-9DCE-804B9F8AA1D9}" type="slidenum">
              <a:rPr lang="en-GB" smtClean="0"/>
              <a:pPr fontAlgn="base">
                <a:spcBef>
                  <a:spcPct val="0"/>
                </a:spcBef>
                <a:spcAft>
                  <a:spcPct val="0"/>
                </a:spcAft>
                <a:defRPr/>
              </a:pPr>
              <a:t>13</a:t>
            </a:fld>
            <a:endParaRPr lang="en-GB"/>
          </a:p>
        </p:txBody>
      </p:sp>
    </p:spTree>
    <p:extLst>
      <p:ext uri="{BB962C8B-B14F-4D97-AF65-F5344CB8AC3E}">
        <p14:creationId xmlns:p14="http://schemas.microsoft.com/office/powerpoint/2010/main" val="42565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FA8591-7377-49D1-A19F-07A7DDD99FCD}" type="slidenum">
              <a:rPr lang="en-GB" smtClean="0"/>
              <a:pPr fontAlgn="base">
                <a:spcBef>
                  <a:spcPct val="0"/>
                </a:spcBef>
                <a:spcAft>
                  <a:spcPct val="0"/>
                </a:spcAft>
                <a:defRPr/>
              </a:pPr>
              <a:t>20</a:t>
            </a:fld>
            <a:endParaRPr lang="en-GB"/>
          </a:p>
        </p:txBody>
      </p:sp>
    </p:spTree>
    <p:extLst>
      <p:ext uri="{BB962C8B-B14F-4D97-AF65-F5344CB8AC3E}">
        <p14:creationId xmlns:p14="http://schemas.microsoft.com/office/powerpoint/2010/main" val="6115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836CB5-DA28-42D1-B887-E25112A772F7}" type="slidenum">
              <a:rPr lang="en-GB" smtClean="0"/>
              <a:pPr fontAlgn="base">
                <a:spcBef>
                  <a:spcPct val="0"/>
                </a:spcBef>
                <a:spcAft>
                  <a:spcPct val="0"/>
                </a:spcAft>
                <a:defRPr/>
              </a:pPr>
              <a:t>21</a:t>
            </a:fld>
            <a:endParaRPr lang="en-GB"/>
          </a:p>
        </p:txBody>
      </p:sp>
    </p:spTree>
    <p:extLst>
      <p:ext uri="{BB962C8B-B14F-4D97-AF65-F5344CB8AC3E}">
        <p14:creationId xmlns:p14="http://schemas.microsoft.com/office/powerpoint/2010/main" val="300396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D00849-CD53-4495-8498-D719A21E5F41}" type="slidenum">
              <a:rPr lang="en-GB" smtClean="0"/>
              <a:pPr fontAlgn="base">
                <a:spcBef>
                  <a:spcPct val="0"/>
                </a:spcBef>
                <a:spcAft>
                  <a:spcPct val="0"/>
                </a:spcAft>
                <a:defRPr/>
              </a:pPr>
              <a:t>22</a:t>
            </a:fld>
            <a:endParaRPr lang="en-GB"/>
          </a:p>
        </p:txBody>
      </p:sp>
    </p:spTree>
    <p:extLst>
      <p:ext uri="{BB962C8B-B14F-4D97-AF65-F5344CB8AC3E}">
        <p14:creationId xmlns:p14="http://schemas.microsoft.com/office/powerpoint/2010/main" val="1895823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77FE51-D3F2-4A18-AB44-E3B85E7DD685}" type="slidenum">
              <a:rPr lang="en-GB" smtClean="0"/>
              <a:pPr fontAlgn="base">
                <a:spcBef>
                  <a:spcPct val="0"/>
                </a:spcBef>
                <a:spcAft>
                  <a:spcPct val="0"/>
                </a:spcAft>
                <a:defRPr/>
              </a:pPr>
              <a:t>23</a:t>
            </a:fld>
            <a:endParaRPr lang="en-GB"/>
          </a:p>
        </p:txBody>
      </p:sp>
    </p:spTree>
    <p:extLst>
      <p:ext uri="{BB962C8B-B14F-4D97-AF65-F5344CB8AC3E}">
        <p14:creationId xmlns:p14="http://schemas.microsoft.com/office/powerpoint/2010/main" val="374100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3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4C1920-7B7B-49C3-AC3B-A9013FE08835}" type="slidenum">
              <a:rPr lang="en-GB" smtClean="0"/>
              <a:pPr fontAlgn="base">
                <a:spcBef>
                  <a:spcPct val="0"/>
                </a:spcBef>
                <a:spcAft>
                  <a:spcPct val="0"/>
                </a:spcAft>
                <a:defRPr/>
              </a:pPr>
              <a:t>24</a:t>
            </a:fld>
            <a:endParaRPr lang="en-GB"/>
          </a:p>
        </p:txBody>
      </p:sp>
    </p:spTree>
    <p:extLst>
      <p:ext uri="{BB962C8B-B14F-4D97-AF65-F5344CB8AC3E}">
        <p14:creationId xmlns:p14="http://schemas.microsoft.com/office/powerpoint/2010/main" val="151005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1ED6BB-BD09-47F9-9962-25230412044C}" type="slidenum">
              <a:rPr lang="en-GB" smtClean="0"/>
              <a:pPr fontAlgn="base">
                <a:spcBef>
                  <a:spcPct val="0"/>
                </a:spcBef>
                <a:spcAft>
                  <a:spcPct val="0"/>
                </a:spcAft>
                <a:defRPr/>
              </a:pPr>
              <a:t>25</a:t>
            </a:fld>
            <a:endParaRPr lang="en-GB"/>
          </a:p>
        </p:txBody>
      </p:sp>
    </p:spTree>
    <p:extLst>
      <p:ext uri="{BB962C8B-B14F-4D97-AF65-F5344CB8AC3E}">
        <p14:creationId xmlns:p14="http://schemas.microsoft.com/office/powerpoint/2010/main" val="2127225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7B2010-8C96-4BBD-A37D-D753858F4225}" type="slidenum">
              <a:rPr lang="en-GB" smtClean="0"/>
              <a:pPr fontAlgn="base">
                <a:spcBef>
                  <a:spcPct val="0"/>
                </a:spcBef>
                <a:spcAft>
                  <a:spcPct val="0"/>
                </a:spcAft>
                <a:defRPr/>
              </a:pPr>
              <a:t>27</a:t>
            </a:fld>
            <a:endParaRPr lang="en-GB"/>
          </a:p>
        </p:txBody>
      </p:sp>
    </p:spTree>
    <p:extLst>
      <p:ext uri="{BB962C8B-B14F-4D97-AF65-F5344CB8AC3E}">
        <p14:creationId xmlns:p14="http://schemas.microsoft.com/office/powerpoint/2010/main" val="1710627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9A8D22-87A6-406D-8E9E-A629FCFD52DB}" type="slidenum">
              <a:rPr lang="en-GB" smtClean="0"/>
              <a:pPr fontAlgn="base">
                <a:spcBef>
                  <a:spcPct val="0"/>
                </a:spcBef>
                <a:spcAft>
                  <a:spcPct val="0"/>
                </a:spcAft>
                <a:defRPr/>
              </a:pPr>
              <a:t>29</a:t>
            </a:fld>
            <a:endParaRPr lang="en-GB"/>
          </a:p>
        </p:txBody>
      </p:sp>
    </p:spTree>
    <p:extLst>
      <p:ext uri="{BB962C8B-B14F-4D97-AF65-F5344CB8AC3E}">
        <p14:creationId xmlns:p14="http://schemas.microsoft.com/office/powerpoint/2010/main" val="1117943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1C0CB2-4A58-5140-9CEC-54CEC709DC55}"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95A2C-B40E-E44F-B2C1-81F5547BDF60}" type="slidenum">
              <a:rPr lang="en-US" smtClean="0"/>
              <a:t>‹#›</a:t>
            </a:fld>
            <a:endParaRPr lang="en-US"/>
          </a:p>
        </p:txBody>
      </p:sp>
    </p:spTree>
    <p:extLst>
      <p:ext uri="{BB962C8B-B14F-4D97-AF65-F5344CB8AC3E}">
        <p14:creationId xmlns:p14="http://schemas.microsoft.com/office/powerpoint/2010/main" val="103410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C0CB2-4A58-5140-9CEC-54CEC709DC55}"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95A2C-B40E-E44F-B2C1-81F5547BDF60}" type="slidenum">
              <a:rPr lang="en-US" smtClean="0"/>
              <a:t>‹#›</a:t>
            </a:fld>
            <a:endParaRPr lang="en-US"/>
          </a:p>
        </p:txBody>
      </p:sp>
    </p:spTree>
    <p:extLst>
      <p:ext uri="{BB962C8B-B14F-4D97-AF65-F5344CB8AC3E}">
        <p14:creationId xmlns:p14="http://schemas.microsoft.com/office/powerpoint/2010/main" val="1490711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C0CB2-4A58-5140-9CEC-54CEC709DC55}"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95A2C-B40E-E44F-B2C1-81F5547BDF60}" type="slidenum">
              <a:rPr lang="en-US" smtClean="0"/>
              <a:t>‹#›</a:t>
            </a:fld>
            <a:endParaRPr lang="en-US"/>
          </a:p>
        </p:txBody>
      </p:sp>
    </p:spTree>
    <p:extLst>
      <p:ext uri="{BB962C8B-B14F-4D97-AF65-F5344CB8AC3E}">
        <p14:creationId xmlns:p14="http://schemas.microsoft.com/office/powerpoint/2010/main" val="184729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1C0CB2-4A58-5140-9CEC-54CEC709DC55}"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95A2C-B40E-E44F-B2C1-81F5547BDF60}" type="slidenum">
              <a:rPr lang="en-US" smtClean="0"/>
              <a:t>‹#›</a:t>
            </a:fld>
            <a:endParaRPr lang="en-US"/>
          </a:p>
        </p:txBody>
      </p:sp>
    </p:spTree>
    <p:extLst>
      <p:ext uri="{BB962C8B-B14F-4D97-AF65-F5344CB8AC3E}">
        <p14:creationId xmlns:p14="http://schemas.microsoft.com/office/powerpoint/2010/main" val="1521142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1C0CB2-4A58-5140-9CEC-54CEC709DC55}" type="datetimeFigureOut">
              <a:rPr lang="en-US" smtClean="0"/>
              <a:t>3/13/19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395A2C-B40E-E44F-B2C1-81F5547BDF60}" type="slidenum">
              <a:rPr lang="en-US" smtClean="0"/>
              <a:t>‹#›</a:t>
            </a:fld>
            <a:endParaRPr lang="en-US"/>
          </a:p>
        </p:txBody>
      </p:sp>
    </p:spTree>
    <p:extLst>
      <p:ext uri="{BB962C8B-B14F-4D97-AF65-F5344CB8AC3E}">
        <p14:creationId xmlns:p14="http://schemas.microsoft.com/office/powerpoint/2010/main" val="159316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1C0CB2-4A58-5140-9CEC-54CEC709DC55}" type="datetimeFigureOut">
              <a:rPr lang="en-US" smtClean="0"/>
              <a:t>3/13/19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95A2C-B40E-E44F-B2C1-81F5547BDF60}" type="slidenum">
              <a:rPr lang="en-US" smtClean="0"/>
              <a:t>‹#›</a:t>
            </a:fld>
            <a:endParaRPr lang="en-US"/>
          </a:p>
        </p:txBody>
      </p:sp>
    </p:spTree>
    <p:extLst>
      <p:ext uri="{BB962C8B-B14F-4D97-AF65-F5344CB8AC3E}">
        <p14:creationId xmlns:p14="http://schemas.microsoft.com/office/powerpoint/2010/main" val="1458346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1C0CB2-4A58-5140-9CEC-54CEC709DC55}" type="datetimeFigureOut">
              <a:rPr lang="en-US" smtClean="0"/>
              <a:t>3/13/19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395A2C-B40E-E44F-B2C1-81F5547BDF60}" type="slidenum">
              <a:rPr lang="en-US" smtClean="0"/>
              <a:t>‹#›</a:t>
            </a:fld>
            <a:endParaRPr lang="en-US"/>
          </a:p>
        </p:txBody>
      </p:sp>
    </p:spTree>
    <p:extLst>
      <p:ext uri="{BB962C8B-B14F-4D97-AF65-F5344CB8AC3E}">
        <p14:creationId xmlns:p14="http://schemas.microsoft.com/office/powerpoint/2010/main" val="119153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1C0CB2-4A58-5140-9CEC-54CEC709DC55}" type="datetimeFigureOut">
              <a:rPr lang="en-US" smtClean="0"/>
              <a:t>3/13/19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395A2C-B40E-E44F-B2C1-81F5547BDF60}" type="slidenum">
              <a:rPr lang="en-US" smtClean="0"/>
              <a:t>‹#›</a:t>
            </a:fld>
            <a:endParaRPr lang="en-US"/>
          </a:p>
        </p:txBody>
      </p:sp>
    </p:spTree>
    <p:extLst>
      <p:ext uri="{BB962C8B-B14F-4D97-AF65-F5344CB8AC3E}">
        <p14:creationId xmlns:p14="http://schemas.microsoft.com/office/powerpoint/2010/main" val="848425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1C0CB2-4A58-5140-9CEC-54CEC709DC55}" type="datetimeFigureOut">
              <a:rPr lang="en-US" smtClean="0"/>
              <a:t>3/13/19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395A2C-B40E-E44F-B2C1-81F5547BDF60}" type="slidenum">
              <a:rPr lang="en-US" smtClean="0"/>
              <a:t>‹#›</a:t>
            </a:fld>
            <a:endParaRPr lang="en-US"/>
          </a:p>
        </p:txBody>
      </p:sp>
    </p:spTree>
    <p:extLst>
      <p:ext uri="{BB962C8B-B14F-4D97-AF65-F5344CB8AC3E}">
        <p14:creationId xmlns:p14="http://schemas.microsoft.com/office/powerpoint/2010/main" val="20231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1C0CB2-4A58-5140-9CEC-54CEC709DC55}" type="datetimeFigureOut">
              <a:rPr lang="en-US" smtClean="0"/>
              <a:t>3/13/19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95A2C-B40E-E44F-B2C1-81F5547BDF60}" type="slidenum">
              <a:rPr lang="en-US" smtClean="0"/>
              <a:t>‹#›</a:t>
            </a:fld>
            <a:endParaRPr lang="en-US"/>
          </a:p>
        </p:txBody>
      </p:sp>
    </p:spTree>
    <p:extLst>
      <p:ext uri="{BB962C8B-B14F-4D97-AF65-F5344CB8AC3E}">
        <p14:creationId xmlns:p14="http://schemas.microsoft.com/office/powerpoint/2010/main" val="123258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1C0CB2-4A58-5140-9CEC-54CEC709DC55}" type="datetimeFigureOut">
              <a:rPr lang="en-US" smtClean="0"/>
              <a:t>3/13/19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395A2C-B40E-E44F-B2C1-81F5547BDF60}" type="slidenum">
              <a:rPr lang="en-US" smtClean="0"/>
              <a:t>‹#›</a:t>
            </a:fld>
            <a:endParaRPr lang="en-US"/>
          </a:p>
        </p:txBody>
      </p:sp>
    </p:spTree>
    <p:extLst>
      <p:ext uri="{BB962C8B-B14F-4D97-AF65-F5344CB8AC3E}">
        <p14:creationId xmlns:p14="http://schemas.microsoft.com/office/powerpoint/2010/main" val="1497206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C0CB2-4A58-5140-9CEC-54CEC709DC55}" type="datetimeFigureOut">
              <a:rPr lang="en-US" smtClean="0"/>
              <a:t>3/13/19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95A2C-B40E-E44F-B2C1-81F5547BDF60}" type="slidenum">
              <a:rPr lang="en-US" smtClean="0"/>
              <a:t>‹#›</a:t>
            </a:fld>
            <a:endParaRPr lang="en-US"/>
          </a:p>
        </p:txBody>
      </p:sp>
    </p:spTree>
    <p:extLst>
      <p:ext uri="{BB962C8B-B14F-4D97-AF65-F5344CB8AC3E}">
        <p14:creationId xmlns:p14="http://schemas.microsoft.com/office/powerpoint/2010/main" val="417752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bshyear8geography.wikispaces.com/file/view/igcse_planet_earth_jungles.pdf/276548628/igcse_planet_earth_jungle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vimeo.com/12246325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nature-wallpaper.org/bulkupload/nature-wallpaper/Trees/rainforest-canopy.jpg"/>
          <p:cNvPicPr>
            <a:picLocks noChangeAspect="1" noChangeArrowheads="1"/>
          </p:cNvPicPr>
          <p:nvPr/>
        </p:nvPicPr>
        <p:blipFill>
          <a:blip r:embed="rId2" cstate="print"/>
          <a:srcRect/>
          <a:stretch>
            <a:fillRect/>
          </a:stretch>
        </p:blipFill>
        <p:spPr bwMode="auto">
          <a:xfrm>
            <a:off x="1524000" y="-1"/>
            <a:ext cx="9144000" cy="7196801"/>
          </a:xfrm>
          <a:prstGeom prst="rect">
            <a:avLst/>
          </a:prstGeom>
          <a:noFill/>
        </p:spPr>
      </p:pic>
      <p:sp>
        <p:nvSpPr>
          <p:cNvPr id="4" name="Title 3"/>
          <p:cNvSpPr>
            <a:spLocks noGrp="1"/>
          </p:cNvSpPr>
          <p:nvPr>
            <p:ph type="ctrTitle"/>
          </p:nvPr>
        </p:nvSpPr>
        <p:spPr/>
        <p:txBody>
          <a:bodyPr>
            <a:noAutofit/>
          </a:bodyPr>
          <a:lstStyle/>
          <a:p>
            <a:r>
              <a:rPr lang="en-US" sz="8000" b="1" dirty="0">
                <a:solidFill>
                  <a:srgbClr val="FF0000"/>
                </a:solidFill>
              </a:rPr>
              <a:t>The Rainforest Ecosystem</a:t>
            </a:r>
          </a:p>
        </p:txBody>
      </p:sp>
    </p:spTree>
    <p:extLst>
      <p:ext uri="{BB962C8B-B14F-4D97-AF65-F5344CB8AC3E}">
        <p14:creationId xmlns:p14="http://schemas.microsoft.com/office/powerpoint/2010/main" val="1480568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Worksheet for documentary here: </a:t>
            </a:r>
            <a:r>
              <a:rPr lang="en-US" dirty="0">
                <a:hlinkClick r:id="rId2"/>
              </a:rPr>
              <a:t>http://bshyear8geography.wikispaces.com/file/view/igcse_planet_earth_jungles.pdf/276548628/igcse_planet_earth_jungles.pdf</a:t>
            </a:r>
            <a:endParaRPr lang="en-US" dirty="0"/>
          </a:p>
          <a:p>
            <a:endParaRPr lang="en-US" dirty="0"/>
          </a:p>
        </p:txBody>
      </p:sp>
    </p:spTree>
    <p:extLst>
      <p:ext uri="{BB962C8B-B14F-4D97-AF65-F5344CB8AC3E}">
        <p14:creationId xmlns:p14="http://schemas.microsoft.com/office/powerpoint/2010/main" val="981146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labelstr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3973" name="Text Box 5"/>
          <p:cNvSpPr txBox="1">
            <a:spLocks noChangeArrowheads="1"/>
          </p:cNvSpPr>
          <p:nvPr/>
        </p:nvSpPr>
        <p:spPr bwMode="auto">
          <a:xfrm>
            <a:off x="5334000" y="685801"/>
            <a:ext cx="2590800" cy="1196975"/>
          </a:xfrm>
          <a:prstGeom prst="rect">
            <a:avLst/>
          </a:prstGeom>
          <a:gradFill rotWithShape="1">
            <a:gsLst>
              <a:gs pos="0">
                <a:srgbClr val="00CC00"/>
              </a:gs>
              <a:gs pos="100000">
                <a:schemeClr val="fo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a:t>Structure of Tropical </a:t>
            </a:r>
          </a:p>
          <a:p>
            <a:r>
              <a:rPr lang="en-GB" altLang="en-US" sz="2400"/>
              <a:t>Rainforests</a:t>
            </a:r>
          </a:p>
        </p:txBody>
      </p:sp>
    </p:spTree>
    <p:extLst>
      <p:ext uri="{BB962C8B-B14F-4D97-AF65-F5344CB8AC3E}">
        <p14:creationId xmlns:p14="http://schemas.microsoft.com/office/powerpoint/2010/main" val="693379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labelstr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8853" name="Text Box 5"/>
          <p:cNvSpPr txBox="1">
            <a:spLocks noChangeArrowheads="1"/>
          </p:cNvSpPr>
          <p:nvPr/>
        </p:nvSpPr>
        <p:spPr bwMode="auto">
          <a:xfrm>
            <a:off x="5334000" y="685801"/>
            <a:ext cx="2590800" cy="1196975"/>
          </a:xfrm>
          <a:prstGeom prst="rect">
            <a:avLst/>
          </a:prstGeom>
          <a:gradFill rotWithShape="1">
            <a:gsLst>
              <a:gs pos="0">
                <a:srgbClr val="00CC00"/>
              </a:gs>
              <a:gs pos="100000">
                <a:schemeClr val="folHlink"/>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2400"/>
              <a:t>Structure of Tropical </a:t>
            </a:r>
          </a:p>
          <a:p>
            <a:r>
              <a:rPr lang="en-GB" altLang="en-US" sz="2400"/>
              <a:t>Rainforests</a:t>
            </a:r>
          </a:p>
        </p:txBody>
      </p:sp>
      <p:sp>
        <p:nvSpPr>
          <p:cNvPr id="78855" name="Text Box 7"/>
          <p:cNvSpPr txBox="1">
            <a:spLocks noChangeArrowheads="1"/>
          </p:cNvSpPr>
          <p:nvPr/>
        </p:nvSpPr>
        <p:spPr bwMode="auto">
          <a:xfrm>
            <a:off x="1524001" y="3886200"/>
            <a:ext cx="97218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a:solidFill>
                  <a:srgbClr val="FF0000"/>
                </a:solidFill>
              </a:rPr>
              <a:t>CANOPY</a:t>
            </a:r>
          </a:p>
        </p:txBody>
      </p:sp>
      <p:sp>
        <p:nvSpPr>
          <p:cNvPr id="78856" name="Text Box 8"/>
          <p:cNvSpPr txBox="1">
            <a:spLocks noChangeArrowheads="1"/>
          </p:cNvSpPr>
          <p:nvPr/>
        </p:nvSpPr>
        <p:spPr bwMode="auto">
          <a:xfrm>
            <a:off x="1524000" y="5486401"/>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GB" altLang="en-US">
                <a:solidFill>
                  <a:srgbClr val="FF0000"/>
                </a:solidFill>
              </a:rPr>
              <a:t>UNDER-CANOPY</a:t>
            </a:r>
          </a:p>
        </p:txBody>
      </p:sp>
      <p:sp>
        <p:nvSpPr>
          <p:cNvPr id="78857" name="Text Box 9"/>
          <p:cNvSpPr txBox="1">
            <a:spLocks noChangeArrowheads="1"/>
          </p:cNvSpPr>
          <p:nvPr/>
        </p:nvSpPr>
        <p:spPr bwMode="auto">
          <a:xfrm>
            <a:off x="1524000" y="6253163"/>
            <a:ext cx="1573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a:solidFill>
                  <a:srgbClr val="FF0000"/>
                </a:solidFill>
              </a:rPr>
              <a:t>FOREST FLOOR</a:t>
            </a:r>
          </a:p>
        </p:txBody>
      </p:sp>
      <p:sp>
        <p:nvSpPr>
          <p:cNvPr id="78858" name="Text Box 10"/>
          <p:cNvSpPr txBox="1">
            <a:spLocks noChangeArrowheads="1"/>
          </p:cNvSpPr>
          <p:nvPr/>
        </p:nvSpPr>
        <p:spPr bwMode="auto">
          <a:xfrm>
            <a:off x="1524001" y="228600"/>
            <a:ext cx="18669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en-US">
                <a:solidFill>
                  <a:srgbClr val="FF0000"/>
                </a:solidFill>
              </a:rPr>
              <a:t>EMERGENT TREES</a:t>
            </a:r>
          </a:p>
        </p:txBody>
      </p:sp>
    </p:spTree>
    <p:extLst>
      <p:ext uri="{BB962C8B-B14F-4D97-AF65-F5344CB8AC3E}">
        <p14:creationId xmlns:p14="http://schemas.microsoft.com/office/powerpoint/2010/main" val="13873408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8858"/>
                                        </p:tgtEl>
                                        <p:attrNameLst>
                                          <p:attrName>style.visibility</p:attrName>
                                        </p:attrNameLst>
                                      </p:cBhvr>
                                      <p:to>
                                        <p:strVal val="visible"/>
                                      </p:to>
                                    </p:set>
                                    <p:anim calcmode="lin" valueType="num">
                                      <p:cBhvr>
                                        <p:cTn id="7" dur="2000" fill="hold"/>
                                        <p:tgtEl>
                                          <p:spTgt spid="78858"/>
                                        </p:tgtEl>
                                        <p:attrNameLst>
                                          <p:attrName>ppt_w</p:attrName>
                                        </p:attrNameLst>
                                      </p:cBhvr>
                                      <p:tavLst>
                                        <p:tav tm="0">
                                          <p:val>
                                            <p:fltVal val="0"/>
                                          </p:val>
                                        </p:tav>
                                        <p:tav tm="100000">
                                          <p:val>
                                            <p:strVal val="#ppt_w"/>
                                          </p:val>
                                        </p:tav>
                                      </p:tavLst>
                                    </p:anim>
                                    <p:anim calcmode="lin" valueType="num">
                                      <p:cBhvr>
                                        <p:cTn id="8" dur="2000" fill="hold"/>
                                        <p:tgtEl>
                                          <p:spTgt spid="78858"/>
                                        </p:tgtEl>
                                        <p:attrNameLst>
                                          <p:attrName>ppt_h</p:attrName>
                                        </p:attrNameLst>
                                      </p:cBhvr>
                                      <p:tavLst>
                                        <p:tav tm="0">
                                          <p:val>
                                            <p:fltVal val="0"/>
                                          </p:val>
                                        </p:tav>
                                        <p:tav tm="100000">
                                          <p:val>
                                            <p:strVal val="#ppt_h"/>
                                          </p:val>
                                        </p:tav>
                                      </p:tavLst>
                                    </p:anim>
                                    <p:anim calcmode="lin" valueType="num">
                                      <p:cBhvr>
                                        <p:cTn id="9" dur="2000" fill="hold"/>
                                        <p:tgtEl>
                                          <p:spTgt spid="78858"/>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788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8855"/>
                                        </p:tgtEl>
                                        <p:attrNameLst>
                                          <p:attrName>style.visibility</p:attrName>
                                        </p:attrNameLst>
                                      </p:cBhvr>
                                      <p:to>
                                        <p:strVal val="visible"/>
                                      </p:to>
                                    </p:set>
                                    <p:anim calcmode="lin" valueType="num">
                                      <p:cBhvr>
                                        <p:cTn id="15" dur="2000" fill="hold"/>
                                        <p:tgtEl>
                                          <p:spTgt spid="78855"/>
                                        </p:tgtEl>
                                        <p:attrNameLst>
                                          <p:attrName>ppt_w</p:attrName>
                                        </p:attrNameLst>
                                      </p:cBhvr>
                                      <p:tavLst>
                                        <p:tav tm="0">
                                          <p:val>
                                            <p:fltVal val="0"/>
                                          </p:val>
                                        </p:tav>
                                        <p:tav tm="100000">
                                          <p:val>
                                            <p:strVal val="#ppt_w"/>
                                          </p:val>
                                        </p:tav>
                                      </p:tavLst>
                                    </p:anim>
                                    <p:anim calcmode="lin" valueType="num">
                                      <p:cBhvr>
                                        <p:cTn id="16" dur="2000" fill="hold"/>
                                        <p:tgtEl>
                                          <p:spTgt spid="78855"/>
                                        </p:tgtEl>
                                        <p:attrNameLst>
                                          <p:attrName>ppt_h</p:attrName>
                                        </p:attrNameLst>
                                      </p:cBhvr>
                                      <p:tavLst>
                                        <p:tav tm="0">
                                          <p:val>
                                            <p:fltVal val="0"/>
                                          </p:val>
                                        </p:tav>
                                        <p:tav tm="100000">
                                          <p:val>
                                            <p:strVal val="#ppt_h"/>
                                          </p:val>
                                        </p:tav>
                                      </p:tavLst>
                                    </p:anim>
                                    <p:anim calcmode="lin" valueType="num">
                                      <p:cBhvr>
                                        <p:cTn id="17" dur="2000" fill="hold"/>
                                        <p:tgtEl>
                                          <p:spTgt spid="78855"/>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7885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78856"/>
                                        </p:tgtEl>
                                        <p:attrNameLst>
                                          <p:attrName>style.visibility</p:attrName>
                                        </p:attrNameLst>
                                      </p:cBhvr>
                                      <p:to>
                                        <p:strVal val="visible"/>
                                      </p:to>
                                    </p:set>
                                    <p:anim calcmode="lin" valueType="num">
                                      <p:cBhvr>
                                        <p:cTn id="23" dur="2000" fill="hold"/>
                                        <p:tgtEl>
                                          <p:spTgt spid="78856"/>
                                        </p:tgtEl>
                                        <p:attrNameLst>
                                          <p:attrName>ppt_w</p:attrName>
                                        </p:attrNameLst>
                                      </p:cBhvr>
                                      <p:tavLst>
                                        <p:tav tm="0">
                                          <p:val>
                                            <p:fltVal val="0"/>
                                          </p:val>
                                        </p:tav>
                                        <p:tav tm="100000">
                                          <p:val>
                                            <p:strVal val="#ppt_w"/>
                                          </p:val>
                                        </p:tav>
                                      </p:tavLst>
                                    </p:anim>
                                    <p:anim calcmode="lin" valueType="num">
                                      <p:cBhvr>
                                        <p:cTn id="24" dur="2000" fill="hold"/>
                                        <p:tgtEl>
                                          <p:spTgt spid="78856"/>
                                        </p:tgtEl>
                                        <p:attrNameLst>
                                          <p:attrName>ppt_h</p:attrName>
                                        </p:attrNameLst>
                                      </p:cBhvr>
                                      <p:tavLst>
                                        <p:tav tm="0">
                                          <p:val>
                                            <p:fltVal val="0"/>
                                          </p:val>
                                        </p:tav>
                                        <p:tav tm="100000">
                                          <p:val>
                                            <p:strVal val="#ppt_h"/>
                                          </p:val>
                                        </p:tav>
                                      </p:tavLst>
                                    </p:anim>
                                    <p:anim calcmode="lin" valueType="num">
                                      <p:cBhvr>
                                        <p:cTn id="25" dur="2000" fill="hold"/>
                                        <p:tgtEl>
                                          <p:spTgt spid="78856"/>
                                        </p:tgtEl>
                                        <p:attrNameLst>
                                          <p:attrName>ppt_x</p:attrName>
                                        </p:attrNameLst>
                                      </p:cBhvr>
                                      <p:tavLst>
                                        <p:tav tm="0" fmla="#ppt_x+(cos(-2*pi*(1-$))*-#ppt_x-sin(-2*pi*(1-$))*(1-#ppt_y))*(1-$)">
                                          <p:val>
                                            <p:fltVal val="0"/>
                                          </p:val>
                                        </p:tav>
                                        <p:tav tm="100000">
                                          <p:val>
                                            <p:fltVal val="1"/>
                                          </p:val>
                                        </p:tav>
                                      </p:tavLst>
                                    </p:anim>
                                    <p:anim calcmode="lin" valueType="num">
                                      <p:cBhvr>
                                        <p:cTn id="26" dur="2000" fill="hold"/>
                                        <p:tgtEl>
                                          <p:spTgt spid="7885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8857"/>
                                        </p:tgtEl>
                                        <p:attrNameLst>
                                          <p:attrName>style.visibility</p:attrName>
                                        </p:attrNameLst>
                                      </p:cBhvr>
                                      <p:to>
                                        <p:strVal val="visible"/>
                                      </p:to>
                                    </p:set>
                                    <p:anim calcmode="lin" valueType="num">
                                      <p:cBhvr>
                                        <p:cTn id="31" dur="2000" fill="hold"/>
                                        <p:tgtEl>
                                          <p:spTgt spid="78857"/>
                                        </p:tgtEl>
                                        <p:attrNameLst>
                                          <p:attrName>ppt_w</p:attrName>
                                        </p:attrNameLst>
                                      </p:cBhvr>
                                      <p:tavLst>
                                        <p:tav tm="0">
                                          <p:val>
                                            <p:fltVal val="0"/>
                                          </p:val>
                                        </p:tav>
                                        <p:tav tm="100000">
                                          <p:val>
                                            <p:strVal val="#ppt_w"/>
                                          </p:val>
                                        </p:tav>
                                      </p:tavLst>
                                    </p:anim>
                                    <p:anim calcmode="lin" valueType="num">
                                      <p:cBhvr>
                                        <p:cTn id="32" dur="2000" fill="hold"/>
                                        <p:tgtEl>
                                          <p:spTgt spid="78857"/>
                                        </p:tgtEl>
                                        <p:attrNameLst>
                                          <p:attrName>ppt_h</p:attrName>
                                        </p:attrNameLst>
                                      </p:cBhvr>
                                      <p:tavLst>
                                        <p:tav tm="0">
                                          <p:val>
                                            <p:fltVal val="0"/>
                                          </p:val>
                                        </p:tav>
                                        <p:tav tm="100000">
                                          <p:val>
                                            <p:strVal val="#ppt_h"/>
                                          </p:val>
                                        </p:tav>
                                      </p:tavLst>
                                    </p:anim>
                                    <p:anim calcmode="lin" valueType="num">
                                      <p:cBhvr>
                                        <p:cTn id="33" dur="2000" fill="hold"/>
                                        <p:tgtEl>
                                          <p:spTgt spid="78857"/>
                                        </p:tgtEl>
                                        <p:attrNameLst>
                                          <p:attrName>ppt_x</p:attrName>
                                        </p:attrNameLst>
                                      </p:cBhvr>
                                      <p:tavLst>
                                        <p:tav tm="0" fmla="#ppt_x+(cos(-2*pi*(1-$))*-#ppt_x-sin(-2*pi*(1-$))*(1-#ppt_y))*(1-$)">
                                          <p:val>
                                            <p:fltVal val="0"/>
                                          </p:val>
                                        </p:tav>
                                        <p:tav tm="100000">
                                          <p:val>
                                            <p:fltVal val="1"/>
                                          </p:val>
                                        </p:tav>
                                      </p:tavLst>
                                    </p:anim>
                                    <p:anim calcmode="lin" valueType="num">
                                      <p:cBhvr>
                                        <p:cTn id="34" dur="2000" fill="hold"/>
                                        <p:tgtEl>
                                          <p:spTgt spid="7885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p:bldP spid="78856" grpId="0"/>
      <p:bldP spid="78857" grpId="0"/>
      <p:bldP spid="788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3" descr="Picture1.jpg"/>
          <p:cNvPicPr>
            <a:picLocks noChangeAspect="1"/>
          </p:cNvPicPr>
          <p:nvPr/>
        </p:nvPicPr>
        <p:blipFill>
          <a:blip r:embed="rId3" cstate="print"/>
          <a:srcRect/>
          <a:stretch>
            <a:fillRect/>
          </a:stretch>
        </p:blipFill>
        <p:spPr bwMode="auto">
          <a:xfrm>
            <a:off x="1524000" y="0"/>
            <a:ext cx="9144000" cy="6858000"/>
          </a:xfrm>
          <a:prstGeom prst="rect">
            <a:avLst/>
          </a:prstGeom>
          <a:noFill/>
          <a:ln w="9525">
            <a:noFill/>
            <a:miter lim="800000"/>
            <a:headEnd/>
            <a:tailEnd/>
          </a:ln>
        </p:spPr>
      </p:pic>
      <p:sp>
        <p:nvSpPr>
          <p:cNvPr id="5" name="Rectangle 4"/>
          <p:cNvSpPr/>
          <p:nvPr/>
        </p:nvSpPr>
        <p:spPr>
          <a:xfrm>
            <a:off x="3381356" y="1857364"/>
            <a:ext cx="5500726" cy="923330"/>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en-US" sz="5400" b="1" dirty="0">
                <a:ln/>
                <a:solidFill>
                  <a:schemeClr val="accent3"/>
                </a:solidFill>
              </a:rPr>
              <a:t>Adaptation</a:t>
            </a:r>
          </a:p>
        </p:txBody>
      </p:sp>
      <p:sp>
        <p:nvSpPr>
          <p:cNvPr id="6" name="Rectangle 5"/>
          <p:cNvSpPr/>
          <p:nvPr/>
        </p:nvSpPr>
        <p:spPr>
          <a:xfrm>
            <a:off x="2809876" y="2786063"/>
            <a:ext cx="7072313" cy="830262"/>
          </a:xfrm>
          <a:prstGeom prst="rect">
            <a:avLst/>
          </a:prstGeom>
        </p:spPr>
        <p:txBody>
          <a:bodyPr>
            <a:spAutoFit/>
          </a:bodyPr>
          <a:lstStyle/>
          <a:p>
            <a:pPr>
              <a:defRPr/>
            </a:pPr>
            <a:r>
              <a:rPr lang="en-GB" sz="2400" i="1" dirty="0">
                <a:solidFill>
                  <a:srgbClr val="FFFF00"/>
                </a:solidFill>
                <a:effectLst>
                  <a:outerShdw blurRad="38100" dist="38100" dir="2700000" algn="tl">
                    <a:srgbClr val="000000">
                      <a:alpha val="43137"/>
                    </a:srgbClr>
                  </a:outerShdw>
                </a:effectLst>
              </a:rPr>
              <a:t>“Something that is changed or changes to become suitable to a new or special situation.”</a:t>
            </a:r>
          </a:p>
        </p:txBody>
      </p:sp>
      <p:sp>
        <p:nvSpPr>
          <p:cNvPr id="7" name="Oval 6"/>
          <p:cNvSpPr/>
          <p:nvPr/>
        </p:nvSpPr>
        <p:spPr>
          <a:xfrm>
            <a:off x="1809751" y="3929064"/>
            <a:ext cx="2143125" cy="2071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latin typeface="Comic Sans MS" pitchFamily="66" charset="0"/>
              </a:rPr>
              <a:t>Think</a:t>
            </a:r>
            <a:endParaRPr lang="en-GB" dirty="0">
              <a:latin typeface="Comic Sans MS" pitchFamily="66" charset="0"/>
            </a:endParaRPr>
          </a:p>
        </p:txBody>
      </p:sp>
      <p:sp>
        <p:nvSpPr>
          <p:cNvPr id="8" name="Oval 7"/>
          <p:cNvSpPr/>
          <p:nvPr/>
        </p:nvSpPr>
        <p:spPr>
          <a:xfrm>
            <a:off x="7953376" y="3929064"/>
            <a:ext cx="2143125" cy="2071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latin typeface="Comic Sans MS" pitchFamily="66" charset="0"/>
              </a:rPr>
              <a:t>Share</a:t>
            </a:r>
          </a:p>
        </p:txBody>
      </p:sp>
      <p:sp>
        <p:nvSpPr>
          <p:cNvPr id="9" name="Oval 8"/>
          <p:cNvSpPr/>
          <p:nvPr/>
        </p:nvSpPr>
        <p:spPr>
          <a:xfrm>
            <a:off x="4881564" y="3929064"/>
            <a:ext cx="2143125" cy="20716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800" dirty="0">
                <a:latin typeface="Comic Sans MS" pitchFamily="66" charset="0"/>
              </a:rPr>
              <a:t>Pair</a:t>
            </a:r>
            <a:endParaRPr lang="en-GB" sz="3200" dirty="0">
              <a:latin typeface="Comic Sans MS" pitchFamily="66" charset="0"/>
            </a:endParaRPr>
          </a:p>
        </p:txBody>
      </p:sp>
      <p:sp>
        <p:nvSpPr>
          <p:cNvPr id="10" name="Right Arrow 9"/>
          <p:cNvSpPr/>
          <p:nvPr/>
        </p:nvSpPr>
        <p:spPr>
          <a:xfrm>
            <a:off x="3952876" y="4572001"/>
            <a:ext cx="1000125" cy="78581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
        <p:nvSpPr>
          <p:cNvPr id="11" name="Right Arrow 10"/>
          <p:cNvSpPr/>
          <p:nvPr/>
        </p:nvSpPr>
        <p:spPr>
          <a:xfrm>
            <a:off x="7024689" y="4643438"/>
            <a:ext cx="1000125" cy="7858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bg1"/>
              </a:solidFill>
            </a:endParaRPr>
          </a:p>
        </p:txBody>
      </p:sp>
    </p:spTree>
    <p:extLst>
      <p:ext uri="{BB962C8B-B14F-4D97-AF65-F5344CB8AC3E}">
        <p14:creationId xmlns:p14="http://schemas.microsoft.com/office/powerpoint/2010/main" val="863005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4)">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1"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heel(4)">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1" presetClass="entr" presetSubtype="4"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4)">
                                      <p:cBhvr>
                                        <p:cTn id="3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0" y="304800"/>
            <a:ext cx="7467600" cy="363538"/>
          </a:xfrm>
        </p:spPr>
        <p:txBody>
          <a:bodyPr>
            <a:normAutofit fontScale="90000"/>
          </a:bodyPr>
          <a:lstStyle/>
          <a:p>
            <a:pPr algn="ctr"/>
            <a:r>
              <a:rPr lang="en-GB" altLang="en-US" sz="2800" b="1" u="sng">
                <a:latin typeface="Comic Sans MS" panose="030F0702030302020204" pitchFamily="66" charset="0"/>
              </a:rPr>
              <a:t>TRF Trees</a:t>
            </a:r>
          </a:p>
        </p:txBody>
      </p:sp>
      <p:pic>
        <p:nvPicPr>
          <p:cNvPr id="84996" name="Picture 4" descr="ug1_33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143000"/>
            <a:ext cx="381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84997" name="Picture 5" descr="IMG_66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31242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84998" name="Picture 6" descr="29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1143000"/>
            <a:ext cx="28194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8522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4997"/>
                                        </p:tgtEl>
                                        <p:attrNameLst>
                                          <p:attrName>style.visibility</p:attrName>
                                        </p:attrNameLst>
                                      </p:cBhvr>
                                      <p:to>
                                        <p:strVal val="visible"/>
                                      </p:to>
                                    </p:set>
                                    <p:anim calcmode="lin" valueType="num">
                                      <p:cBhvr additive="base">
                                        <p:cTn id="7" dur="500" fill="hold"/>
                                        <p:tgtEl>
                                          <p:spTgt spid="84997"/>
                                        </p:tgtEl>
                                        <p:attrNameLst>
                                          <p:attrName>ppt_x</p:attrName>
                                        </p:attrNameLst>
                                      </p:cBhvr>
                                      <p:tavLst>
                                        <p:tav tm="0">
                                          <p:val>
                                            <p:strVal val="#ppt_x"/>
                                          </p:val>
                                        </p:tav>
                                        <p:tav tm="100000">
                                          <p:val>
                                            <p:strVal val="#ppt_x"/>
                                          </p:val>
                                        </p:tav>
                                      </p:tavLst>
                                    </p:anim>
                                    <p:anim calcmode="lin" valueType="num">
                                      <p:cBhvr additive="base">
                                        <p:cTn id="8" dur="500" fill="hold"/>
                                        <p:tgtEl>
                                          <p:spTgt spid="8499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4996"/>
                                        </p:tgtEl>
                                        <p:attrNameLst>
                                          <p:attrName>style.visibility</p:attrName>
                                        </p:attrNameLst>
                                      </p:cBhvr>
                                      <p:to>
                                        <p:strVal val="visible"/>
                                      </p:to>
                                    </p:set>
                                    <p:anim calcmode="lin" valueType="num">
                                      <p:cBhvr additive="base">
                                        <p:cTn id="13" dur="500" fill="hold"/>
                                        <p:tgtEl>
                                          <p:spTgt spid="84996"/>
                                        </p:tgtEl>
                                        <p:attrNameLst>
                                          <p:attrName>ppt_x</p:attrName>
                                        </p:attrNameLst>
                                      </p:cBhvr>
                                      <p:tavLst>
                                        <p:tav tm="0">
                                          <p:val>
                                            <p:strVal val="#ppt_x"/>
                                          </p:val>
                                        </p:tav>
                                        <p:tav tm="100000">
                                          <p:val>
                                            <p:strVal val="#ppt_x"/>
                                          </p:val>
                                        </p:tav>
                                      </p:tavLst>
                                    </p:anim>
                                    <p:anim calcmode="lin" valueType="num">
                                      <p:cBhvr additive="base">
                                        <p:cTn id="14" dur="500" fill="hold"/>
                                        <p:tgtEl>
                                          <p:spTgt spid="8499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84998"/>
                                        </p:tgtEl>
                                        <p:attrNameLst>
                                          <p:attrName>style.visibility</p:attrName>
                                        </p:attrNameLst>
                                      </p:cBhvr>
                                      <p:to>
                                        <p:strVal val="visible"/>
                                      </p:to>
                                    </p:set>
                                    <p:anim calcmode="lin" valueType="num">
                                      <p:cBhvr additive="base">
                                        <p:cTn id="19" dur="500" fill="hold"/>
                                        <p:tgtEl>
                                          <p:spTgt spid="84998"/>
                                        </p:tgtEl>
                                        <p:attrNameLst>
                                          <p:attrName>ppt_x</p:attrName>
                                        </p:attrNameLst>
                                      </p:cBhvr>
                                      <p:tavLst>
                                        <p:tav tm="0">
                                          <p:val>
                                            <p:strVal val="#ppt_x"/>
                                          </p:val>
                                        </p:tav>
                                        <p:tav tm="100000">
                                          <p:val>
                                            <p:strVal val="#ppt_x"/>
                                          </p:val>
                                        </p:tav>
                                      </p:tavLst>
                                    </p:anim>
                                    <p:anim calcmode="lin" valueType="num">
                                      <p:cBhvr additive="base">
                                        <p:cTn id="20" dur="500" fill="hold"/>
                                        <p:tgtEl>
                                          <p:spTgt spid="849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sz="half" idx="1"/>
          </p:nvPr>
        </p:nvSpPr>
        <p:spPr>
          <a:xfrm>
            <a:off x="2057400" y="1295400"/>
            <a:ext cx="4648200" cy="4572000"/>
          </a:xfrm>
        </p:spPr>
        <p:txBody>
          <a:bodyPr/>
          <a:lstStyle/>
          <a:p>
            <a:r>
              <a:rPr lang="en-GB" altLang="en-US" sz="2000">
                <a:latin typeface="Comic Sans MS" panose="030F0702030302020204" pitchFamily="66" charset="0"/>
              </a:rPr>
              <a:t>Trees are branchless.</a:t>
            </a:r>
          </a:p>
          <a:p>
            <a:r>
              <a:rPr lang="en-GB" altLang="en-US" sz="2000">
                <a:latin typeface="Comic Sans MS" panose="030F0702030302020204" pitchFamily="66" charset="0"/>
              </a:rPr>
              <a:t>Trunks are tall and thin.</a:t>
            </a:r>
          </a:p>
          <a:p>
            <a:r>
              <a:rPr lang="en-GB" altLang="en-US" sz="2000">
                <a:latin typeface="Comic Sans MS" panose="030F0702030302020204" pitchFamily="66" charset="0"/>
              </a:rPr>
              <a:t>Trees are evergreen.</a:t>
            </a:r>
          </a:p>
          <a:p>
            <a:r>
              <a:rPr lang="en-GB" altLang="en-US" sz="2000">
                <a:latin typeface="Comic Sans MS" panose="030F0702030302020204" pitchFamily="66" charset="0"/>
              </a:rPr>
              <a:t>Leaves are waxy and have </a:t>
            </a:r>
            <a:r>
              <a:rPr lang="en-GB" altLang="en-US" sz="2000" b="1">
                <a:effectLst>
                  <a:outerShdw blurRad="38100" dist="38100" dir="2700000" algn="tl">
                    <a:srgbClr val="FFFFFF"/>
                  </a:outerShdw>
                </a:effectLst>
                <a:latin typeface="Comic Sans MS" panose="030F0702030302020204" pitchFamily="66" charset="0"/>
              </a:rPr>
              <a:t>drip tips</a:t>
            </a:r>
            <a:r>
              <a:rPr lang="en-GB" altLang="en-US" sz="2000">
                <a:latin typeface="Comic Sans MS" panose="030F0702030302020204" pitchFamily="66" charset="0"/>
              </a:rPr>
              <a:t>.</a:t>
            </a:r>
          </a:p>
          <a:p>
            <a:r>
              <a:rPr lang="en-GB" altLang="en-US" sz="2000">
                <a:latin typeface="Comic Sans MS" panose="030F0702030302020204" pitchFamily="66" charset="0"/>
              </a:rPr>
              <a:t>Some trees have large </a:t>
            </a:r>
            <a:r>
              <a:rPr lang="en-GB" altLang="en-US" sz="2000" b="1">
                <a:effectLst>
                  <a:outerShdw blurRad="38100" dist="38100" dir="2700000" algn="tl">
                    <a:srgbClr val="FFFFFF"/>
                  </a:outerShdw>
                </a:effectLst>
                <a:latin typeface="Comic Sans MS" panose="030F0702030302020204" pitchFamily="66" charset="0"/>
              </a:rPr>
              <a:t>buttress roots</a:t>
            </a:r>
            <a:r>
              <a:rPr lang="en-GB" altLang="en-US" sz="2000">
                <a:latin typeface="Comic Sans MS" panose="030F0702030302020204" pitchFamily="66" charset="0"/>
              </a:rPr>
              <a:t>.</a:t>
            </a:r>
          </a:p>
          <a:p>
            <a:r>
              <a:rPr lang="en-GB" altLang="en-US" sz="2000" b="1">
                <a:effectLst>
                  <a:outerShdw blurRad="38100" dist="38100" dir="2700000" algn="tl">
                    <a:srgbClr val="FFFFFF"/>
                  </a:outerShdw>
                </a:effectLst>
                <a:latin typeface="Comic Sans MS" panose="030F0702030302020204" pitchFamily="66" charset="0"/>
              </a:rPr>
              <a:t>Creeping lianas</a:t>
            </a:r>
            <a:r>
              <a:rPr lang="en-GB" altLang="en-US" sz="2000">
                <a:latin typeface="Comic Sans MS" panose="030F0702030302020204" pitchFamily="66" charset="0"/>
              </a:rPr>
              <a:t> climb high into the canopy, dropping their roots down to the ground.</a:t>
            </a:r>
          </a:p>
          <a:p>
            <a:r>
              <a:rPr lang="en-GB" altLang="en-US" sz="2000" b="1">
                <a:effectLst>
                  <a:outerShdw blurRad="38100" dist="38100" dir="2700000" algn="tl">
                    <a:srgbClr val="FFFFFF"/>
                  </a:outerShdw>
                </a:effectLst>
                <a:latin typeface="Comic Sans MS" panose="030F0702030302020204" pitchFamily="66" charset="0"/>
              </a:rPr>
              <a:t>Epiphytes</a:t>
            </a:r>
            <a:r>
              <a:rPr lang="en-GB" altLang="en-US" sz="2000">
                <a:latin typeface="Comic Sans MS" panose="030F0702030302020204" pitchFamily="66" charset="0"/>
              </a:rPr>
              <a:t> are plants that grow in the branches of trees – they use the tree for support, not for food.</a:t>
            </a:r>
          </a:p>
          <a:p>
            <a:pPr>
              <a:buFont typeface="Wingdings" panose="05000000000000000000" pitchFamily="2" charset="2"/>
              <a:buNone/>
            </a:pPr>
            <a:endParaRPr lang="en-GB" altLang="en-US" sz="2000">
              <a:latin typeface="Comic Sans MS" panose="030F0702030302020204" pitchFamily="66" charset="0"/>
            </a:endParaRPr>
          </a:p>
          <a:p>
            <a:pPr>
              <a:buFont typeface="Wingdings" panose="05000000000000000000" pitchFamily="2" charset="2"/>
              <a:buNone/>
            </a:pPr>
            <a:endParaRPr lang="en-GB" altLang="en-US" sz="2000">
              <a:latin typeface="Comic Sans MS" panose="030F0702030302020204" pitchFamily="66" charset="0"/>
            </a:endParaRPr>
          </a:p>
          <a:p>
            <a:endParaRPr lang="en-GB" altLang="en-US" sz="2000">
              <a:latin typeface="Comic Sans MS" panose="030F0702030302020204" pitchFamily="66" charset="0"/>
            </a:endParaRPr>
          </a:p>
        </p:txBody>
      </p:sp>
      <p:sp>
        <p:nvSpPr>
          <p:cNvPr id="81923" name="Rectangle 3"/>
          <p:cNvSpPr>
            <a:spLocks noChangeArrowheads="1"/>
          </p:cNvSpPr>
          <p:nvPr/>
        </p:nvSpPr>
        <p:spPr bwMode="auto">
          <a:xfrm>
            <a:off x="2057400" y="1"/>
            <a:ext cx="8229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en-US" sz="3200">
                <a:solidFill>
                  <a:schemeClr val="tx2"/>
                </a:solidFill>
              </a:rPr>
              <a:t>A Rainforest Tree</a:t>
            </a:r>
          </a:p>
          <a:p>
            <a:r>
              <a:rPr lang="en-GB" altLang="en-US" sz="2400">
                <a:solidFill>
                  <a:schemeClr val="tx2"/>
                </a:solidFill>
              </a:rPr>
              <a:t>Why are they so special?</a:t>
            </a:r>
          </a:p>
        </p:txBody>
      </p:sp>
      <p:pic>
        <p:nvPicPr>
          <p:cNvPr id="81924" name="Picture 4" descr="Tambopata_1028_44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219200"/>
            <a:ext cx="3352800" cy="510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800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mph" presetSubtype="0" grpId="0" nodeType="clickEffect">
                                  <p:stCondLst>
                                    <p:cond delay="0"/>
                                  </p:stCondLst>
                                  <p:childTnLst>
                                    <p:set>
                                      <p:cBhvr override="childStyle">
                                        <p:cTn id="6" dur="500" fill="hold"/>
                                        <p:tgtEl>
                                          <p:spTgt spid="81922">
                                            <p:txEl>
                                              <p:pRg st="0" end="0"/>
                                            </p:txEl>
                                          </p:spTgt>
                                        </p:tgtEl>
                                        <p:attrNameLst>
                                          <p:attrName>style.color</p:attrName>
                                        </p:attrNameLst>
                                      </p:cBhvr>
                                      <p:to>
                                        <p:clrVal>
                                          <a:schemeClr val="accent2"/>
                                        </p:clrVal>
                                      </p:to>
                                    </p:set>
                                    <p:set>
                                      <p:cBhvr override="childStyle">
                                        <p:cTn id="7" dur="500" fill="hold"/>
                                        <p:tgtEl>
                                          <p:spTgt spid="81922">
                                            <p:txEl>
                                              <p:pRg st="0" end="0"/>
                                            </p:txEl>
                                          </p:spTgt>
                                        </p:tgtEl>
                                        <p:attrNameLst>
                                          <p:attrName>style.fontStyle</p:attrName>
                                        </p:attrNameLst>
                                      </p:cBhvr>
                                      <p:to>
                                        <p:strVal val="italic"/>
                                      </p:to>
                                    </p:set>
                                    <p:set>
                                      <p:cBhvr>
                                        <p:cTn id="8" dur="500" fill="hold"/>
                                        <p:tgtEl>
                                          <p:spTgt spid="81922">
                                            <p:txEl>
                                              <p:pRg st="0" end="0"/>
                                            </p:txEl>
                                          </p:spTgt>
                                        </p:tgtEl>
                                        <p:attrNameLst>
                                          <p:attrName>style.fontWeight</p:attrName>
                                        </p:attrNameLst>
                                      </p:cBhvr>
                                      <p:to>
                                        <p:strVal val="bold"/>
                                      </p:to>
                                    </p:set>
                                    <p:set>
                                      <p:cBhvr>
                                        <p:cTn id="9" dur="500" fill="hold"/>
                                        <p:tgtEl>
                                          <p:spTgt spid="81922">
                                            <p:txEl>
                                              <p:pRg st="0" end="0"/>
                                            </p:txEl>
                                          </p:spTgt>
                                        </p:tgtEl>
                                        <p:attrNameLst>
                                          <p:attrName>style.textDecorationUnderline</p:attrName>
                                        </p:attrNameLst>
                                      </p:cBhvr>
                                      <p:to>
                                        <p:strVal val="tru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mph" presetSubtype="0" grpId="0" nodeType="clickEffect">
                                  <p:stCondLst>
                                    <p:cond delay="0"/>
                                  </p:stCondLst>
                                  <p:childTnLst>
                                    <p:set>
                                      <p:cBhvr override="childStyle">
                                        <p:cTn id="13" dur="500" fill="hold"/>
                                        <p:tgtEl>
                                          <p:spTgt spid="81922">
                                            <p:txEl>
                                              <p:pRg st="1" end="1"/>
                                            </p:txEl>
                                          </p:spTgt>
                                        </p:tgtEl>
                                        <p:attrNameLst>
                                          <p:attrName>style.color</p:attrName>
                                        </p:attrNameLst>
                                      </p:cBhvr>
                                      <p:to>
                                        <p:clrVal>
                                          <a:schemeClr val="accent2"/>
                                        </p:clrVal>
                                      </p:to>
                                    </p:set>
                                    <p:set>
                                      <p:cBhvr override="childStyle">
                                        <p:cTn id="14" dur="500" fill="hold"/>
                                        <p:tgtEl>
                                          <p:spTgt spid="81922">
                                            <p:txEl>
                                              <p:pRg st="1" end="1"/>
                                            </p:txEl>
                                          </p:spTgt>
                                        </p:tgtEl>
                                        <p:attrNameLst>
                                          <p:attrName>style.fontStyle</p:attrName>
                                        </p:attrNameLst>
                                      </p:cBhvr>
                                      <p:to>
                                        <p:strVal val="italic"/>
                                      </p:to>
                                    </p:set>
                                    <p:set>
                                      <p:cBhvr>
                                        <p:cTn id="15" dur="500" fill="hold"/>
                                        <p:tgtEl>
                                          <p:spTgt spid="81922">
                                            <p:txEl>
                                              <p:pRg st="1" end="1"/>
                                            </p:txEl>
                                          </p:spTgt>
                                        </p:tgtEl>
                                        <p:attrNameLst>
                                          <p:attrName>style.fontWeight</p:attrName>
                                        </p:attrNameLst>
                                      </p:cBhvr>
                                      <p:to>
                                        <p:strVal val="bold"/>
                                      </p:to>
                                    </p:set>
                                    <p:set>
                                      <p:cBhvr>
                                        <p:cTn id="16" dur="500" fill="hold"/>
                                        <p:tgtEl>
                                          <p:spTgt spid="81922">
                                            <p:txEl>
                                              <p:pRg st="1" end="1"/>
                                            </p:txEl>
                                          </p:spTgt>
                                        </p:tgtEl>
                                        <p:attrNameLst>
                                          <p:attrName>style.textDecorationUnderline</p:attrName>
                                        </p:attrNameLst>
                                      </p:cBhvr>
                                      <p:to>
                                        <p:strVal val="tru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mph" presetSubtype="0" grpId="0" nodeType="clickEffect">
                                  <p:stCondLst>
                                    <p:cond delay="0"/>
                                  </p:stCondLst>
                                  <p:childTnLst>
                                    <p:set>
                                      <p:cBhvr override="childStyle">
                                        <p:cTn id="20" dur="500" fill="hold"/>
                                        <p:tgtEl>
                                          <p:spTgt spid="81922">
                                            <p:txEl>
                                              <p:pRg st="2" end="2"/>
                                            </p:txEl>
                                          </p:spTgt>
                                        </p:tgtEl>
                                        <p:attrNameLst>
                                          <p:attrName>style.color</p:attrName>
                                        </p:attrNameLst>
                                      </p:cBhvr>
                                      <p:to>
                                        <p:clrVal>
                                          <a:schemeClr val="accent2"/>
                                        </p:clrVal>
                                      </p:to>
                                    </p:set>
                                    <p:set>
                                      <p:cBhvr override="childStyle">
                                        <p:cTn id="21" dur="500" fill="hold"/>
                                        <p:tgtEl>
                                          <p:spTgt spid="81922">
                                            <p:txEl>
                                              <p:pRg st="2" end="2"/>
                                            </p:txEl>
                                          </p:spTgt>
                                        </p:tgtEl>
                                        <p:attrNameLst>
                                          <p:attrName>style.fontStyle</p:attrName>
                                        </p:attrNameLst>
                                      </p:cBhvr>
                                      <p:to>
                                        <p:strVal val="italic"/>
                                      </p:to>
                                    </p:set>
                                    <p:set>
                                      <p:cBhvr>
                                        <p:cTn id="22" dur="500" fill="hold"/>
                                        <p:tgtEl>
                                          <p:spTgt spid="81922">
                                            <p:txEl>
                                              <p:pRg st="2" end="2"/>
                                            </p:txEl>
                                          </p:spTgt>
                                        </p:tgtEl>
                                        <p:attrNameLst>
                                          <p:attrName>style.fontWeight</p:attrName>
                                        </p:attrNameLst>
                                      </p:cBhvr>
                                      <p:to>
                                        <p:strVal val="bold"/>
                                      </p:to>
                                    </p:set>
                                    <p:set>
                                      <p:cBhvr>
                                        <p:cTn id="23" dur="500" fill="hold"/>
                                        <p:tgtEl>
                                          <p:spTgt spid="81922">
                                            <p:txEl>
                                              <p:pRg st="2" end="2"/>
                                            </p:txEl>
                                          </p:spTgt>
                                        </p:tgtEl>
                                        <p:attrNameLst>
                                          <p:attrName>style.textDecorationUnderline</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1" presetClass="emph" presetSubtype="0" grpId="0" nodeType="clickEffect">
                                  <p:stCondLst>
                                    <p:cond delay="0"/>
                                  </p:stCondLst>
                                  <p:childTnLst>
                                    <p:set>
                                      <p:cBhvr override="childStyle">
                                        <p:cTn id="27" dur="500" fill="hold"/>
                                        <p:tgtEl>
                                          <p:spTgt spid="81922">
                                            <p:txEl>
                                              <p:pRg st="3" end="3"/>
                                            </p:txEl>
                                          </p:spTgt>
                                        </p:tgtEl>
                                        <p:attrNameLst>
                                          <p:attrName>style.color</p:attrName>
                                        </p:attrNameLst>
                                      </p:cBhvr>
                                      <p:to>
                                        <p:clrVal>
                                          <a:schemeClr val="accent2"/>
                                        </p:clrVal>
                                      </p:to>
                                    </p:set>
                                    <p:set>
                                      <p:cBhvr override="childStyle">
                                        <p:cTn id="28" dur="500" fill="hold"/>
                                        <p:tgtEl>
                                          <p:spTgt spid="81922">
                                            <p:txEl>
                                              <p:pRg st="3" end="3"/>
                                            </p:txEl>
                                          </p:spTgt>
                                        </p:tgtEl>
                                        <p:attrNameLst>
                                          <p:attrName>style.fontStyle</p:attrName>
                                        </p:attrNameLst>
                                      </p:cBhvr>
                                      <p:to>
                                        <p:strVal val="italic"/>
                                      </p:to>
                                    </p:set>
                                    <p:set>
                                      <p:cBhvr>
                                        <p:cTn id="29" dur="500" fill="hold"/>
                                        <p:tgtEl>
                                          <p:spTgt spid="81922">
                                            <p:txEl>
                                              <p:pRg st="3" end="3"/>
                                            </p:txEl>
                                          </p:spTgt>
                                        </p:tgtEl>
                                        <p:attrNameLst>
                                          <p:attrName>style.fontWeight</p:attrName>
                                        </p:attrNameLst>
                                      </p:cBhvr>
                                      <p:to>
                                        <p:strVal val="bold"/>
                                      </p:to>
                                    </p:set>
                                    <p:set>
                                      <p:cBhvr>
                                        <p:cTn id="30" dur="500" fill="hold"/>
                                        <p:tgtEl>
                                          <p:spTgt spid="81922">
                                            <p:txEl>
                                              <p:pRg st="3" end="3"/>
                                            </p:txEl>
                                          </p:spTgt>
                                        </p:tgtEl>
                                        <p:attrNameLst>
                                          <p:attrName>style.textDecorationUnderline</p:attrName>
                                        </p:attrNameLst>
                                      </p:cBhvr>
                                      <p:to>
                                        <p:strVal val="tru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1" presetClass="emph" presetSubtype="0" grpId="0" nodeType="clickEffect">
                                  <p:stCondLst>
                                    <p:cond delay="0"/>
                                  </p:stCondLst>
                                  <p:childTnLst>
                                    <p:set>
                                      <p:cBhvr override="childStyle">
                                        <p:cTn id="34" dur="500" fill="hold"/>
                                        <p:tgtEl>
                                          <p:spTgt spid="81922">
                                            <p:txEl>
                                              <p:pRg st="4" end="4"/>
                                            </p:txEl>
                                          </p:spTgt>
                                        </p:tgtEl>
                                        <p:attrNameLst>
                                          <p:attrName>style.color</p:attrName>
                                        </p:attrNameLst>
                                      </p:cBhvr>
                                      <p:to>
                                        <p:clrVal>
                                          <a:schemeClr val="accent2"/>
                                        </p:clrVal>
                                      </p:to>
                                    </p:set>
                                    <p:set>
                                      <p:cBhvr override="childStyle">
                                        <p:cTn id="35" dur="500" fill="hold"/>
                                        <p:tgtEl>
                                          <p:spTgt spid="81922">
                                            <p:txEl>
                                              <p:pRg st="4" end="4"/>
                                            </p:txEl>
                                          </p:spTgt>
                                        </p:tgtEl>
                                        <p:attrNameLst>
                                          <p:attrName>style.fontStyle</p:attrName>
                                        </p:attrNameLst>
                                      </p:cBhvr>
                                      <p:to>
                                        <p:strVal val="italic"/>
                                      </p:to>
                                    </p:set>
                                    <p:set>
                                      <p:cBhvr>
                                        <p:cTn id="36" dur="500" fill="hold"/>
                                        <p:tgtEl>
                                          <p:spTgt spid="81922">
                                            <p:txEl>
                                              <p:pRg st="4" end="4"/>
                                            </p:txEl>
                                          </p:spTgt>
                                        </p:tgtEl>
                                        <p:attrNameLst>
                                          <p:attrName>style.fontWeight</p:attrName>
                                        </p:attrNameLst>
                                      </p:cBhvr>
                                      <p:to>
                                        <p:strVal val="bold"/>
                                      </p:to>
                                    </p:set>
                                    <p:set>
                                      <p:cBhvr>
                                        <p:cTn id="37" dur="500" fill="hold"/>
                                        <p:tgtEl>
                                          <p:spTgt spid="81922">
                                            <p:txEl>
                                              <p:pRg st="4" end="4"/>
                                            </p:txEl>
                                          </p:spTgt>
                                        </p:tgtEl>
                                        <p:attrNameLst>
                                          <p:attrName>style.textDecorationUnderline</p:attrName>
                                        </p:attrNameLst>
                                      </p:cBhvr>
                                      <p:to>
                                        <p:strVal val="tru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31" presetClass="emph" presetSubtype="0" grpId="0" nodeType="clickEffect">
                                  <p:stCondLst>
                                    <p:cond delay="0"/>
                                  </p:stCondLst>
                                  <p:childTnLst>
                                    <p:set>
                                      <p:cBhvr override="childStyle">
                                        <p:cTn id="41" dur="500" fill="hold"/>
                                        <p:tgtEl>
                                          <p:spTgt spid="81922">
                                            <p:txEl>
                                              <p:pRg st="5" end="5"/>
                                            </p:txEl>
                                          </p:spTgt>
                                        </p:tgtEl>
                                        <p:attrNameLst>
                                          <p:attrName>style.color</p:attrName>
                                        </p:attrNameLst>
                                      </p:cBhvr>
                                      <p:to>
                                        <p:clrVal>
                                          <a:schemeClr val="accent2"/>
                                        </p:clrVal>
                                      </p:to>
                                    </p:set>
                                    <p:set>
                                      <p:cBhvr override="childStyle">
                                        <p:cTn id="42" dur="500" fill="hold"/>
                                        <p:tgtEl>
                                          <p:spTgt spid="81922">
                                            <p:txEl>
                                              <p:pRg st="5" end="5"/>
                                            </p:txEl>
                                          </p:spTgt>
                                        </p:tgtEl>
                                        <p:attrNameLst>
                                          <p:attrName>style.fontStyle</p:attrName>
                                        </p:attrNameLst>
                                      </p:cBhvr>
                                      <p:to>
                                        <p:strVal val="italic"/>
                                      </p:to>
                                    </p:set>
                                    <p:set>
                                      <p:cBhvr>
                                        <p:cTn id="43" dur="500" fill="hold"/>
                                        <p:tgtEl>
                                          <p:spTgt spid="81922">
                                            <p:txEl>
                                              <p:pRg st="5" end="5"/>
                                            </p:txEl>
                                          </p:spTgt>
                                        </p:tgtEl>
                                        <p:attrNameLst>
                                          <p:attrName>style.fontWeight</p:attrName>
                                        </p:attrNameLst>
                                      </p:cBhvr>
                                      <p:to>
                                        <p:strVal val="bold"/>
                                      </p:to>
                                    </p:set>
                                    <p:set>
                                      <p:cBhvr>
                                        <p:cTn id="44" dur="500" fill="hold"/>
                                        <p:tgtEl>
                                          <p:spTgt spid="81922">
                                            <p:txEl>
                                              <p:pRg st="5" end="5"/>
                                            </p:txEl>
                                          </p:spTgt>
                                        </p:tgtEl>
                                        <p:attrNameLst>
                                          <p:attrName>style.textDecorationUnderline</p:attrName>
                                        </p:attrNameLst>
                                      </p:cBhvr>
                                      <p:to>
                                        <p:strVal val="tru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31" presetClass="emph" presetSubtype="0" grpId="0" nodeType="clickEffect">
                                  <p:stCondLst>
                                    <p:cond delay="0"/>
                                  </p:stCondLst>
                                  <p:childTnLst>
                                    <p:set>
                                      <p:cBhvr override="childStyle">
                                        <p:cTn id="48" dur="500" fill="hold"/>
                                        <p:tgtEl>
                                          <p:spTgt spid="81922">
                                            <p:txEl>
                                              <p:pRg st="6" end="6"/>
                                            </p:txEl>
                                          </p:spTgt>
                                        </p:tgtEl>
                                        <p:attrNameLst>
                                          <p:attrName>style.color</p:attrName>
                                        </p:attrNameLst>
                                      </p:cBhvr>
                                      <p:to>
                                        <p:clrVal>
                                          <a:schemeClr val="accent2"/>
                                        </p:clrVal>
                                      </p:to>
                                    </p:set>
                                    <p:set>
                                      <p:cBhvr override="childStyle">
                                        <p:cTn id="49" dur="500" fill="hold"/>
                                        <p:tgtEl>
                                          <p:spTgt spid="81922">
                                            <p:txEl>
                                              <p:pRg st="6" end="6"/>
                                            </p:txEl>
                                          </p:spTgt>
                                        </p:tgtEl>
                                        <p:attrNameLst>
                                          <p:attrName>style.fontStyle</p:attrName>
                                        </p:attrNameLst>
                                      </p:cBhvr>
                                      <p:to>
                                        <p:strVal val="italic"/>
                                      </p:to>
                                    </p:set>
                                    <p:set>
                                      <p:cBhvr>
                                        <p:cTn id="50" dur="500" fill="hold"/>
                                        <p:tgtEl>
                                          <p:spTgt spid="81922">
                                            <p:txEl>
                                              <p:pRg st="6" end="6"/>
                                            </p:txEl>
                                          </p:spTgt>
                                        </p:tgtEl>
                                        <p:attrNameLst>
                                          <p:attrName>style.fontWeight</p:attrName>
                                        </p:attrNameLst>
                                      </p:cBhvr>
                                      <p:to>
                                        <p:strVal val="bold"/>
                                      </p:to>
                                    </p:set>
                                    <p:set>
                                      <p:cBhvr>
                                        <p:cTn id="51" dur="500" fill="hold"/>
                                        <p:tgtEl>
                                          <p:spTgt spid="81922">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a:stretch>
            <a:fillRect/>
          </a:stretch>
        </p:blipFill>
        <p:spPr bwMode="auto">
          <a:xfrm>
            <a:off x="4419601" y="0"/>
            <a:ext cx="4329113" cy="6172200"/>
          </a:xfrm>
          <a:prstGeom prst="rect">
            <a:avLst/>
          </a:prstGeom>
          <a:noFill/>
          <a:ln w="9525">
            <a:noFill/>
            <a:miter lim="800000"/>
            <a:headEnd/>
            <a:tailEnd/>
          </a:ln>
        </p:spPr>
      </p:pic>
      <p:sp>
        <p:nvSpPr>
          <p:cNvPr id="12292" name="Text Box 10"/>
          <p:cNvSpPr txBox="1">
            <a:spLocks noChangeArrowheads="1"/>
          </p:cNvSpPr>
          <p:nvPr/>
        </p:nvSpPr>
        <p:spPr bwMode="auto">
          <a:xfrm>
            <a:off x="7791450" y="1981201"/>
            <a:ext cx="2876550" cy="1311275"/>
          </a:xfrm>
          <a:prstGeom prst="rect">
            <a:avLst/>
          </a:prstGeom>
          <a:noFill/>
          <a:ln w="9525">
            <a:noFill/>
            <a:miter lim="800000"/>
            <a:headEnd/>
            <a:tailEnd/>
          </a:ln>
        </p:spPr>
        <p:txBody>
          <a:bodyPr>
            <a:spAutoFit/>
          </a:bodyPr>
          <a:lstStyle/>
          <a:p>
            <a:r>
              <a:rPr lang="en-GB" sz="2000">
                <a:latin typeface="Arial" pitchFamily="34" charset="0"/>
              </a:rPr>
              <a:t>Strong scent and bright </a:t>
            </a:r>
          </a:p>
          <a:p>
            <a:r>
              <a:rPr lang="en-GB" sz="2000">
                <a:latin typeface="Arial" pitchFamily="34" charset="0"/>
              </a:rPr>
              <a:t>colours of flowers </a:t>
            </a:r>
          </a:p>
          <a:p>
            <a:r>
              <a:rPr lang="en-GB" sz="2000">
                <a:latin typeface="Arial" pitchFamily="34" charset="0"/>
              </a:rPr>
              <a:t>attract insects which </a:t>
            </a:r>
          </a:p>
          <a:p>
            <a:r>
              <a:rPr lang="en-GB" sz="2000">
                <a:latin typeface="Arial" pitchFamily="34" charset="0"/>
              </a:rPr>
              <a:t>assist in pollination </a:t>
            </a:r>
          </a:p>
        </p:txBody>
      </p:sp>
      <p:sp>
        <p:nvSpPr>
          <p:cNvPr id="12293" name="Text Box 11"/>
          <p:cNvSpPr txBox="1">
            <a:spLocks noChangeArrowheads="1"/>
          </p:cNvSpPr>
          <p:nvPr/>
        </p:nvSpPr>
        <p:spPr bwMode="auto">
          <a:xfrm>
            <a:off x="1524000" y="22226"/>
            <a:ext cx="3429000" cy="1190625"/>
          </a:xfrm>
          <a:prstGeom prst="rect">
            <a:avLst/>
          </a:prstGeom>
          <a:noFill/>
          <a:ln w="9525">
            <a:noFill/>
            <a:miter lim="800000"/>
            <a:headEnd/>
            <a:tailEnd/>
          </a:ln>
        </p:spPr>
        <p:txBody>
          <a:bodyPr>
            <a:spAutoFit/>
          </a:bodyPr>
          <a:lstStyle/>
          <a:p>
            <a:r>
              <a:rPr lang="en-GB" b="1">
                <a:latin typeface="Arial" pitchFamily="34" charset="0"/>
              </a:rPr>
              <a:t>Strong scent of fruits attracts </a:t>
            </a:r>
          </a:p>
          <a:p>
            <a:r>
              <a:rPr lang="en-GB" b="1">
                <a:latin typeface="Arial" pitchFamily="34" charset="0"/>
              </a:rPr>
              <a:t>animals, which feed on the</a:t>
            </a:r>
          </a:p>
          <a:p>
            <a:r>
              <a:rPr lang="en-GB" b="1">
                <a:latin typeface="Arial" pitchFamily="34" charset="0"/>
              </a:rPr>
              <a:t> fruit and assist in dispersal </a:t>
            </a:r>
          </a:p>
          <a:p>
            <a:r>
              <a:rPr lang="en-GB" b="1">
                <a:latin typeface="Arial" pitchFamily="34" charset="0"/>
              </a:rPr>
              <a:t>of the seeds </a:t>
            </a:r>
          </a:p>
        </p:txBody>
      </p:sp>
      <p:sp>
        <p:nvSpPr>
          <p:cNvPr id="12294" name="Text Box 12"/>
          <p:cNvSpPr txBox="1">
            <a:spLocks noChangeArrowheads="1"/>
          </p:cNvSpPr>
          <p:nvPr/>
        </p:nvSpPr>
        <p:spPr bwMode="auto">
          <a:xfrm>
            <a:off x="1752601" y="1901826"/>
            <a:ext cx="2849563" cy="1311275"/>
          </a:xfrm>
          <a:prstGeom prst="rect">
            <a:avLst/>
          </a:prstGeom>
          <a:noFill/>
          <a:ln w="9525">
            <a:noFill/>
            <a:miter lim="800000"/>
            <a:headEnd/>
            <a:tailEnd/>
          </a:ln>
        </p:spPr>
        <p:txBody>
          <a:bodyPr wrap="none">
            <a:spAutoFit/>
          </a:bodyPr>
          <a:lstStyle/>
          <a:p>
            <a:r>
              <a:rPr lang="en-GB" sz="2000">
                <a:latin typeface="Arial" pitchFamily="34" charset="0"/>
              </a:rPr>
              <a:t>Thick, waxy surface of </a:t>
            </a:r>
          </a:p>
          <a:p>
            <a:r>
              <a:rPr lang="en-GB" sz="2000">
                <a:latin typeface="Arial" pitchFamily="34" charset="0"/>
              </a:rPr>
              <a:t>leaves protects against </a:t>
            </a:r>
          </a:p>
          <a:p>
            <a:r>
              <a:rPr lang="en-GB" sz="2000">
                <a:latin typeface="Arial" pitchFamily="34" charset="0"/>
              </a:rPr>
              <a:t>hot sun, heavy rain, </a:t>
            </a:r>
          </a:p>
          <a:p>
            <a:r>
              <a:rPr lang="en-GB" sz="2000">
                <a:latin typeface="Arial" pitchFamily="34" charset="0"/>
              </a:rPr>
              <a:t>and strong winds </a:t>
            </a:r>
          </a:p>
        </p:txBody>
      </p:sp>
      <p:sp>
        <p:nvSpPr>
          <p:cNvPr id="12295" name="Text Box 15"/>
          <p:cNvSpPr txBox="1">
            <a:spLocks noChangeArrowheads="1"/>
          </p:cNvSpPr>
          <p:nvPr/>
        </p:nvSpPr>
        <p:spPr bwMode="auto">
          <a:xfrm>
            <a:off x="4343401" y="2892426"/>
            <a:ext cx="2225675" cy="1311275"/>
          </a:xfrm>
          <a:prstGeom prst="rect">
            <a:avLst/>
          </a:prstGeom>
          <a:noFill/>
          <a:ln w="9525">
            <a:noFill/>
            <a:miter lim="800000"/>
            <a:headEnd/>
            <a:tailEnd/>
          </a:ln>
        </p:spPr>
        <p:txBody>
          <a:bodyPr wrap="none">
            <a:spAutoFit/>
          </a:bodyPr>
          <a:lstStyle/>
          <a:p>
            <a:r>
              <a:rPr lang="en-GB" sz="2000">
                <a:latin typeface="Arial" pitchFamily="34" charset="0"/>
              </a:rPr>
              <a:t>Aerial roots of </a:t>
            </a:r>
          </a:p>
          <a:p>
            <a:r>
              <a:rPr lang="en-GB" sz="2000">
                <a:latin typeface="Arial" pitchFamily="34" charset="0"/>
              </a:rPr>
              <a:t>epiphytes absorb </a:t>
            </a:r>
          </a:p>
          <a:p>
            <a:r>
              <a:rPr lang="en-GB" sz="2000">
                <a:latin typeface="Arial" pitchFamily="34" charset="0"/>
              </a:rPr>
              <a:t>moisture from the </a:t>
            </a:r>
          </a:p>
          <a:p>
            <a:r>
              <a:rPr lang="en-GB" sz="2000">
                <a:latin typeface="Arial" pitchFamily="34" charset="0"/>
              </a:rPr>
              <a:t>air </a:t>
            </a:r>
          </a:p>
        </p:txBody>
      </p:sp>
      <p:sp>
        <p:nvSpPr>
          <p:cNvPr id="12296" name="Text Box 16"/>
          <p:cNvSpPr txBox="1">
            <a:spLocks noChangeArrowheads="1"/>
          </p:cNvSpPr>
          <p:nvPr/>
        </p:nvSpPr>
        <p:spPr bwMode="auto">
          <a:xfrm>
            <a:off x="7315201" y="3654426"/>
            <a:ext cx="2327275" cy="701675"/>
          </a:xfrm>
          <a:prstGeom prst="rect">
            <a:avLst/>
          </a:prstGeom>
          <a:noFill/>
          <a:ln w="9525">
            <a:noFill/>
            <a:miter lim="800000"/>
            <a:headEnd/>
            <a:tailEnd/>
          </a:ln>
        </p:spPr>
        <p:txBody>
          <a:bodyPr wrap="none">
            <a:spAutoFit/>
          </a:bodyPr>
          <a:lstStyle/>
          <a:p>
            <a:r>
              <a:rPr lang="en-GB" sz="2000">
                <a:latin typeface="Arial" pitchFamily="34" charset="0"/>
              </a:rPr>
              <a:t>Tall straight trunks </a:t>
            </a:r>
          </a:p>
          <a:p>
            <a:r>
              <a:rPr lang="en-GB" sz="2000">
                <a:latin typeface="Arial" pitchFamily="34" charset="0"/>
              </a:rPr>
              <a:t>no side branches </a:t>
            </a:r>
          </a:p>
        </p:txBody>
      </p:sp>
      <p:sp>
        <p:nvSpPr>
          <p:cNvPr id="12297" name="Text Box 17"/>
          <p:cNvSpPr txBox="1">
            <a:spLocks noChangeArrowheads="1"/>
          </p:cNvSpPr>
          <p:nvPr/>
        </p:nvSpPr>
        <p:spPr bwMode="auto">
          <a:xfrm>
            <a:off x="3810001" y="4770439"/>
            <a:ext cx="2354263" cy="396875"/>
          </a:xfrm>
          <a:prstGeom prst="rect">
            <a:avLst/>
          </a:prstGeom>
          <a:noFill/>
          <a:ln w="9525">
            <a:noFill/>
            <a:miter lim="800000"/>
            <a:headEnd/>
            <a:tailEnd/>
          </a:ln>
        </p:spPr>
        <p:txBody>
          <a:bodyPr wrap="none">
            <a:spAutoFit/>
          </a:bodyPr>
          <a:lstStyle/>
          <a:p>
            <a:r>
              <a:rPr lang="en-GB" sz="2000">
                <a:latin typeface="Arial" pitchFamily="34" charset="0"/>
              </a:rPr>
              <a:t>Thin, smooth  bark </a:t>
            </a:r>
          </a:p>
        </p:txBody>
      </p:sp>
      <p:sp>
        <p:nvSpPr>
          <p:cNvPr id="12298" name="Text Box 18"/>
          <p:cNvSpPr txBox="1">
            <a:spLocks noChangeArrowheads="1"/>
          </p:cNvSpPr>
          <p:nvPr/>
        </p:nvSpPr>
        <p:spPr bwMode="auto">
          <a:xfrm>
            <a:off x="7543800" y="5711826"/>
            <a:ext cx="1817688" cy="396875"/>
          </a:xfrm>
          <a:prstGeom prst="rect">
            <a:avLst/>
          </a:prstGeom>
          <a:noFill/>
          <a:ln w="9525">
            <a:noFill/>
            <a:miter lim="800000"/>
            <a:headEnd/>
            <a:tailEnd/>
          </a:ln>
        </p:spPr>
        <p:txBody>
          <a:bodyPr wrap="none">
            <a:spAutoFit/>
          </a:bodyPr>
          <a:lstStyle/>
          <a:p>
            <a:r>
              <a:rPr lang="en-GB" sz="2000">
                <a:latin typeface="Arial" pitchFamily="34" charset="0"/>
              </a:rPr>
              <a:t>Buttress roots </a:t>
            </a:r>
          </a:p>
        </p:txBody>
      </p:sp>
      <p:sp>
        <p:nvSpPr>
          <p:cNvPr id="12299" name="Text Box 19"/>
          <p:cNvSpPr txBox="1">
            <a:spLocks noChangeArrowheads="1"/>
          </p:cNvSpPr>
          <p:nvPr/>
        </p:nvSpPr>
        <p:spPr bwMode="auto">
          <a:xfrm>
            <a:off x="3962400" y="5410201"/>
            <a:ext cx="2332038" cy="701675"/>
          </a:xfrm>
          <a:prstGeom prst="rect">
            <a:avLst/>
          </a:prstGeom>
          <a:noFill/>
          <a:ln w="9525">
            <a:noFill/>
            <a:miter lim="800000"/>
            <a:headEnd/>
            <a:tailEnd/>
          </a:ln>
        </p:spPr>
        <p:txBody>
          <a:bodyPr wrap="none">
            <a:spAutoFit/>
          </a:bodyPr>
          <a:lstStyle/>
          <a:p>
            <a:r>
              <a:rPr lang="en-GB" sz="2000">
                <a:latin typeface="Arial" pitchFamily="34" charset="0"/>
              </a:rPr>
              <a:t>Shallow spreading </a:t>
            </a:r>
          </a:p>
          <a:p>
            <a:r>
              <a:rPr lang="en-GB" sz="2000">
                <a:latin typeface="Arial" pitchFamily="34" charset="0"/>
              </a:rPr>
              <a:t>root system </a:t>
            </a:r>
          </a:p>
        </p:txBody>
      </p:sp>
    </p:spTree>
    <p:extLst>
      <p:ext uri="{BB962C8B-B14F-4D97-AF65-F5344CB8AC3E}">
        <p14:creationId xmlns:p14="http://schemas.microsoft.com/office/powerpoint/2010/main" val="783481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2024063" y="214313"/>
            <a:ext cx="8229600" cy="857250"/>
          </a:xfrm>
          <a:ln w="25400">
            <a:solidFill>
              <a:srgbClr val="00B050"/>
            </a:solidFill>
          </a:ln>
        </p:spPr>
        <p:txBody>
          <a:bodyPr>
            <a:normAutofit fontScale="90000"/>
          </a:bodyPr>
          <a:lstStyle/>
          <a:p>
            <a:pPr eaLnBrk="1" hangingPunct="1"/>
            <a:r>
              <a:rPr lang="en-GB" sz="4000" dirty="0"/>
              <a:t>How have plants adapted to the conditions of the rainforest?</a:t>
            </a:r>
          </a:p>
        </p:txBody>
      </p:sp>
      <p:sp>
        <p:nvSpPr>
          <p:cNvPr id="8195" name="Rectangle 3"/>
          <p:cNvSpPr>
            <a:spLocks noGrp="1" noChangeArrowheads="1"/>
          </p:cNvSpPr>
          <p:nvPr>
            <p:ph type="body" sz="half" idx="4294967295"/>
          </p:nvPr>
        </p:nvSpPr>
        <p:spPr>
          <a:xfrm>
            <a:off x="1981200" y="1600201"/>
            <a:ext cx="4038600" cy="4525963"/>
          </a:xfrm>
        </p:spPr>
        <p:txBody>
          <a:bodyPr/>
          <a:lstStyle/>
          <a:p>
            <a:pPr eaLnBrk="1" hangingPunct="1"/>
            <a:r>
              <a:rPr lang="en-GB" sz="2400" dirty="0"/>
              <a:t>Thick vines loop around the tree trunks to reach sunlight.</a:t>
            </a:r>
          </a:p>
          <a:p>
            <a:pPr eaLnBrk="1" hangingPunct="1"/>
            <a:r>
              <a:rPr lang="en-GB" sz="2400" dirty="0"/>
              <a:t>Air plants perch up high on branches.</a:t>
            </a:r>
          </a:p>
          <a:p>
            <a:pPr eaLnBrk="1" hangingPunct="1"/>
            <a:r>
              <a:rPr lang="en-GB" sz="2400" dirty="0"/>
              <a:t>Ferns adapt to life in the shade.</a:t>
            </a:r>
          </a:p>
          <a:p>
            <a:pPr eaLnBrk="1" hangingPunct="1"/>
            <a:r>
              <a:rPr lang="en-GB" sz="2400" dirty="0"/>
              <a:t>Roots grow close to the surface to get nutrients.</a:t>
            </a:r>
          </a:p>
        </p:txBody>
      </p:sp>
      <p:pic>
        <p:nvPicPr>
          <p:cNvPr id="8197" name="Picture 5" descr="24T6422-11-buttress-tree"/>
          <p:cNvPicPr>
            <a:picLocks noGrp="1" noChangeAspect="1" noChangeArrowheads="1"/>
          </p:cNvPicPr>
          <p:nvPr>
            <p:ph sz="quarter" idx="4294967295"/>
          </p:nvPr>
        </p:nvPicPr>
        <p:blipFill>
          <a:blip r:embed="rId2" cstate="print"/>
          <a:srcRect/>
          <a:stretch>
            <a:fillRect/>
          </a:stretch>
        </p:blipFill>
        <p:spPr>
          <a:xfrm>
            <a:off x="6959600" y="1412875"/>
            <a:ext cx="2641600" cy="4032250"/>
          </a:xfrm>
          <a:noFill/>
        </p:spPr>
      </p:pic>
      <p:pic>
        <p:nvPicPr>
          <p:cNvPr id="8200" name="Picture 8" descr="bromeliad"/>
          <p:cNvPicPr>
            <a:picLocks noGrp="1" noChangeAspect="1" noChangeArrowheads="1"/>
          </p:cNvPicPr>
          <p:nvPr>
            <p:ph sz="quarter" idx="4294967295"/>
          </p:nvPr>
        </p:nvPicPr>
        <p:blipFill>
          <a:blip r:embed="rId3" cstate="print"/>
          <a:srcRect/>
          <a:stretch>
            <a:fillRect/>
          </a:stretch>
        </p:blipFill>
        <p:spPr>
          <a:xfrm>
            <a:off x="6456363" y="2349501"/>
            <a:ext cx="3816350" cy="2790825"/>
          </a:xfrm>
          <a:noFill/>
        </p:spPr>
      </p:pic>
      <p:pic>
        <p:nvPicPr>
          <p:cNvPr id="8203" name="Picture 11" descr="Mountain%20forest%20valley"/>
          <p:cNvPicPr>
            <a:picLocks noChangeAspect="1" noChangeArrowheads="1"/>
          </p:cNvPicPr>
          <p:nvPr/>
        </p:nvPicPr>
        <p:blipFill>
          <a:blip r:embed="rId4" cstate="print"/>
          <a:srcRect/>
          <a:stretch>
            <a:fillRect/>
          </a:stretch>
        </p:blipFill>
        <p:spPr bwMode="auto">
          <a:xfrm>
            <a:off x="6456363" y="1268414"/>
            <a:ext cx="3695700" cy="4924425"/>
          </a:xfrm>
          <a:prstGeom prst="rect">
            <a:avLst/>
          </a:prstGeom>
          <a:noFill/>
          <a:ln w="9525">
            <a:noFill/>
            <a:miter lim="800000"/>
            <a:headEnd/>
            <a:tailEnd/>
          </a:ln>
        </p:spPr>
      </p:pic>
      <p:pic>
        <p:nvPicPr>
          <p:cNvPr id="8205" name="Picture 13" descr="ug1_3318"/>
          <p:cNvPicPr>
            <a:picLocks noChangeAspect="1" noChangeArrowheads="1"/>
          </p:cNvPicPr>
          <p:nvPr/>
        </p:nvPicPr>
        <p:blipFill>
          <a:blip r:embed="rId5" cstate="print"/>
          <a:srcRect/>
          <a:stretch>
            <a:fillRect/>
          </a:stretch>
        </p:blipFill>
        <p:spPr bwMode="auto">
          <a:xfrm>
            <a:off x="6816725" y="1268414"/>
            <a:ext cx="3392488" cy="5089525"/>
          </a:xfrm>
          <a:prstGeom prst="rect">
            <a:avLst/>
          </a:prstGeom>
          <a:noFill/>
          <a:ln w="9525">
            <a:noFill/>
            <a:miter lim="800000"/>
            <a:headEnd/>
            <a:tailEnd/>
          </a:ln>
        </p:spPr>
      </p:pic>
    </p:spTree>
    <p:extLst>
      <p:ext uri="{BB962C8B-B14F-4D97-AF65-F5344CB8AC3E}">
        <p14:creationId xmlns:p14="http://schemas.microsoft.com/office/powerpoint/2010/main" val="17506248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horizont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checkerboard(across)">
                                      <p:cBhvr>
                                        <p:cTn id="12" dur="500"/>
                                        <p:tgtEl>
                                          <p:spTgt spid="81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8197"/>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8195">
                                            <p:txEl>
                                              <p:pRg st="1" end="1"/>
                                            </p:txEl>
                                          </p:spTgt>
                                        </p:tgtEl>
                                        <p:attrNameLst>
                                          <p:attrName>style.visibility</p:attrName>
                                        </p:attrNameLst>
                                      </p:cBhvr>
                                      <p:to>
                                        <p:strVal val="visible"/>
                                      </p:to>
                                    </p:set>
                                    <p:animEffect transition="in" filter="blinds(horizontal)">
                                      <p:cBhvr>
                                        <p:cTn id="21" dur="500"/>
                                        <p:tgtEl>
                                          <p:spTgt spid="8195">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nodeType="clickEffect">
                                  <p:stCondLst>
                                    <p:cond delay="0"/>
                                  </p:stCondLst>
                                  <p:childTnLst>
                                    <p:set>
                                      <p:cBhvr>
                                        <p:cTn id="25" dur="1" fill="hold">
                                          <p:stCondLst>
                                            <p:cond delay="0"/>
                                          </p:stCondLst>
                                        </p:cTn>
                                        <p:tgtEl>
                                          <p:spTgt spid="8200"/>
                                        </p:tgtEl>
                                        <p:attrNameLst>
                                          <p:attrName>style.visibility</p:attrName>
                                        </p:attrNameLst>
                                      </p:cBhvr>
                                      <p:to>
                                        <p:strVal val="visible"/>
                                      </p:to>
                                    </p:set>
                                    <p:animEffect transition="in" filter="checkerboard(across)">
                                      <p:cBhvr>
                                        <p:cTn id="26" dur="500"/>
                                        <p:tgtEl>
                                          <p:spTgt spid="820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xit" presetSubtype="0" fill="hold" nodeType="clickEffect">
                                  <p:stCondLst>
                                    <p:cond delay="0"/>
                                  </p:stCondLst>
                                  <p:childTnLst>
                                    <p:set>
                                      <p:cBhvr>
                                        <p:cTn id="30" dur="1" fill="hold">
                                          <p:stCondLst>
                                            <p:cond delay="0"/>
                                          </p:stCondLst>
                                        </p:cTn>
                                        <p:tgtEl>
                                          <p:spTgt spid="8200"/>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8195">
                                            <p:txEl>
                                              <p:pRg st="2" end="2"/>
                                            </p:txEl>
                                          </p:spTgt>
                                        </p:tgtEl>
                                        <p:attrNameLst>
                                          <p:attrName>style.visibility</p:attrName>
                                        </p:attrNameLst>
                                      </p:cBhvr>
                                      <p:to>
                                        <p:strVal val="visible"/>
                                      </p:to>
                                    </p:set>
                                    <p:animEffect transition="in" filter="blinds(horizontal)">
                                      <p:cBhvr>
                                        <p:cTn id="35" dur="500"/>
                                        <p:tgtEl>
                                          <p:spTgt spid="8195">
                                            <p:txEl>
                                              <p:pRg st="2" end="2"/>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nodeType="clickEffect">
                                  <p:stCondLst>
                                    <p:cond delay="0"/>
                                  </p:stCondLst>
                                  <p:childTnLst>
                                    <p:set>
                                      <p:cBhvr>
                                        <p:cTn id="39" dur="1" fill="hold">
                                          <p:stCondLst>
                                            <p:cond delay="0"/>
                                          </p:stCondLst>
                                        </p:cTn>
                                        <p:tgtEl>
                                          <p:spTgt spid="8203"/>
                                        </p:tgtEl>
                                        <p:attrNameLst>
                                          <p:attrName>style.visibility</p:attrName>
                                        </p:attrNameLst>
                                      </p:cBhvr>
                                      <p:to>
                                        <p:strVal val="visible"/>
                                      </p:to>
                                    </p:set>
                                    <p:animEffect transition="in" filter="checkerboard(across)">
                                      <p:cBhvr>
                                        <p:cTn id="40" dur="500"/>
                                        <p:tgtEl>
                                          <p:spTgt spid="820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xit" presetSubtype="0" fill="hold" nodeType="clickEffect">
                                  <p:stCondLst>
                                    <p:cond delay="0"/>
                                  </p:stCondLst>
                                  <p:childTnLst>
                                    <p:set>
                                      <p:cBhvr>
                                        <p:cTn id="44" dur="1" fill="hold">
                                          <p:stCondLst>
                                            <p:cond delay="0"/>
                                          </p:stCondLst>
                                        </p:cTn>
                                        <p:tgtEl>
                                          <p:spTgt spid="820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8195">
                                            <p:txEl>
                                              <p:pRg st="3" end="3"/>
                                            </p:txEl>
                                          </p:spTgt>
                                        </p:tgtEl>
                                        <p:attrNameLst>
                                          <p:attrName>style.visibility</p:attrName>
                                        </p:attrNameLst>
                                      </p:cBhvr>
                                      <p:to>
                                        <p:strVal val="visible"/>
                                      </p:to>
                                    </p:set>
                                    <p:animEffect transition="in" filter="blinds(horizontal)">
                                      <p:cBhvr>
                                        <p:cTn id="49" dur="500"/>
                                        <p:tgtEl>
                                          <p:spTgt spid="8195">
                                            <p:txEl>
                                              <p:pRg st="3" end="3"/>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 presetClass="entr" presetSubtype="10" fill="hold" nodeType="clickEffect">
                                  <p:stCondLst>
                                    <p:cond delay="0"/>
                                  </p:stCondLst>
                                  <p:childTnLst>
                                    <p:set>
                                      <p:cBhvr>
                                        <p:cTn id="53" dur="1" fill="hold">
                                          <p:stCondLst>
                                            <p:cond delay="0"/>
                                          </p:stCondLst>
                                        </p:cTn>
                                        <p:tgtEl>
                                          <p:spTgt spid="8205"/>
                                        </p:tgtEl>
                                        <p:attrNameLst>
                                          <p:attrName>style.visibility</p:attrName>
                                        </p:attrNameLst>
                                      </p:cBhvr>
                                      <p:to>
                                        <p:strVal val="visible"/>
                                      </p:to>
                                    </p:set>
                                    <p:animEffect transition="in" filter="checkerboard(across)">
                                      <p:cBhvr>
                                        <p:cTn id="54" dur="500"/>
                                        <p:tgtEl>
                                          <p:spTgt spid="8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3"/>
          <p:cNvSpPr txBox="1">
            <a:spLocks noChangeArrowheads="1"/>
          </p:cNvSpPr>
          <p:nvPr/>
        </p:nvSpPr>
        <p:spPr bwMode="auto">
          <a:xfrm>
            <a:off x="1752600" y="838200"/>
            <a:ext cx="8686800" cy="4908550"/>
          </a:xfrm>
          <a:prstGeom prst="rect">
            <a:avLst/>
          </a:prstGeom>
          <a:noFill/>
          <a:ln w="9525">
            <a:noFill/>
            <a:miter lim="800000"/>
            <a:headEnd/>
            <a:tailEnd/>
          </a:ln>
        </p:spPr>
        <p:txBody>
          <a:bodyPr>
            <a:spAutoFit/>
          </a:bodyPr>
          <a:lstStyle/>
          <a:p>
            <a:r>
              <a:rPr lang="en-GB" sz="2000">
                <a:latin typeface="Arial" pitchFamily="34" charset="0"/>
              </a:rPr>
              <a:t> </a:t>
            </a:r>
            <a:r>
              <a:rPr lang="en-GB" sz="3600" b="1">
                <a:solidFill>
                  <a:schemeClr val="accent2"/>
                </a:solidFill>
                <a:latin typeface="Arial" pitchFamily="34" charset="0"/>
              </a:rPr>
              <a:t>Rainforest plants</a:t>
            </a:r>
            <a:r>
              <a:rPr lang="en-GB" sz="2000" b="1">
                <a:latin typeface="Arial" pitchFamily="34" charset="0"/>
              </a:rPr>
              <a:t> </a:t>
            </a:r>
          </a:p>
          <a:p>
            <a:r>
              <a:rPr lang="en-GB" sz="2000">
                <a:latin typeface="Arial" pitchFamily="34" charset="0"/>
              </a:rPr>
              <a:t>And the enormous the number of different species of plants grow in </a:t>
            </a:r>
          </a:p>
          <a:p>
            <a:r>
              <a:rPr lang="en-GB" sz="2000">
                <a:latin typeface="Arial" pitchFamily="34" charset="0"/>
              </a:rPr>
              <a:t>rainforests, with many species occurring only in one particular region. </a:t>
            </a:r>
          </a:p>
          <a:p>
            <a:r>
              <a:rPr lang="en-GB" sz="2000">
                <a:latin typeface="Arial" pitchFamily="34" charset="0"/>
              </a:rPr>
              <a:t>Unlike other forests, rain forests have an abundance of :</a:t>
            </a:r>
          </a:p>
          <a:p>
            <a:endParaRPr lang="en-GB" sz="2000" b="1">
              <a:latin typeface="Arial" pitchFamily="34" charset="0"/>
            </a:endParaRPr>
          </a:p>
          <a:p>
            <a:r>
              <a:rPr lang="en-GB" sz="2000" b="1">
                <a:solidFill>
                  <a:schemeClr val="accent2"/>
                </a:solidFill>
                <a:latin typeface="Arial" pitchFamily="34" charset="0"/>
              </a:rPr>
              <a:t>Epiphytes</a:t>
            </a:r>
            <a:r>
              <a:rPr lang="en-GB" sz="2000" b="1">
                <a:latin typeface="Arial" pitchFamily="34" charset="0"/>
              </a:rPr>
              <a:t> 		</a:t>
            </a:r>
            <a:r>
              <a:rPr lang="en-GB" sz="2000">
                <a:latin typeface="Arial" pitchFamily="34" charset="0"/>
              </a:rPr>
              <a:t>plants which live above the ground growing on</a:t>
            </a:r>
          </a:p>
          <a:p>
            <a:r>
              <a:rPr lang="en-GB" sz="2000">
                <a:latin typeface="Arial" pitchFamily="34" charset="0"/>
              </a:rPr>
              <a:t>		           	tree trunks and branches, Example orchids, </a:t>
            </a:r>
          </a:p>
          <a:p>
            <a:r>
              <a:rPr lang="en-GB" sz="2000">
                <a:latin typeface="Arial" pitchFamily="34" charset="0"/>
              </a:rPr>
              <a:t>			ferns, mosses </a:t>
            </a:r>
          </a:p>
          <a:p>
            <a:endParaRPr lang="en-GB" sz="2000">
              <a:latin typeface="Arial" pitchFamily="34" charset="0"/>
            </a:endParaRPr>
          </a:p>
          <a:p>
            <a:pPr>
              <a:buFont typeface="Wingdings" pitchFamily="2" charset="2"/>
              <a:buNone/>
            </a:pPr>
            <a:r>
              <a:rPr lang="en-GB" sz="2000" b="1">
                <a:solidFill>
                  <a:schemeClr val="accent2"/>
                </a:solidFill>
                <a:latin typeface="Arial" pitchFamily="34" charset="0"/>
              </a:rPr>
              <a:t>Climbing plants</a:t>
            </a:r>
            <a:r>
              <a:rPr lang="en-GB" sz="2000" b="1">
                <a:latin typeface="Arial" pitchFamily="34" charset="0"/>
              </a:rPr>
              <a:t> 	</a:t>
            </a:r>
            <a:r>
              <a:rPr lang="en-GB" sz="2000">
                <a:latin typeface="Arial" pitchFamily="34" charset="0"/>
              </a:rPr>
              <a:t>including large woody climbers called lianas </a:t>
            </a:r>
          </a:p>
          <a:p>
            <a:pPr>
              <a:buFont typeface="Wingdings" pitchFamily="2" charset="2"/>
              <a:buNone/>
            </a:pPr>
            <a:r>
              <a:rPr lang="en-GB" sz="2000">
                <a:latin typeface="Arial" pitchFamily="34" charset="0"/>
              </a:rPr>
              <a:t>			which are rooted in the soil and usually reach the</a:t>
            </a:r>
          </a:p>
          <a:p>
            <a:pPr>
              <a:buFont typeface="Wingdings" pitchFamily="2" charset="2"/>
              <a:buNone/>
            </a:pPr>
            <a:r>
              <a:rPr lang="en-GB" sz="2000">
                <a:latin typeface="Arial" pitchFamily="34" charset="0"/>
              </a:rPr>
              <a:t>			canopy. The climbers twist around the tree trunks, </a:t>
            </a:r>
          </a:p>
          <a:p>
            <a:pPr>
              <a:buFont typeface="Wingdings" pitchFamily="2" charset="2"/>
              <a:buNone/>
            </a:pPr>
            <a:r>
              <a:rPr lang="en-GB" sz="2000">
                <a:latin typeface="Arial" pitchFamily="34" charset="0"/>
              </a:rPr>
              <a:t>			and loop from one tree to another in the canopy, </a:t>
            </a:r>
          </a:p>
          <a:p>
            <a:pPr>
              <a:buFont typeface="Wingdings" pitchFamily="2" charset="2"/>
              <a:buNone/>
            </a:pPr>
            <a:r>
              <a:rPr lang="en-GB" sz="2000">
                <a:latin typeface="Arial" pitchFamily="34" charset="0"/>
              </a:rPr>
              <a:t>			binding the trees together.</a:t>
            </a:r>
          </a:p>
          <a:p>
            <a:endParaRPr lang="en-GB" sz="2000">
              <a:latin typeface="Arial" pitchFamily="34" charset="0"/>
            </a:endParaRPr>
          </a:p>
        </p:txBody>
      </p:sp>
    </p:spTree>
    <p:extLst>
      <p:ext uri="{BB962C8B-B14F-4D97-AF65-F5344CB8AC3E}">
        <p14:creationId xmlns:p14="http://schemas.microsoft.com/office/powerpoint/2010/main" val="650708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7391400" y="1295400"/>
            <a:ext cx="2717800" cy="3581400"/>
          </a:xfrm>
          <a:prstGeom prst="rect">
            <a:avLst/>
          </a:prstGeom>
          <a:noFill/>
          <a:ln w="9525">
            <a:noFill/>
            <a:miter lim="800000"/>
            <a:headEnd/>
            <a:tailEnd/>
          </a:ln>
        </p:spPr>
      </p:pic>
      <p:pic>
        <p:nvPicPr>
          <p:cNvPr id="13316" name="Picture 5"/>
          <p:cNvPicPr>
            <a:picLocks noChangeAspect="1" noChangeArrowheads="1"/>
          </p:cNvPicPr>
          <p:nvPr/>
        </p:nvPicPr>
        <p:blipFill>
          <a:blip r:embed="rId3" cstate="print"/>
          <a:srcRect/>
          <a:stretch>
            <a:fillRect/>
          </a:stretch>
        </p:blipFill>
        <p:spPr bwMode="auto">
          <a:xfrm>
            <a:off x="2590800" y="381000"/>
            <a:ext cx="2171700" cy="3581400"/>
          </a:xfrm>
          <a:prstGeom prst="rect">
            <a:avLst/>
          </a:prstGeom>
          <a:noFill/>
          <a:ln w="9525">
            <a:noFill/>
            <a:miter lim="800000"/>
            <a:headEnd/>
            <a:tailEnd/>
          </a:ln>
        </p:spPr>
      </p:pic>
      <p:sp>
        <p:nvSpPr>
          <p:cNvPr id="13317" name="Text Box 6"/>
          <p:cNvSpPr txBox="1">
            <a:spLocks noChangeArrowheads="1"/>
          </p:cNvSpPr>
          <p:nvPr/>
        </p:nvSpPr>
        <p:spPr bwMode="auto">
          <a:xfrm>
            <a:off x="1676400" y="4113213"/>
            <a:ext cx="3365024" cy="923330"/>
          </a:xfrm>
          <a:prstGeom prst="rect">
            <a:avLst/>
          </a:prstGeom>
          <a:noFill/>
          <a:ln w="9525">
            <a:noFill/>
            <a:miter lim="800000"/>
            <a:headEnd/>
            <a:tailEnd/>
          </a:ln>
        </p:spPr>
        <p:txBody>
          <a:bodyPr wrap="none">
            <a:spAutoFit/>
          </a:bodyPr>
          <a:lstStyle/>
          <a:p>
            <a:r>
              <a:rPr lang="en-GB" b="1">
                <a:solidFill>
                  <a:schemeClr val="accent2"/>
                </a:solidFill>
                <a:latin typeface="Arial" pitchFamily="34" charset="0"/>
              </a:rPr>
              <a:t>Orchid</a:t>
            </a:r>
            <a:r>
              <a:rPr lang="en-GB">
                <a:latin typeface="Arial" pitchFamily="34" charset="0"/>
              </a:rPr>
              <a:t> - sun-loving roots </a:t>
            </a:r>
          </a:p>
          <a:p>
            <a:r>
              <a:rPr lang="en-GB">
                <a:latin typeface="Arial" pitchFamily="34" charset="0"/>
              </a:rPr>
              <a:t>attached themselves to </a:t>
            </a:r>
          </a:p>
          <a:p>
            <a:r>
              <a:rPr lang="en-GB">
                <a:latin typeface="Arial" pitchFamily="34" charset="0"/>
              </a:rPr>
              <a:t>branches and absorb nutrients </a:t>
            </a:r>
          </a:p>
        </p:txBody>
      </p:sp>
      <p:sp>
        <p:nvSpPr>
          <p:cNvPr id="13318" name="Text Box 7"/>
          <p:cNvSpPr txBox="1">
            <a:spLocks noChangeArrowheads="1"/>
          </p:cNvSpPr>
          <p:nvPr/>
        </p:nvSpPr>
        <p:spPr bwMode="auto">
          <a:xfrm>
            <a:off x="5715001" y="836613"/>
            <a:ext cx="3801041" cy="369332"/>
          </a:xfrm>
          <a:prstGeom prst="rect">
            <a:avLst/>
          </a:prstGeom>
          <a:noFill/>
          <a:ln w="9525">
            <a:noFill/>
            <a:miter lim="800000"/>
            <a:headEnd/>
            <a:tailEnd/>
          </a:ln>
        </p:spPr>
        <p:txBody>
          <a:bodyPr wrap="none">
            <a:spAutoFit/>
          </a:bodyPr>
          <a:lstStyle/>
          <a:p>
            <a:r>
              <a:rPr lang="en-GB" b="1">
                <a:solidFill>
                  <a:schemeClr val="accent2"/>
                </a:solidFill>
                <a:latin typeface="Arial" pitchFamily="34" charset="0"/>
              </a:rPr>
              <a:t>Pitcher plant</a:t>
            </a:r>
            <a:r>
              <a:rPr lang="en-GB">
                <a:latin typeface="Arial" pitchFamily="34" charset="0"/>
              </a:rPr>
              <a:t> - a carnivorous plant.</a:t>
            </a:r>
          </a:p>
        </p:txBody>
      </p:sp>
      <p:sp>
        <p:nvSpPr>
          <p:cNvPr id="13319" name="Text Box 9"/>
          <p:cNvSpPr txBox="1">
            <a:spLocks noChangeArrowheads="1"/>
          </p:cNvSpPr>
          <p:nvPr/>
        </p:nvSpPr>
        <p:spPr bwMode="auto">
          <a:xfrm>
            <a:off x="6019800" y="2360613"/>
            <a:ext cx="1428596" cy="369332"/>
          </a:xfrm>
          <a:prstGeom prst="rect">
            <a:avLst/>
          </a:prstGeom>
          <a:noFill/>
          <a:ln w="9525">
            <a:noFill/>
            <a:miter lim="800000"/>
            <a:headEnd/>
            <a:tailEnd/>
          </a:ln>
        </p:spPr>
        <p:txBody>
          <a:bodyPr wrap="none">
            <a:spAutoFit/>
          </a:bodyPr>
          <a:lstStyle/>
          <a:p>
            <a:r>
              <a:rPr lang="en-GB">
                <a:latin typeface="Arial" pitchFamily="34" charset="0"/>
              </a:rPr>
              <a:t>slippery rim </a:t>
            </a:r>
          </a:p>
        </p:txBody>
      </p:sp>
      <p:sp>
        <p:nvSpPr>
          <p:cNvPr id="13320" name="Text Box 10"/>
          <p:cNvSpPr txBox="1">
            <a:spLocks noChangeArrowheads="1"/>
          </p:cNvSpPr>
          <p:nvPr/>
        </p:nvSpPr>
        <p:spPr bwMode="auto">
          <a:xfrm>
            <a:off x="9372601" y="3579813"/>
            <a:ext cx="941283" cy="369332"/>
          </a:xfrm>
          <a:prstGeom prst="rect">
            <a:avLst/>
          </a:prstGeom>
          <a:noFill/>
          <a:ln w="9525">
            <a:noFill/>
            <a:miter lim="800000"/>
            <a:headEnd/>
            <a:tailEnd/>
          </a:ln>
        </p:spPr>
        <p:txBody>
          <a:bodyPr wrap="none">
            <a:spAutoFit/>
          </a:bodyPr>
          <a:lstStyle/>
          <a:p>
            <a:r>
              <a:rPr lang="en-GB" b="1">
                <a:latin typeface="Arial" pitchFamily="34" charset="0"/>
              </a:rPr>
              <a:t> </a:t>
            </a:r>
            <a:r>
              <a:rPr lang="en-GB">
                <a:latin typeface="Arial" pitchFamily="34" charset="0"/>
              </a:rPr>
              <a:t>tendril </a:t>
            </a:r>
          </a:p>
        </p:txBody>
      </p:sp>
      <p:sp>
        <p:nvSpPr>
          <p:cNvPr id="13321" name="Text Box 11"/>
          <p:cNvSpPr txBox="1">
            <a:spLocks noChangeArrowheads="1"/>
          </p:cNvSpPr>
          <p:nvPr/>
        </p:nvSpPr>
        <p:spPr bwMode="auto">
          <a:xfrm>
            <a:off x="6248400" y="4648201"/>
            <a:ext cx="4191000" cy="1200329"/>
          </a:xfrm>
          <a:prstGeom prst="rect">
            <a:avLst/>
          </a:prstGeom>
          <a:noFill/>
          <a:ln w="9525">
            <a:noFill/>
            <a:miter lim="800000"/>
            <a:headEnd/>
            <a:tailEnd/>
          </a:ln>
        </p:spPr>
        <p:txBody>
          <a:bodyPr>
            <a:spAutoFit/>
          </a:bodyPr>
          <a:lstStyle/>
          <a:p>
            <a:r>
              <a:rPr lang="en-GB">
                <a:latin typeface="Arial" pitchFamily="34" charset="0"/>
              </a:rPr>
              <a:t>Insects falling into the </a:t>
            </a:r>
          </a:p>
          <a:p>
            <a:r>
              <a:rPr lang="en-GB">
                <a:latin typeface="Arial" pitchFamily="34" charset="0"/>
              </a:rPr>
              <a:t>pitcher are digested, and nutrients which are released are absorbed by the plant.   </a:t>
            </a:r>
          </a:p>
        </p:txBody>
      </p:sp>
      <p:sp>
        <p:nvSpPr>
          <p:cNvPr id="13322" name="Text Box 12"/>
          <p:cNvSpPr txBox="1">
            <a:spLocks noChangeArrowheads="1"/>
          </p:cNvSpPr>
          <p:nvPr/>
        </p:nvSpPr>
        <p:spPr bwMode="auto">
          <a:xfrm>
            <a:off x="3810001" y="2133600"/>
            <a:ext cx="1633781" cy="369332"/>
          </a:xfrm>
          <a:prstGeom prst="rect">
            <a:avLst/>
          </a:prstGeom>
          <a:noFill/>
          <a:ln w="9525">
            <a:noFill/>
            <a:miter lim="800000"/>
            <a:headEnd/>
            <a:tailEnd/>
          </a:ln>
        </p:spPr>
        <p:txBody>
          <a:bodyPr wrap="none">
            <a:spAutoFit/>
          </a:bodyPr>
          <a:lstStyle/>
          <a:p>
            <a:r>
              <a:rPr lang="en-GB">
                <a:latin typeface="Arial" pitchFamily="34" charset="0"/>
              </a:rPr>
              <a:t>Parasitic plant</a:t>
            </a:r>
          </a:p>
        </p:txBody>
      </p:sp>
      <p:sp>
        <p:nvSpPr>
          <p:cNvPr id="13323" name="Line 13"/>
          <p:cNvSpPr>
            <a:spLocks noChangeShapeType="1"/>
          </p:cNvSpPr>
          <p:nvPr/>
        </p:nvSpPr>
        <p:spPr bwMode="auto">
          <a:xfrm>
            <a:off x="7086600" y="2743200"/>
            <a:ext cx="762000" cy="381000"/>
          </a:xfrm>
          <a:prstGeom prst="line">
            <a:avLst/>
          </a:prstGeom>
          <a:noFill/>
          <a:ln w="28575">
            <a:solidFill>
              <a:srgbClr val="FF0000"/>
            </a:solidFill>
            <a:round/>
            <a:headEnd/>
            <a:tailEnd type="triangle" w="med" len="med"/>
          </a:ln>
        </p:spPr>
        <p:txBody>
          <a:bodyPr wrap="none" anchor="ctr"/>
          <a:lstStyle/>
          <a:p>
            <a:endParaRPr lang="en-US"/>
          </a:p>
        </p:txBody>
      </p:sp>
      <p:sp>
        <p:nvSpPr>
          <p:cNvPr id="13324" name="Line 14"/>
          <p:cNvSpPr>
            <a:spLocks noChangeShapeType="1"/>
          </p:cNvSpPr>
          <p:nvPr/>
        </p:nvSpPr>
        <p:spPr bwMode="auto">
          <a:xfrm flipH="1" flipV="1">
            <a:off x="9144000" y="2971800"/>
            <a:ext cx="685800" cy="685800"/>
          </a:xfrm>
          <a:prstGeom prst="line">
            <a:avLst/>
          </a:prstGeom>
          <a:noFill/>
          <a:ln w="28575">
            <a:solidFill>
              <a:srgbClr val="FF0000"/>
            </a:solidFill>
            <a:round/>
            <a:headEnd/>
            <a:tailEnd type="triangle" w="med" len="med"/>
          </a:ln>
        </p:spPr>
        <p:txBody>
          <a:bodyPr wrap="none" anchor="ctr"/>
          <a:lstStyle/>
          <a:p>
            <a:endParaRPr lang="en-US"/>
          </a:p>
        </p:txBody>
      </p:sp>
    </p:spTree>
    <p:extLst>
      <p:ext uri="{BB962C8B-B14F-4D97-AF65-F5344CB8AC3E}">
        <p14:creationId xmlns:p14="http://schemas.microsoft.com/office/powerpoint/2010/main" val="1473970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Learning objectives:</a:t>
            </a:r>
          </a:p>
        </p:txBody>
      </p:sp>
      <p:sp>
        <p:nvSpPr>
          <p:cNvPr id="3" name="Content Placeholder 2"/>
          <p:cNvSpPr>
            <a:spLocks noGrp="1"/>
          </p:cNvSpPr>
          <p:nvPr>
            <p:ph idx="1"/>
          </p:nvPr>
        </p:nvSpPr>
        <p:spPr/>
        <p:txBody>
          <a:bodyPr/>
          <a:lstStyle/>
          <a:p>
            <a:r>
              <a:rPr lang="en-US" dirty="0"/>
              <a:t>To describe the characteristics of the tropical rainforest </a:t>
            </a:r>
          </a:p>
          <a:p>
            <a:r>
              <a:rPr lang="en-US" dirty="0"/>
              <a:t>Develop the skill of drawing an </a:t>
            </a:r>
            <a:r>
              <a:rPr lang="en-US" dirty="0" err="1"/>
              <a:t>analysing</a:t>
            </a:r>
            <a:r>
              <a:rPr lang="en-US" dirty="0"/>
              <a:t> a climate graph for a tropical rainforest </a:t>
            </a:r>
          </a:p>
          <a:p>
            <a:r>
              <a:rPr lang="en-US" dirty="0"/>
              <a:t>Explain how the rainforest ecosystem works including the layers of the rainforest</a:t>
            </a:r>
          </a:p>
          <a:p>
            <a:r>
              <a:rPr lang="en-US" dirty="0"/>
              <a:t>Explain how plants and animals are adapted to the tropical rainforest ecosystem</a:t>
            </a:r>
          </a:p>
          <a:p>
            <a:pPr>
              <a:buNone/>
            </a:pPr>
            <a:endParaRPr lang="en-US" dirty="0"/>
          </a:p>
        </p:txBody>
      </p:sp>
    </p:spTree>
    <p:extLst>
      <p:ext uri="{BB962C8B-B14F-4D97-AF65-F5344CB8AC3E}">
        <p14:creationId xmlns:p14="http://schemas.microsoft.com/office/powerpoint/2010/main" val="1016685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eaLnBrk="1" hangingPunct="1"/>
            <a:endParaRPr lang="en-GB"/>
          </a:p>
        </p:txBody>
      </p:sp>
      <p:sp>
        <p:nvSpPr>
          <p:cNvPr id="3" name="Subtitle 2"/>
          <p:cNvSpPr>
            <a:spLocks noGrp="1"/>
          </p:cNvSpPr>
          <p:nvPr>
            <p:ph type="subTitle" idx="1"/>
          </p:nvPr>
        </p:nvSpPr>
        <p:spPr/>
        <p:txBody>
          <a:bodyPr rtlCol="0">
            <a:normAutofit/>
          </a:bodyPr>
          <a:lstStyle/>
          <a:p>
            <a:pPr>
              <a:defRPr/>
            </a:pPr>
            <a:endParaRPr lang="en-GB"/>
          </a:p>
        </p:txBody>
      </p:sp>
      <p:pic>
        <p:nvPicPr>
          <p:cNvPr id="3076" name="Picture 3" descr="Picture1.jpg"/>
          <p:cNvPicPr>
            <a:picLocks noChangeAspect="1"/>
          </p:cNvPicPr>
          <p:nvPr/>
        </p:nvPicPr>
        <p:blipFill>
          <a:blip r:embed="rId3" cstate="print"/>
          <a:srcRect/>
          <a:stretch>
            <a:fillRect/>
          </a:stretch>
        </p:blipFill>
        <p:spPr bwMode="auto">
          <a:xfrm>
            <a:off x="1524000" y="0"/>
            <a:ext cx="9144000" cy="6858000"/>
          </a:xfrm>
          <a:prstGeom prst="rect">
            <a:avLst/>
          </a:prstGeom>
          <a:noFill/>
          <a:ln w="9525">
            <a:noFill/>
            <a:miter lim="800000"/>
            <a:headEnd/>
            <a:tailEnd/>
          </a:ln>
        </p:spPr>
      </p:pic>
      <p:sp>
        <p:nvSpPr>
          <p:cNvPr id="5" name="TextBox 4"/>
          <p:cNvSpPr txBox="1"/>
          <p:nvPr/>
        </p:nvSpPr>
        <p:spPr>
          <a:xfrm>
            <a:off x="1738282" y="2285992"/>
            <a:ext cx="8715436" cy="2123658"/>
          </a:xfrm>
          <a:prstGeom prst="rect">
            <a:avLst/>
          </a:prstGeom>
          <a:ln w="76200" cmpd="dbl">
            <a:solidFill>
              <a:srgbClr val="FFFF00"/>
            </a:solidFill>
          </a:ln>
        </p:spPr>
        <p:style>
          <a:lnRef idx="1">
            <a:schemeClr val="accent3"/>
          </a:lnRef>
          <a:fillRef idx="3">
            <a:schemeClr val="accent3"/>
          </a:fillRef>
          <a:effectRef idx="2">
            <a:schemeClr val="accent3"/>
          </a:effectRef>
          <a:fontRef idx="minor">
            <a:schemeClr val="lt1"/>
          </a:fontRef>
        </p:style>
        <p:txBody>
          <a:bodyPr>
            <a:spAutoFit/>
            <a:scene3d>
              <a:camera prst="orthographicFront"/>
              <a:lightRig rig="soft" dir="t">
                <a:rot lat="0" lon="0" rev="10800000"/>
              </a:lightRig>
            </a:scene3d>
            <a:sp3d>
              <a:bevelT w="27940" h="12700"/>
              <a:contourClr>
                <a:srgbClr val="DDDDDD"/>
              </a:contourClr>
            </a:sp3d>
          </a:bodyPr>
          <a:lstStyle/>
          <a:p>
            <a:pPr algn="ctr">
              <a:defRPr/>
            </a:pPr>
            <a:r>
              <a:rPr lang="en-GB" sz="4400" b="1" spc="150" dirty="0">
                <a:ln w="11430"/>
                <a:solidFill>
                  <a:srgbClr val="FFFF00"/>
                </a:solidFill>
                <a:effectLst>
                  <a:outerShdw blurRad="25400" algn="tl" rotWithShape="0">
                    <a:srgbClr val="000000">
                      <a:alpha val="43000"/>
                    </a:srgbClr>
                  </a:outerShdw>
                </a:effectLst>
                <a:latin typeface="Comic Sans MS" pitchFamily="66" charset="0"/>
              </a:rPr>
              <a:t>Can you find any adaptations  on the animals shown on the following slides?</a:t>
            </a:r>
          </a:p>
        </p:txBody>
      </p:sp>
    </p:spTree>
    <p:extLst>
      <p:ext uri="{BB962C8B-B14F-4D97-AF65-F5344CB8AC3E}">
        <p14:creationId xmlns:p14="http://schemas.microsoft.com/office/powerpoint/2010/main" val="1793300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5" descr="walking-stick-insect"/>
          <p:cNvPicPr>
            <a:picLocks noChangeAspect="1" noChangeArrowheads="1"/>
          </p:cNvPicPr>
          <p:nvPr/>
        </p:nvPicPr>
        <p:blipFill>
          <a:blip r:embed="rId3" cstate="print"/>
          <a:srcRect b="9929"/>
          <a:stretch>
            <a:fillRect/>
          </a:stretch>
        </p:blipFill>
        <p:spPr bwMode="auto">
          <a:xfrm>
            <a:off x="1881188" y="428626"/>
            <a:ext cx="8418512" cy="5688013"/>
          </a:xfrm>
          <a:prstGeom prst="rect">
            <a:avLst/>
          </a:prstGeom>
          <a:noFill/>
          <a:ln w="9525">
            <a:noFill/>
            <a:miter lim="800000"/>
            <a:headEnd/>
            <a:tailEnd/>
          </a:ln>
        </p:spPr>
      </p:pic>
      <p:sp>
        <p:nvSpPr>
          <p:cNvPr id="4101" name="Rectangle 6"/>
          <p:cNvSpPr>
            <a:spLocks noChangeArrowheads="1"/>
          </p:cNvSpPr>
          <p:nvPr/>
        </p:nvSpPr>
        <p:spPr bwMode="auto">
          <a:xfrm>
            <a:off x="1881188" y="428626"/>
            <a:ext cx="2857500" cy="461963"/>
          </a:xfrm>
          <a:prstGeom prst="rect">
            <a:avLst/>
          </a:prstGeom>
          <a:noFill/>
          <a:ln w="9525">
            <a:noFill/>
            <a:miter lim="800000"/>
            <a:headEnd/>
            <a:tailEnd/>
          </a:ln>
        </p:spPr>
        <p:txBody>
          <a:bodyPr>
            <a:spAutoFit/>
          </a:bodyPr>
          <a:lstStyle/>
          <a:p>
            <a:r>
              <a:rPr lang="en-GB" sz="2400" b="1" u="sng">
                <a:latin typeface="Comic Sans MS" pitchFamily="66" charset="0"/>
              </a:rPr>
              <a:t>Stick Insect</a:t>
            </a:r>
          </a:p>
        </p:txBody>
      </p:sp>
    </p:spTree>
    <p:extLst>
      <p:ext uri="{BB962C8B-B14F-4D97-AF65-F5344CB8AC3E}">
        <p14:creationId xmlns:p14="http://schemas.microsoft.com/office/powerpoint/2010/main" val="135824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9" descr="blue_auratus"/>
          <p:cNvPicPr>
            <a:picLocks noChangeAspect="1" noChangeArrowheads="1"/>
          </p:cNvPicPr>
          <p:nvPr/>
        </p:nvPicPr>
        <p:blipFill>
          <a:blip r:embed="rId3" cstate="print"/>
          <a:srcRect/>
          <a:stretch>
            <a:fillRect/>
          </a:stretch>
        </p:blipFill>
        <p:spPr bwMode="auto">
          <a:xfrm rot="-365042">
            <a:off x="1679575" y="785813"/>
            <a:ext cx="4224338" cy="3168650"/>
          </a:xfrm>
          <a:prstGeom prst="rect">
            <a:avLst/>
          </a:prstGeom>
          <a:noFill/>
          <a:ln w="9525">
            <a:noFill/>
            <a:miter lim="800000"/>
            <a:headEnd/>
            <a:tailEnd/>
          </a:ln>
        </p:spPr>
      </p:pic>
      <p:pic>
        <p:nvPicPr>
          <p:cNvPr id="5123" name="Picture 7" descr="191_9155_bojl"/>
          <p:cNvPicPr>
            <a:picLocks noChangeAspect="1" noChangeArrowheads="1"/>
          </p:cNvPicPr>
          <p:nvPr/>
        </p:nvPicPr>
        <p:blipFill>
          <a:blip r:embed="rId4" cstate="print"/>
          <a:srcRect/>
          <a:stretch>
            <a:fillRect/>
          </a:stretch>
        </p:blipFill>
        <p:spPr bwMode="auto">
          <a:xfrm rot="401500">
            <a:off x="6049963" y="3481388"/>
            <a:ext cx="4191000" cy="3143250"/>
          </a:xfrm>
          <a:prstGeom prst="rect">
            <a:avLst/>
          </a:prstGeom>
          <a:noFill/>
          <a:ln w="9525">
            <a:noFill/>
            <a:miter lim="800000"/>
            <a:headEnd/>
            <a:tailEnd/>
          </a:ln>
        </p:spPr>
      </p:pic>
      <p:sp>
        <p:nvSpPr>
          <p:cNvPr id="5124" name="Rectangle 11"/>
          <p:cNvSpPr>
            <a:spLocks noChangeArrowheads="1"/>
          </p:cNvSpPr>
          <p:nvPr/>
        </p:nvSpPr>
        <p:spPr bwMode="auto">
          <a:xfrm rot="-302114">
            <a:off x="1681163" y="214313"/>
            <a:ext cx="3725862" cy="461962"/>
          </a:xfrm>
          <a:prstGeom prst="rect">
            <a:avLst/>
          </a:prstGeom>
          <a:noFill/>
          <a:ln w="9525">
            <a:noFill/>
            <a:miter lim="800000"/>
            <a:headEnd/>
            <a:tailEnd/>
          </a:ln>
        </p:spPr>
        <p:txBody>
          <a:bodyPr wrap="none">
            <a:spAutoFit/>
          </a:bodyPr>
          <a:lstStyle/>
          <a:p>
            <a:r>
              <a:rPr lang="en-GB" sz="2400" b="1" u="sng">
                <a:latin typeface="Comic Sans MS" pitchFamily="66" charset="0"/>
              </a:rPr>
              <a:t>Poison Arrow Tree Frog</a:t>
            </a:r>
          </a:p>
        </p:txBody>
      </p:sp>
      <p:sp>
        <p:nvSpPr>
          <p:cNvPr id="5125" name="Rectangle 12"/>
          <p:cNvSpPr>
            <a:spLocks noChangeArrowheads="1"/>
          </p:cNvSpPr>
          <p:nvPr/>
        </p:nvSpPr>
        <p:spPr bwMode="auto">
          <a:xfrm rot="405904">
            <a:off x="5954714" y="2989263"/>
            <a:ext cx="4702175" cy="461962"/>
          </a:xfrm>
          <a:prstGeom prst="rect">
            <a:avLst/>
          </a:prstGeom>
          <a:noFill/>
          <a:ln w="9525">
            <a:noFill/>
            <a:miter lim="800000"/>
            <a:headEnd/>
            <a:tailEnd/>
          </a:ln>
        </p:spPr>
        <p:txBody>
          <a:bodyPr wrap="none">
            <a:spAutoFit/>
          </a:bodyPr>
          <a:lstStyle/>
          <a:p>
            <a:pPr>
              <a:spcBef>
                <a:spcPct val="50000"/>
              </a:spcBef>
            </a:pPr>
            <a:r>
              <a:rPr lang="en-GB" sz="2400" b="1" u="sng">
                <a:latin typeface="Comic Sans MS" pitchFamily="66" charset="0"/>
              </a:rPr>
              <a:t>Mimic Poison Arrow Tree Frog</a:t>
            </a:r>
          </a:p>
        </p:txBody>
      </p:sp>
    </p:spTree>
    <p:extLst>
      <p:ext uri="{BB962C8B-B14F-4D97-AF65-F5344CB8AC3E}">
        <p14:creationId xmlns:p14="http://schemas.microsoft.com/office/powerpoint/2010/main" val="31417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5" descr="KellBilledToucan1JV_sm"/>
          <p:cNvPicPr>
            <a:picLocks noChangeAspect="1" noChangeArrowheads="1"/>
          </p:cNvPicPr>
          <p:nvPr/>
        </p:nvPicPr>
        <p:blipFill>
          <a:blip r:embed="rId3" cstate="print"/>
          <a:srcRect/>
          <a:stretch>
            <a:fillRect/>
          </a:stretch>
        </p:blipFill>
        <p:spPr bwMode="auto">
          <a:xfrm>
            <a:off x="4595813" y="642938"/>
            <a:ext cx="5118100" cy="5929312"/>
          </a:xfrm>
          <a:prstGeom prst="rect">
            <a:avLst/>
          </a:prstGeom>
          <a:noFill/>
          <a:ln w="9525">
            <a:noFill/>
            <a:miter lim="800000"/>
            <a:headEnd/>
            <a:tailEnd/>
          </a:ln>
        </p:spPr>
      </p:pic>
      <p:sp>
        <p:nvSpPr>
          <p:cNvPr id="6149" name="Rectangle 7"/>
          <p:cNvSpPr>
            <a:spLocks noChangeArrowheads="1"/>
          </p:cNvSpPr>
          <p:nvPr/>
        </p:nvSpPr>
        <p:spPr bwMode="auto">
          <a:xfrm>
            <a:off x="3095626" y="642938"/>
            <a:ext cx="1362075" cy="461962"/>
          </a:xfrm>
          <a:prstGeom prst="rect">
            <a:avLst/>
          </a:prstGeom>
          <a:noFill/>
          <a:ln w="9525">
            <a:noFill/>
            <a:miter lim="800000"/>
            <a:headEnd/>
            <a:tailEnd/>
          </a:ln>
        </p:spPr>
        <p:txBody>
          <a:bodyPr wrap="none">
            <a:spAutoFit/>
          </a:bodyPr>
          <a:lstStyle/>
          <a:p>
            <a:r>
              <a:rPr lang="en-GB" sz="2400" b="1" u="sng">
                <a:latin typeface="Comic Sans MS" pitchFamily="66" charset="0"/>
              </a:rPr>
              <a:t>Toucans</a:t>
            </a:r>
          </a:p>
        </p:txBody>
      </p:sp>
    </p:spTree>
    <p:extLst>
      <p:ext uri="{BB962C8B-B14F-4D97-AF65-F5344CB8AC3E}">
        <p14:creationId xmlns:p14="http://schemas.microsoft.com/office/powerpoint/2010/main" val="896862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4" descr="three toed sloth"/>
          <p:cNvPicPr>
            <a:picLocks noChangeAspect="1" noChangeArrowheads="1"/>
          </p:cNvPicPr>
          <p:nvPr/>
        </p:nvPicPr>
        <p:blipFill>
          <a:blip r:embed="rId3" cstate="print"/>
          <a:srcRect/>
          <a:stretch>
            <a:fillRect/>
          </a:stretch>
        </p:blipFill>
        <p:spPr bwMode="auto">
          <a:xfrm>
            <a:off x="2166938" y="642938"/>
            <a:ext cx="7929562" cy="5961062"/>
          </a:xfrm>
          <a:prstGeom prst="rect">
            <a:avLst/>
          </a:prstGeom>
          <a:noFill/>
          <a:ln w="9525">
            <a:noFill/>
            <a:miter lim="800000"/>
            <a:headEnd/>
            <a:tailEnd/>
          </a:ln>
        </p:spPr>
      </p:pic>
      <p:sp>
        <p:nvSpPr>
          <p:cNvPr id="7172" name="TextBox 9"/>
          <p:cNvSpPr txBox="1">
            <a:spLocks noChangeArrowheads="1"/>
          </p:cNvSpPr>
          <p:nvPr/>
        </p:nvSpPr>
        <p:spPr bwMode="auto">
          <a:xfrm>
            <a:off x="2238376" y="214313"/>
            <a:ext cx="3071813" cy="461962"/>
          </a:xfrm>
          <a:prstGeom prst="rect">
            <a:avLst/>
          </a:prstGeom>
          <a:noFill/>
          <a:ln w="9525">
            <a:noFill/>
            <a:miter lim="800000"/>
            <a:headEnd/>
            <a:tailEnd/>
          </a:ln>
        </p:spPr>
        <p:txBody>
          <a:bodyPr>
            <a:spAutoFit/>
          </a:bodyPr>
          <a:lstStyle/>
          <a:p>
            <a:r>
              <a:rPr lang="en-GB" sz="2400" b="1" u="sng">
                <a:latin typeface="Comic Sans MS" pitchFamily="66" charset="0"/>
              </a:rPr>
              <a:t>Three-toed Sloth</a:t>
            </a:r>
          </a:p>
        </p:txBody>
      </p:sp>
    </p:spTree>
    <p:extLst>
      <p:ext uri="{BB962C8B-B14F-4D97-AF65-F5344CB8AC3E}">
        <p14:creationId xmlns:p14="http://schemas.microsoft.com/office/powerpoint/2010/main" val="1824435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5" descr="1E416C3A-68AA-426B-88A0DC3D346C1C73"/>
          <p:cNvPicPr>
            <a:picLocks noChangeAspect="1" noChangeArrowheads="1"/>
          </p:cNvPicPr>
          <p:nvPr/>
        </p:nvPicPr>
        <p:blipFill>
          <a:blip r:embed="rId3" cstate="print"/>
          <a:srcRect/>
          <a:stretch>
            <a:fillRect/>
          </a:stretch>
        </p:blipFill>
        <p:spPr bwMode="auto">
          <a:xfrm>
            <a:off x="1809751" y="714375"/>
            <a:ext cx="8551863" cy="5786438"/>
          </a:xfrm>
          <a:prstGeom prst="rect">
            <a:avLst/>
          </a:prstGeom>
          <a:noFill/>
          <a:ln w="9525">
            <a:noFill/>
            <a:miter lim="800000"/>
            <a:headEnd/>
            <a:tailEnd/>
          </a:ln>
        </p:spPr>
      </p:pic>
      <p:sp>
        <p:nvSpPr>
          <p:cNvPr id="8197" name="Line 6"/>
          <p:cNvSpPr>
            <a:spLocks noChangeShapeType="1"/>
          </p:cNvSpPr>
          <p:nvPr/>
        </p:nvSpPr>
        <p:spPr bwMode="auto">
          <a:xfrm flipH="1">
            <a:off x="6456363" y="1484314"/>
            <a:ext cx="2843212" cy="865187"/>
          </a:xfrm>
          <a:prstGeom prst="line">
            <a:avLst/>
          </a:prstGeom>
          <a:noFill/>
          <a:ln w="38100">
            <a:solidFill>
              <a:srgbClr val="FF0000"/>
            </a:solidFill>
            <a:round/>
            <a:headEnd/>
            <a:tailEnd type="triangle" w="lg" len="lg"/>
          </a:ln>
        </p:spPr>
        <p:txBody>
          <a:bodyPr/>
          <a:lstStyle/>
          <a:p>
            <a:endParaRPr lang="en-US"/>
          </a:p>
        </p:txBody>
      </p:sp>
      <p:sp>
        <p:nvSpPr>
          <p:cNvPr id="8198" name="Line 7"/>
          <p:cNvSpPr>
            <a:spLocks noChangeShapeType="1"/>
          </p:cNvSpPr>
          <p:nvPr/>
        </p:nvSpPr>
        <p:spPr bwMode="auto">
          <a:xfrm flipH="1">
            <a:off x="4367213" y="4292600"/>
            <a:ext cx="2843212" cy="865188"/>
          </a:xfrm>
          <a:prstGeom prst="line">
            <a:avLst/>
          </a:prstGeom>
          <a:noFill/>
          <a:ln w="38100">
            <a:solidFill>
              <a:srgbClr val="FF0000"/>
            </a:solidFill>
            <a:round/>
            <a:headEnd/>
            <a:tailEnd type="triangle" w="lg" len="lg"/>
          </a:ln>
        </p:spPr>
        <p:txBody>
          <a:bodyPr/>
          <a:lstStyle/>
          <a:p>
            <a:endParaRPr lang="en-US"/>
          </a:p>
        </p:txBody>
      </p:sp>
      <p:sp>
        <p:nvSpPr>
          <p:cNvPr id="8199" name="Line 8"/>
          <p:cNvSpPr>
            <a:spLocks noChangeShapeType="1"/>
          </p:cNvSpPr>
          <p:nvPr/>
        </p:nvSpPr>
        <p:spPr bwMode="auto">
          <a:xfrm flipH="1">
            <a:off x="5016501" y="4652964"/>
            <a:ext cx="2843213" cy="865187"/>
          </a:xfrm>
          <a:prstGeom prst="line">
            <a:avLst/>
          </a:prstGeom>
          <a:noFill/>
          <a:ln w="38100">
            <a:solidFill>
              <a:srgbClr val="FF0000"/>
            </a:solidFill>
            <a:round/>
            <a:headEnd/>
            <a:tailEnd type="triangle" w="lg" len="lg"/>
          </a:ln>
        </p:spPr>
        <p:txBody>
          <a:bodyPr/>
          <a:lstStyle/>
          <a:p>
            <a:endParaRPr lang="en-US"/>
          </a:p>
        </p:txBody>
      </p:sp>
      <p:sp>
        <p:nvSpPr>
          <p:cNvPr id="8200" name="Rectangle 9"/>
          <p:cNvSpPr>
            <a:spLocks noChangeArrowheads="1"/>
          </p:cNvSpPr>
          <p:nvPr/>
        </p:nvSpPr>
        <p:spPr bwMode="auto">
          <a:xfrm>
            <a:off x="1738314" y="214313"/>
            <a:ext cx="5286375" cy="461962"/>
          </a:xfrm>
          <a:prstGeom prst="rect">
            <a:avLst/>
          </a:prstGeom>
          <a:noFill/>
          <a:ln w="9525">
            <a:noFill/>
            <a:miter lim="800000"/>
            <a:headEnd/>
            <a:tailEnd/>
          </a:ln>
        </p:spPr>
        <p:txBody>
          <a:bodyPr>
            <a:spAutoFit/>
          </a:bodyPr>
          <a:lstStyle/>
          <a:p>
            <a:r>
              <a:rPr lang="en-GB" sz="2400" b="1" u="sng">
                <a:latin typeface="Comic Sans MS" pitchFamily="66" charset="0"/>
              </a:rPr>
              <a:t>African Forest Elephant</a:t>
            </a:r>
          </a:p>
        </p:txBody>
      </p:sp>
    </p:spTree>
    <p:extLst>
      <p:ext uri="{BB962C8B-B14F-4D97-AF65-F5344CB8AC3E}">
        <p14:creationId xmlns:p14="http://schemas.microsoft.com/office/powerpoint/2010/main" val="1522288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7572" y="3550252"/>
            <a:ext cx="9144000" cy="2387600"/>
          </a:xfrm>
        </p:spPr>
        <p:txBody>
          <a:bodyPr>
            <a:normAutofit fontScale="90000"/>
          </a:bodyPr>
          <a:lstStyle/>
          <a:p>
            <a:r>
              <a:rPr lang="en-US" b="1" dirty="0">
                <a:solidFill>
                  <a:srgbClr val="00B050"/>
                </a:solidFill>
              </a:rPr>
              <a:t>Imagine that a new species of plant or animal has been discovered in the rainforest</a:t>
            </a:r>
            <a:r>
              <a:rPr lang="is-IS" b="1" dirty="0">
                <a:solidFill>
                  <a:srgbClr val="00B050"/>
                </a:solidFill>
              </a:rPr>
              <a:t>….</a:t>
            </a:r>
            <a:br>
              <a:rPr lang="is-IS" b="1" dirty="0">
                <a:solidFill>
                  <a:srgbClr val="00B050"/>
                </a:solidFill>
              </a:rPr>
            </a:br>
            <a:r>
              <a:rPr lang="is-IS" b="1" dirty="0">
                <a:solidFill>
                  <a:srgbClr val="00B050"/>
                </a:solidFill>
              </a:rPr>
              <a:t>Your task is to design the plant or animal and suggest the adaptations they might have to suit the rainforest environment</a:t>
            </a:r>
            <a:endParaRPr lang="en-US" b="1" dirty="0">
              <a:solidFill>
                <a:srgbClr val="00B050"/>
              </a:solidFill>
            </a:endParaRPr>
          </a:p>
        </p:txBody>
      </p:sp>
    </p:spTree>
    <p:extLst>
      <p:ext uri="{BB962C8B-B14F-4D97-AF65-F5344CB8AC3E}">
        <p14:creationId xmlns:p14="http://schemas.microsoft.com/office/powerpoint/2010/main" val="1302274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ainforest_structure.JPG"/>
          <p:cNvPicPr>
            <a:picLocks noChangeAspect="1"/>
          </p:cNvPicPr>
          <p:nvPr/>
        </p:nvPicPr>
        <p:blipFill>
          <a:blip r:embed="rId3" cstate="print"/>
          <a:srcRect/>
          <a:stretch>
            <a:fillRect/>
          </a:stretch>
        </p:blipFill>
        <p:spPr bwMode="auto">
          <a:xfrm>
            <a:off x="2809875" y="1928814"/>
            <a:ext cx="6661150" cy="4395787"/>
          </a:xfrm>
          <a:prstGeom prst="rect">
            <a:avLst/>
          </a:prstGeom>
          <a:noFill/>
          <a:ln w="9525">
            <a:noFill/>
            <a:miter lim="800000"/>
            <a:headEnd/>
            <a:tailEnd/>
          </a:ln>
        </p:spPr>
      </p:pic>
      <p:sp>
        <p:nvSpPr>
          <p:cNvPr id="10243" name="TextBox 9"/>
          <p:cNvSpPr txBox="1">
            <a:spLocks noChangeArrowheads="1"/>
          </p:cNvSpPr>
          <p:nvPr/>
        </p:nvSpPr>
        <p:spPr bwMode="auto">
          <a:xfrm>
            <a:off x="1809751" y="571501"/>
            <a:ext cx="8215313" cy="1077913"/>
          </a:xfrm>
          <a:prstGeom prst="rect">
            <a:avLst/>
          </a:prstGeom>
          <a:noFill/>
          <a:ln w="9525">
            <a:noFill/>
            <a:miter lim="800000"/>
            <a:headEnd/>
            <a:tailEnd/>
          </a:ln>
        </p:spPr>
        <p:txBody>
          <a:bodyPr>
            <a:spAutoFit/>
          </a:bodyPr>
          <a:lstStyle/>
          <a:p>
            <a:r>
              <a:rPr lang="en-GB" sz="3200" dirty="0">
                <a:solidFill>
                  <a:srgbClr val="00B050"/>
                </a:solidFill>
                <a:latin typeface="Comic Sans MS" pitchFamily="66" charset="0"/>
              </a:rPr>
              <a:t>Decide what part of the rainforest your animal will live in</a:t>
            </a:r>
          </a:p>
        </p:txBody>
      </p:sp>
    </p:spTree>
    <p:extLst>
      <p:ext uri="{BB962C8B-B14F-4D97-AF65-F5344CB8AC3E}">
        <p14:creationId xmlns:p14="http://schemas.microsoft.com/office/powerpoint/2010/main" val="965811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05" name="Picture 3" descr="Picture1.jpg"/>
          <p:cNvPicPr>
            <a:picLocks noChangeAspect="1"/>
          </p:cNvPicPr>
          <p:nvPr/>
        </p:nvPicPr>
        <p:blipFill>
          <a:blip r:embed="rId2" cstate="print"/>
          <a:srcRect/>
          <a:stretch>
            <a:fillRect/>
          </a:stretch>
        </p:blipFill>
        <p:spPr bwMode="auto">
          <a:xfrm>
            <a:off x="1468244" y="0"/>
            <a:ext cx="9144000" cy="6858000"/>
          </a:xfrm>
          <a:prstGeom prst="rect">
            <a:avLst/>
          </a:prstGeom>
          <a:noFill/>
          <a:ln w="9525">
            <a:noFill/>
            <a:miter lim="800000"/>
            <a:headEnd/>
            <a:tailEnd/>
          </a:ln>
        </p:spPr>
      </p:pic>
      <p:sp>
        <p:nvSpPr>
          <p:cNvPr id="12306" name="Rectangle 4"/>
          <p:cNvSpPr>
            <a:spLocks noChangeArrowheads="1"/>
          </p:cNvSpPr>
          <p:nvPr/>
        </p:nvSpPr>
        <p:spPr bwMode="auto">
          <a:xfrm>
            <a:off x="1750740" y="260350"/>
            <a:ext cx="8285357" cy="2492990"/>
          </a:xfrm>
          <a:prstGeom prst="rect">
            <a:avLst/>
          </a:prstGeom>
          <a:noFill/>
          <a:ln w="9525">
            <a:noFill/>
            <a:miter lim="800000"/>
            <a:headEnd/>
            <a:tailEnd/>
          </a:ln>
        </p:spPr>
        <p:txBody>
          <a:bodyPr wrap="square">
            <a:spAutoFit/>
          </a:bodyPr>
          <a:lstStyle/>
          <a:p>
            <a:endParaRPr lang="en-GB" sz="2000" b="1" u="sng" dirty="0">
              <a:solidFill>
                <a:srgbClr val="FFFF00"/>
              </a:solidFill>
              <a:latin typeface="Comic Sans MS" pitchFamily="66" charset="0"/>
            </a:endParaRPr>
          </a:p>
          <a:p>
            <a:r>
              <a:rPr lang="en-GB" sz="2000" b="1" dirty="0">
                <a:solidFill>
                  <a:srgbClr val="FFFF00"/>
                </a:solidFill>
                <a:latin typeface="Comic Sans MS" pitchFamily="66" charset="0"/>
              </a:rPr>
              <a:t>Imagine a new species of plant or animal has been discovered in the rainforest.</a:t>
            </a:r>
          </a:p>
          <a:p>
            <a:r>
              <a:rPr lang="en-GB" sz="2000" b="1" dirty="0">
                <a:solidFill>
                  <a:srgbClr val="FFFF00"/>
                </a:solidFill>
                <a:latin typeface="Comic Sans MS" pitchFamily="66" charset="0"/>
              </a:rPr>
              <a:t>Draw an annotated sketch of your plant/animal.</a:t>
            </a:r>
          </a:p>
          <a:p>
            <a:endParaRPr lang="en-GB" sz="2000" b="1" u="sng" dirty="0">
              <a:solidFill>
                <a:srgbClr val="FFFF00"/>
              </a:solidFill>
              <a:latin typeface="Comic Sans MS" pitchFamily="66" charset="0"/>
            </a:endParaRPr>
          </a:p>
          <a:p>
            <a:r>
              <a:rPr lang="en-GB" sz="2000" b="1" dirty="0">
                <a:solidFill>
                  <a:srgbClr val="FFFF00"/>
                </a:solidFill>
                <a:latin typeface="Comic Sans MS" pitchFamily="66" charset="0"/>
              </a:rPr>
              <a:t>Things to think about...</a:t>
            </a:r>
            <a:r>
              <a:rPr lang="en-GB" sz="2000" b="1" u="sng" dirty="0">
                <a:solidFill>
                  <a:srgbClr val="FFFF00"/>
                </a:solidFill>
                <a:latin typeface="Comic Sans MS" pitchFamily="66" charset="0"/>
              </a:rPr>
              <a:t>  </a:t>
            </a:r>
          </a:p>
          <a:p>
            <a:endParaRPr lang="en-GB" dirty="0">
              <a:solidFill>
                <a:srgbClr val="FFFF00"/>
              </a:solidFill>
              <a:latin typeface="Comic Sans MS" pitchFamily="66" charset="0"/>
            </a:endParaRPr>
          </a:p>
          <a:p>
            <a:endParaRPr lang="en-GB" dirty="0">
              <a:solidFill>
                <a:srgbClr val="FFFF00"/>
              </a:solidFill>
              <a:latin typeface="Comic Sans MS" pitchFamily="66"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329520462"/>
              </p:ext>
            </p:extLst>
          </p:nvPr>
        </p:nvGraphicFramePr>
        <p:xfrm>
          <a:off x="3216275" y="2205039"/>
          <a:ext cx="5214974" cy="4006005"/>
        </p:xfrm>
        <a:graphic>
          <a:graphicData uri="http://schemas.openxmlformats.org/drawingml/2006/table">
            <a:tbl>
              <a:tblPr/>
              <a:tblGrid>
                <a:gridCol w="5214974">
                  <a:extLst>
                    <a:ext uri="{9D8B030D-6E8A-4147-A177-3AD203B41FA5}">
                      <a16:colId xmlns:a16="http://schemas.microsoft.com/office/drawing/2014/main" val="20000"/>
                    </a:ext>
                  </a:extLst>
                </a:gridCol>
              </a:tblGrid>
              <a:tr h="5505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FF00"/>
                          </a:solidFill>
                          <a:effectLst/>
                          <a:latin typeface="Comic Sans MS" pitchFamily="66" charset="0"/>
                        </a:rPr>
                        <a:t>Use at least 3 adaptations for the plant/animal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939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FF00"/>
                          </a:solidFill>
                          <a:effectLst/>
                          <a:latin typeface="Comic Sans MS" pitchFamily="66" charset="0"/>
                        </a:rPr>
                        <a:t>Describe your plant/animal, giving reasons for its adaptations linked to the conditions within the forest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093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FF00"/>
                          </a:solidFill>
                          <a:effectLst/>
                          <a:latin typeface="Comic Sans MS" pitchFamily="66" charset="0"/>
                        </a:rPr>
                        <a:t>Give your plant/animal a 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5054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FF00"/>
                          </a:solidFill>
                          <a:effectLst/>
                          <a:latin typeface="Comic Sans MS" pitchFamily="66" charset="0"/>
                        </a:rPr>
                        <a:t>Describe your plant/animal’s environment and the layer of the rainforest that it lives 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8234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000" b="1" i="0" u="none" strike="noStrike" cap="none" normalizeH="0" baseline="0" dirty="0">
                          <a:ln>
                            <a:noFill/>
                          </a:ln>
                          <a:solidFill>
                            <a:srgbClr val="FFFF00"/>
                          </a:solidFill>
                          <a:effectLst/>
                          <a:latin typeface="Comic Sans MS" pitchFamily="66" charset="0"/>
                        </a:rPr>
                        <a:t> Put your plant/animal in a food chain, using other species from the rainforest.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37741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3738564" y="1285875"/>
            <a:ext cx="4429125" cy="3735388"/>
          </a:xfrm>
          <a:prstGeom prst="rect">
            <a:avLst/>
          </a:prstGeom>
          <a:noFill/>
          <a:ln w="9525">
            <a:noFill/>
            <a:round/>
            <a:headEnd/>
            <a:tailEnd/>
          </a:ln>
        </p:spPr>
      </p:pic>
      <p:sp>
        <p:nvSpPr>
          <p:cNvPr id="3" name="TextBox 2"/>
          <p:cNvSpPr txBox="1"/>
          <p:nvPr/>
        </p:nvSpPr>
        <p:spPr>
          <a:xfrm>
            <a:off x="350197" y="214291"/>
            <a:ext cx="11614824" cy="830997"/>
          </a:xfrm>
          <a:prstGeom prst="rect">
            <a:avLst/>
          </a:prstGeom>
          <a:noFill/>
        </p:spPr>
        <p:txBody>
          <a:bodyPr wrap="square">
            <a:spAutoFit/>
          </a:bodyPr>
          <a:lstStyle/>
          <a:p>
            <a:pPr algn="ctr">
              <a:defRPr/>
            </a:pPr>
            <a:r>
              <a:rPr lang="en-GB" sz="4800" b="1" u="sng" dirty="0">
                <a:ln w="18415" cmpd="sng">
                  <a:solidFill>
                    <a:srgbClr val="FFFFFF"/>
                  </a:solidFill>
                  <a:prstDash val="solid"/>
                </a:ln>
                <a:solidFill>
                  <a:srgbClr val="FF0000"/>
                </a:solidFill>
                <a:latin typeface="Kristen ITC" pitchFamily="66" charset="0"/>
              </a:rPr>
              <a:t>Example: </a:t>
            </a:r>
            <a:r>
              <a:rPr lang="en-GB" sz="4800" b="1" u="sng" dirty="0" err="1">
                <a:ln w="18415" cmpd="sng">
                  <a:solidFill>
                    <a:srgbClr val="FFFFFF"/>
                  </a:solidFill>
                  <a:prstDash val="solid"/>
                </a:ln>
                <a:solidFill>
                  <a:srgbClr val="FF0000"/>
                </a:solidFill>
                <a:latin typeface="Kristen ITC" pitchFamily="66" charset="0"/>
              </a:rPr>
              <a:t>Butterhummingfrog</a:t>
            </a:r>
            <a:endParaRPr lang="en-GB" sz="4800" b="1" u="sng" dirty="0">
              <a:ln w="18415" cmpd="sng">
                <a:solidFill>
                  <a:srgbClr val="FFFFFF"/>
                </a:solidFill>
                <a:prstDash val="solid"/>
              </a:ln>
              <a:solidFill>
                <a:srgbClr val="FF0000"/>
              </a:solidFill>
              <a:latin typeface="Kristen ITC" pitchFamily="66" charset="0"/>
            </a:endParaRPr>
          </a:p>
        </p:txBody>
      </p:sp>
      <p:sp>
        <p:nvSpPr>
          <p:cNvPr id="11268" name="TextBox 3"/>
          <p:cNvSpPr txBox="1">
            <a:spLocks noChangeArrowheads="1"/>
          </p:cNvSpPr>
          <p:nvPr/>
        </p:nvSpPr>
        <p:spPr bwMode="auto">
          <a:xfrm>
            <a:off x="1738314" y="5286376"/>
            <a:ext cx="8643937" cy="1477963"/>
          </a:xfrm>
          <a:prstGeom prst="rect">
            <a:avLst/>
          </a:prstGeom>
          <a:noFill/>
          <a:ln w="9525">
            <a:noFill/>
            <a:miter lim="800000"/>
            <a:headEnd/>
            <a:tailEnd/>
          </a:ln>
        </p:spPr>
        <p:txBody>
          <a:bodyPr>
            <a:spAutoFit/>
          </a:bodyPr>
          <a:lstStyle/>
          <a:p>
            <a:r>
              <a:rPr lang="en-GB">
                <a:latin typeface="Comic Sans MS" pitchFamily="66" charset="0"/>
              </a:rPr>
              <a:t>This is a butterhummingfrog. It lives in the Brazilian rainforest. It cannot fly, but uses its wings to attract insects and butterflies to eat. It has a pointed beak to drink nectar from flowers.  It likes to live in dark, moist environments like a pond or stream. Its toes have suction cup pads to help in climbing and clinging to leaves and branches.</a:t>
            </a:r>
          </a:p>
        </p:txBody>
      </p:sp>
    </p:spTree>
    <p:extLst>
      <p:ext uri="{BB962C8B-B14F-4D97-AF65-F5344CB8AC3E}">
        <p14:creationId xmlns:p14="http://schemas.microsoft.com/office/powerpoint/2010/main" val="875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What can we learn from your Seesaw projects from last week?</a:t>
            </a:r>
          </a:p>
        </p:txBody>
      </p:sp>
      <p:sp>
        <p:nvSpPr>
          <p:cNvPr id="3" name="Content Placeholder 2"/>
          <p:cNvSpPr>
            <a:spLocks noGrp="1"/>
          </p:cNvSpPr>
          <p:nvPr>
            <p:ph idx="1"/>
          </p:nvPr>
        </p:nvSpPr>
        <p:spPr/>
        <p:txBody>
          <a:bodyPr/>
          <a:lstStyle/>
          <a:p>
            <a:r>
              <a:rPr lang="en-US" dirty="0"/>
              <a:t>The physical characteristics of the biome i.e. location (use a map), climate, weather, flora, fauna.</a:t>
            </a:r>
          </a:p>
          <a:p>
            <a:r>
              <a:rPr lang="en-US" dirty="0"/>
              <a:t>Please go on and comment on the relevant projects – think about including 2 positives and 1 WBI (Would be better if</a:t>
            </a:r>
            <a:r>
              <a:rPr lang="is-IS" dirty="0"/>
              <a:t>…)</a:t>
            </a:r>
            <a:endParaRPr lang="en-US" dirty="0"/>
          </a:p>
        </p:txBody>
      </p:sp>
    </p:spTree>
    <p:extLst>
      <p:ext uri="{BB962C8B-B14F-4D97-AF65-F5344CB8AC3E}">
        <p14:creationId xmlns:p14="http://schemas.microsoft.com/office/powerpoint/2010/main" val="676341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DF31-FD9E-5C49-9AE7-A3C954EF8F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97F979-234C-BB40-8955-E11F483BCE6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8EBF2064-B2A4-8B44-8D74-183D27729BE5}"/>
              </a:ext>
            </a:extLst>
          </p:cNvPr>
          <p:cNvPicPr>
            <a:picLocks noChangeAspect="1"/>
          </p:cNvPicPr>
          <p:nvPr/>
        </p:nvPicPr>
        <p:blipFill>
          <a:blip r:embed="rId2"/>
          <a:stretch>
            <a:fillRect/>
          </a:stretch>
        </p:blipFill>
        <p:spPr>
          <a:xfrm>
            <a:off x="488950" y="88900"/>
            <a:ext cx="11214100" cy="6680200"/>
          </a:xfrm>
          <a:prstGeom prst="rect">
            <a:avLst/>
          </a:prstGeom>
        </p:spPr>
      </p:pic>
    </p:spTree>
    <p:extLst>
      <p:ext uri="{BB962C8B-B14F-4D97-AF65-F5344CB8AC3E}">
        <p14:creationId xmlns:p14="http://schemas.microsoft.com/office/powerpoint/2010/main" val="3959757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50"/>
                </a:solidFill>
              </a:rPr>
              <a:t>Choose your own biome</a:t>
            </a:r>
          </a:p>
        </p:txBody>
      </p:sp>
      <p:sp>
        <p:nvSpPr>
          <p:cNvPr id="3" name="Content Placeholder 2"/>
          <p:cNvSpPr>
            <a:spLocks noGrp="1"/>
          </p:cNvSpPr>
          <p:nvPr>
            <p:ph idx="1"/>
          </p:nvPr>
        </p:nvSpPr>
        <p:spPr/>
        <p:txBody>
          <a:bodyPr/>
          <a:lstStyle/>
          <a:p>
            <a:pPr marL="0" indent="0">
              <a:buNone/>
            </a:pPr>
            <a:r>
              <a:rPr lang="en-US" b="1" u="sng" dirty="0"/>
              <a:t>Find out:</a:t>
            </a:r>
          </a:p>
          <a:p>
            <a:r>
              <a:rPr lang="en-US" dirty="0"/>
              <a:t>The physical characteristics of the biome i.e. location (use a map), climate, weather, flora, fauna</a:t>
            </a:r>
          </a:p>
          <a:p>
            <a:r>
              <a:rPr lang="en-US" dirty="0"/>
              <a:t>Explain why it has these characteristics</a:t>
            </a:r>
          </a:p>
          <a:p>
            <a:r>
              <a:rPr lang="en-US" dirty="0"/>
              <a:t>Draw a climate graph for the biome</a:t>
            </a:r>
          </a:p>
          <a:p>
            <a:pPr marL="0" indent="0">
              <a:buNone/>
            </a:pPr>
            <a:endParaRPr lang="en-US" dirty="0"/>
          </a:p>
          <a:p>
            <a:endParaRPr lang="en-US" dirty="0"/>
          </a:p>
        </p:txBody>
      </p:sp>
    </p:spTree>
    <p:extLst>
      <p:ext uri="{BB962C8B-B14F-4D97-AF65-F5344CB8AC3E}">
        <p14:creationId xmlns:p14="http://schemas.microsoft.com/office/powerpoint/2010/main" val="19430302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Biomes to choose from</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Desert</a:t>
            </a:r>
          </a:p>
          <a:p>
            <a:pPr marL="514350" indent="-514350">
              <a:buFont typeface="+mj-lt"/>
              <a:buAutoNum type="arabicPeriod"/>
            </a:pPr>
            <a:r>
              <a:rPr lang="en-US" dirty="0"/>
              <a:t>Tundra</a:t>
            </a:r>
          </a:p>
          <a:p>
            <a:pPr marL="514350" indent="-514350">
              <a:buFont typeface="+mj-lt"/>
              <a:buAutoNum type="arabicPeriod"/>
            </a:pPr>
            <a:r>
              <a:rPr lang="en-US" dirty="0"/>
              <a:t>Savanna</a:t>
            </a:r>
          </a:p>
          <a:p>
            <a:pPr marL="514350" indent="-514350">
              <a:buFont typeface="+mj-lt"/>
              <a:buAutoNum type="arabicPeriod"/>
            </a:pPr>
            <a:r>
              <a:rPr lang="en-US" dirty="0"/>
              <a:t>Boreal Forest/Coniferous Forest/ Taiga</a:t>
            </a:r>
          </a:p>
          <a:p>
            <a:pPr marL="514350" indent="-514350">
              <a:buFont typeface="+mj-lt"/>
              <a:buAutoNum type="arabicPeriod"/>
            </a:pPr>
            <a:r>
              <a:rPr lang="en-US" dirty="0"/>
              <a:t>Deciduous Forest/Temperate Forest</a:t>
            </a:r>
          </a:p>
          <a:p>
            <a:pPr marL="514350" indent="-514350">
              <a:buFont typeface="+mj-lt"/>
              <a:buAutoNum type="arabicPeriod"/>
            </a:pPr>
            <a:r>
              <a:rPr lang="en-US" dirty="0"/>
              <a:t>Mediterranean</a:t>
            </a:r>
          </a:p>
          <a:p>
            <a:pPr marL="514350" indent="-514350">
              <a:buFont typeface="+mj-lt"/>
              <a:buAutoNum type="arabicPeriod"/>
            </a:pPr>
            <a:r>
              <a:rPr lang="en-US" dirty="0"/>
              <a:t>Alpine</a:t>
            </a:r>
          </a:p>
          <a:p>
            <a:pPr marL="514350" indent="-514350">
              <a:buFont typeface="+mj-lt"/>
              <a:buAutoNum type="arabicPeriod"/>
            </a:pPr>
            <a:r>
              <a:rPr lang="en-US" dirty="0"/>
              <a:t>Chaparral</a:t>
            </a:r>
          </a:p>
          <a:p>
            <a:pPr marL="514350" indent="-514350">
              <a:buFont typeface="+mj-lt"/>
              <a:buAutoNum type="arabicPeriod"/>
            </a:pPr>
            <a:r>
              <a:rPr lang="en-US" dirty="0"/>
              <a:t>Temperate grassland</a:t>
            </a:r>
          </a:p>
          <a:p>
            <a:endParaRPr lang="en-US" dirty="0"/>
          </a:p>
        </p:txBody>
      </p:sp>
    </p:spTree>
    <p:extLst>
      <p:ext uri="{BB962C8B-B14F-4D97-AF65-F5344CB8AC3E}">
        <p14:creationId xmlns:p14="http://schemas.microsoft.com/office/powerpoint/2010/main" val="70918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xternal image World_Climates_Map_EN.jpg"/>
          <p:cNvPicPr>
            <a:picLocks noChangeAspect="1" noChangeArrowheads="1"/>
          </p:cNvPicPr>
          <p:nvPr/>
        </p:nvPicPr>
        <p:blipFill>
          <a:blip r:embed="rId2" cstate="print"/>
          <a:srcRect/>
          <a:stretch>
            <a:fillRect/>
          </a:stretch>
        </p:blipFill>
        <p:spPr bwMode="auto">
          <a:xfrm>
            <a:off x="1524000" y="762000"/>
            <a:ext cx="9144000" cy="6096000"/>
          </a:xfrm>
          <a:prstGeom prst="rect">
            <a:avLst/>
          </a:prstGeom>
          <a:noFill/>
        </p:spPr>
      </p:pic>
      <p:sp>
        <p:nvSpPr>
          <p:cNvPr id="6" name="TextBox 5"/>
          <p:cNvSpPr txBox="1"/>
          <p:nvPr/>
        </p:nvSpPr>
        <p:spPr>
          <a:xfrm>
            <a:off x="1524000" y="1"/>
            <a:ext cx="9144000" cy="461665"/>
          </a:xfrm>
          <a:prstGeom prst="rect">
            <a:avLst/>
          </a:prstGeom>
          <a:noFill/>
        </p:spPr>
        <p:txBody>
          <a:bodyPr wrap="square" rtlCol="0">
            <a:spAutoFit/>
          </a:bodyPr>
          <a:lstStyle/>
          <a:p>
            <a:pPr>
              <a:buFont typeface="Arial" pitchFamily="34" charset="0"/>
              <a:buChar char="•"/>
            </a:pPr>
            <a:r>
              <a:rPr lang="en-US" sz="2400" dirty="0"/>
              <a:t>Describe the global distribution of tropical rainforests (3)</a:t>
            </a:r>
          </a:p>
        </p:txBody>
      </p:sp>
    </p:spTree>
    <p:extLst>
      <p:ext uri="{BB962C8B-B14F-4D97-AF65-F5344CB8AC3E}">
        <p14:creationId xmlns:p14="http://schemas.microsoft.com/office/powerpoint/2010/main" val="561615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703388" y="1052514"/>
            <a:ext cx="9180512" cy="941387"/>
          </a:xfrm>
        </p:spPr>
        <p:txBody>
          <a:bodyPr>
            <a:normAutofit fontScale="90000"/>
          </a:bodyPr>
          <a:lstStyle/>
          <a:p>
            <a:pPr eaLnBrk="1" hangingPunct="1">
              <a:defRPr/>
            </a:pPr>
            <a:r>
              <a:rPr lang="en-GB" sz="1800" dirty="0">
                <a:solidFill>
                  <a:schemeClr val="accent4"/>
                </a:solidFill>
                <a:latin typeface="Comic Sans MS" pitchFamily="66" charset="0"/>
              </a:rPr>
              <a:t>A Rainforest Country or not? </a:t>
            </a:r>
            <a:br>
              <a:rPr lang="en-GB" sz="1800" dirty="0">
                <a:solidFill>
                  <a:schemeClr val="accent4"/>
                </a:solidFill>
                <a:latin typeface="Comic Sans MS" pitchFamily="66" charset="0"/>
              </a:rPr>
            </a:br>
            <a:r>
              <a:rPr lang="en-GB" sz="1800" dirty="0">
                <a:solidFill>
                  <a:schemeClr val="accent4"/>
                </a:solidFill>
                <a:latin typeface="Comic Sans MS" pitchFamily="66" charset="0"/>
              </a:rPr>
              <a:t>Using your completed world map with all the rainforests marked on decide which countries have tropical rainforests. </a:t>
            </a:r>
            <a:br>
              <a:rPr lang="en-GB" sz="1800" dirty="0">
                <a:solidFill>
                  <a:schemeClr val="accent4"/>
                </a:solidFill>
              </a:rPr>
            </a:br>
            <a:endParaRPr lang="en-GB" sz="1800" dirty="0">
              <a:solidFill>
                <a:schemeClr val="accent4"/>
              </a:solidFill>
            </a:endParaRPr>
          </a:p>
        </p:txBody>
      </p:sp>
      <p:sp>
        <p:nvSpPr>
          <p:cNvPr id="24580" name="Rectangle 3"/>
          <p:cNvSpPr>
            <a:spLocks noGrp="1" noChangeArrowheads="1"/>
          </p:cNvSpPr>
          <p:nvPr>
            <p:ph idx="1"/>
          </p:nvPr>
        </p:nvSpPr>
        <p:spPr>
          <a:xfrm>
            <a:off x="2135189" y="2005013"/>
            <a:ext cx="3178175" cy="4525962"/>
          </a:xfrm>
          <a:solidFill>
            <a:schemeClr val="bg1"/>
          </a:solidFill>
          <a:ln>
            <a:solidFill>
              <a:schemeClr val="accent4"/>
            </a:solidFill>
          </a:ln>
        </p:spPr>
        <p:txBody>
          <a:bodyPr>
            <a:normAutofit fontScale="92500" lnSpcReduction="10000"/>
          </a:bodyPr>
          <a:lstStyle/>
          <a:p>
            <a:pPr marL="609600" indent="-609600">
              <a:lnSpc>
                <a:spcPct val="80000"/>
              </a:lnSpc>
              <a:buFontTx/>
              <a:buAutoNum type="arabicPeriod"/>
              <a:defRPr/>
            </a:pPr>
            <a:r>
              <a:rPr lang="en-GB" sz="2400" dirty="0">
                <a:latin typeface="Comic Sans MS" pitchFamily="66" charset="0"/>
              </a:rPr>
              <a:t>Brazil</a:t>
            </a:r>
          </a:p>
          <a:p>
            <a:pPr marL="609600" indent="-609600">
              <a:lnSpc>
                <a:spcPct val="80000"/>
              </a:lnSpc>
              <a:buFontTx/>
              <a:buAutoNum type="arabicPeriod"/>
              <a:defRPr/>
            </a:pPr>
            <a:r>
              <a:rPr lang="en-GB" sz="2400" dirty="0">
                <a:latin typeface="Comic Sans MS" pitchFamily="66" charset="0"/>
              </a:rPr>
              <a:t>Thailand</a:t>
            </a:r>
          </a:p>
          <a:p>
            <a:pPr marL="609600" indent="-609600">
              <a:lnSpc>
                <a:spcPct val="80000"/>
              </a:lnSpc>
              <a:buFontTx/>
              <a:buAutoNum type="arabicPeriod"/>
              <a:defRPr/>
            </a:pPr>
            <a:r>
              <a:rPr lang="en-GB" sz="2400" dirty="0">
                <a:latin typeface="Comic Sans MS" pitchFamily="66" charset="0"/>
              </a:rPr>
              <a:t>Sudan</a:t>
            </a:r>
          </a:p>
          <a:p>
            <a:pPr marL="609600" indent="-609600">
              <a:lnSpc>
                <a:spcPct val="80000"/>
              </a:lnSpc>
              <a:buFontTx/>
              <a:buAutoNum type="arabicPeriod"/>
              <a:defRPr/>
            </a:pPr>
            <a:r>
              <a:rPr lang="en-GB" sz="2400" dirty="0">
                <a:latin typeface="Comic Sans MS" pitchFamily="66" charset="0"/>
              </a:rPr>
              <a:t>Cameroon</a:t>
            </a:r>
          </a:p>
          <a:p>
            <a:pPr marL="609600" indent="-609600">
              <a:lnSpc>
                <a:spcPct val="80000"/>
              </a:lnSpc>
              <a:buFontTx/>
              <a:buAutoNum type="arabicPeriod"/>
              <a:defRPr/>
            </a:pPr>
            <a:r>
              <a:rPr lang="en-GB" sz="2400" dirty="0">
                <a:latin typeface="Comic Sans MS" pitchFamily="66" charset="0"/>
              </a:rPr>
              <a:t>Indonesia</a:t>
            </a:r>
          </a:p>
          <a:p>
            <a:pPr marL="609600" indent="-609600">
              <a:lnSpc>
                <a:spcPct val="80000"/>
              </a:lnSpc>
              <a:buFontTx/>
              <a:buAutoNum type="arabicPeriod"/>
              <a:defRPr/>
            </a:pPr>
            <a:r>
              <a:rPr lang="en-GB" sz="2400" dirty="0">
                <a:latin typeface="Comic Sans MS" pitchFamily="66" charset="0"/>
              </a:rPr>
              <a:t>Chile</a:t>
            </a:r>
          </a:p>
          <a:p>
            <a:pPr marL="609600" indent="-609600">
              <a:lnSpc>
                <a:spcPct val="80000"/>
              </a:lnSpc>
              <a:buFontTx/>
              <a:buAutoNum type="arabicPeriod"/>
              <a:defRPr/>
            </a:pPr>
            <a:r>
              <a:rPr lang="en-GB" sz="2400" dirty="0">
                <a:latin typeface="Comic Sans MS" pitchFamily="66" charset="0"/>
              </a:rPr>
              <a:t>United Kingdom</a:t>
            </a:r>
          </a:p>
          <a:p>
            <a:pPr marL="609600" indent="-609600">
              <a:lnSpc>
                <a:spcPct val="80000"/>
              </a:lnSpc>
              <a:buFontTx/>
              <a:buAutoNum type="arabicPeriod"/>
              <a:defRPr/>
            </a:pPr>
            <a:r>
              <a:rPr lang="en-GB" sz="2400" dirty="0">
                <a:latin typeface="Comic Sans MS" pitchFamily="66" charset="0"/>
              </a:rPr>
              <a:t>Madagascar</a:t>
            </a:r>
          </a:p>
          <a:p>
            <a:pPr marL="609600" indent="-609600">
              <a:lnSpc>
                <a:spcPct val="80000"/>
              </a:lnSpc>
              <a:buFontTx/>
              <a:buAutoNum type="arabicPeriod"/>
              <a:defRPr/>
            </a:pPr>
            <a:r>
              <a:rPr lang="en-GB" sz="2400" dirty="0">
                <a:latin typeface="Comic Sans MS" pitchFamily="66" charset="0"/>
              </a:rPr>
              <a:t>Angola</a:t>
            </a:r>
          </a:p>
          <a:p>
            <a:pPr marL="609600" indent="-609600">
              <a:lnSpc>
                <a:spcPct val="80000"/>
              </a:lnSpc>
              <a:buFontTx/>
              <a:buAutoNum type="arabicPeriod"/>
              <a:defRPr/>
            </a:pPr>
            <a:r>
              <a:rPr lang="en-GB" sz="2400" dirty="0">
                <a:latin typeface="Comic Sans MS" pitchFamily="66" charset="0"/>
              </a:rPr>
              <a:t>Cambodia</a:t>
            </a:r>
          </a:p>
          <a:p>
            <a:pPr marL="609600" indent="-609600">
              <a:lnSpc>
                <a:spcPct val="80000"/>
              </a:lnSpc>
              <a:buFontTx/>
              <a:buAutoNum type="arabicPeriod"/>
              <a:defRPr/>
            </a:pPr>
            <a:r>
              <a:rPr lang="en-GB" sz="2400" dirty="0">
                <a:latin typeface="Comic Sans MS" pitchFamily="66" charset="0"/>
              </a:rPr>
              <a:t>Cuba</a:t>
            </a:r>
          </a:p>
          <a:p>
            <a:pPr marL="609600" indent="-609600">
              <a:lnSpc>
                <a:spcPct val="80000"/>
              </a:lnSpc>
              <a:buFontTx/>
              <a:buAutoNum type="arabicPeriod"/>
              <a:defRPr/>
            </a:pPr>
            <a:r>
              <a:rPr lang="en-GB" sz="2400" dirty="0">
                <a:latin typeface="Comic Sans MS" pitchFamily="66" charset="0"/>
              </a:rPr>
              <a:t>Japan</a:t>
            </a:r>
          </a:p>
        </p:txBody>
      </p:sp>
      <p:sp>
        <p:nvSpPr>
          <p:cNvPr id="34820" name="Rectangle 4"/>
          <p:cNvSpPr>
            <a:spLocks noChangeArrowheads="1"/>
          </p:cNvSpPr>
          <p:nvPr/>
        </p:nvSpPr>
        <p:spPr bwMode="auto">
          <a:xfrm>
            <a:off x="6875464" y="2000251"/>
            <a:ext cx="2771775" cy="4524375"/>
          </a:xfrm>
          <a:prstGeom prst="rect">
            <a:avLst/>
          </a:prstGeom>
          <a:solidFill>
            <a:schemeClr val="bg1"/>
          </a:solidFill>
          <a:ln w="9525">
            <a:solidFill>
              <a:srgbClr val="000000"/>
            </a:solidFill>
            <a:miter lim="800000"/>
            <a:headEnd/>
            <a:tailEnd/>
          </a:ln>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2400">
                <a:solidFill>
                  <a:srgbClr val="FF3300"/>
                </a:solidFill>
                <a:latin typeface="Comic Sans MS" panose="030F0702030302020204" pitchFamily="66" charset="0"/>
              </a:rPr>
              <a:t>Brazil</a:t>
            </a:r>
          </a:p>
          <a:p>
            <a:pPr eaLnBrk="1" hangingPunct="1"/>
            <a:r>
              <a:rPr lang="en-GB" altLang="en-US" sz="2400">
                <a:solidFill>
                  <a:srgbClr val="FF3300"/>
                </a:solidFill>
                <a:latin typeface="Comic Sans MS" panose="030F0702030302020204" pitchFamily="66" charset="0"/>
              </a:rPr>
              <a:t>Thailand</a:t>
            </a:r>
          </a:p>
          <a:p>
            <a:pPr eaLnBrk="1" hangingPunct="1"/>
            <a:r>
              <a:rPr lang="en-GB" altLang="en-US" sz="2400">
                <a:latin typeface="Comic Sans MS" panose="030F0702030302020204" pitchFamily="66" charset="0"/>
              </a:rPr>
              <a:t>Sudan</a:t>
            </a:r>
          </a:p>
          <a:p>
            <a:pPr eaLnBrk="1" hangingPunct="1"/>
            <a:r>
              <a:rPr lang="en-GB" altLang="en-US" sz="2400">
                <a:solidFill>
                  <a:srgbClr val="FF3300"/>
                </a:solidFill>
                <a:latin typeface="Comic Sans MS" panose="030F0702030302020204" pitchFamily="66" charset="0"/>
              </a:rPr>
              <a:t>Cameroon</a:t>
            </a:r>
          </a:p>
          <a:p>
            <a:pPr eaLnBrk="1" hangingPunct="1"/>
            <a:r>
              <a:rPr lang="en-GB" altLang="en-US" sz="2400">
                <a:solidFill>
                  <a:srgbClr val="FF3300"/>
                </a:solidFill>
                <a:latin typeface="Comic Sans MS" panose="030F0702030302020204" pitchFamily="66" charset="0"/>
              </a:rPr>
              <a:t>Indonesia</a:t>
            </a:r>
          </a:p>
          <a:p>
            <a:pPr eaLnBrk="1" hangingPunct="1"/>
            <a:r>
              <a:rPr lang="en-GB" altLang="en-US" sz="2400">
                <a:latin typeface="Comic Sans MS" panose="030F0702030302020204" pitchFamily="66" charset="0"/>
              </a:rPr>
              <a:t>Chile</a:t>
            </a:r>
          </a:p>
          <a:p>
            <a:pPr eaLnBrk="1" hangingPunct="1"/>
            <a:r>
              <a:rPr lang="en-GB" altLang="en-US" sz="2400">
                <a:latin typeface="Comic Sans MS" panose="030F0702030302020204" pitchFamily="66" charset="0"/>
              </a:rPr>
              <a:t>United Kingdom</a:t>
            </a:r>
            <a:r>
              <a:rPr lang="en-GB" altLang="en-US" sz="2400">
                <a:solidFill>
                  <a:srgbClr val="FF3300"/>
                </a:solidFill>
                <a:latin typeface="Comic Sans MS" panose="030F0702030302020204" pitchFamily="66" charset="0"/>
              </a:rPr>
              <a:t> </a:t>
            </a:r>
          </a:p>
          <a:p>
            <a:pPr eaLnBrk="1" hangingPunct="1"/>
            <a:r>
              <a:rPr lang="en-GB" altLang="en-US" sz="2400">
                <a:solidFill>
                  <a:srgbClr val="FF3300"/>
                </a:solidFill>
                <a:latin typeface="Comic Sans MS" panose="030F0702030302020204" pitchFamily="66" charset="0"/>
              </a:rPr>
              <a:t>Madagascar</a:t>
            </a:r>
          </a:p>
          <a:p>
            <a:pPr eaLnBrk="1" hangingPunct="1"/>
            <a:r>
              <a:rPr lang="en-GB" altLang="en-US" sz="2400">
                <a:latin typeface="Comic Sans MS" panose="030F0702030302020204" pitchFamily="66" charset="0"/>
              </a:rPr>
              <a:t>Angola</a:t>
            </a:r>
          </a:p>
          <a:p>
            <a:pPr eaLnBrk="1" hangingPunct="1"/>
            <a:r>
              <a:rPr lang="en-GB" altLang="en-US" sz="2400">
                <a:solidFill>
                  <a:srgbClr val="FF3300"/>
                </a:solidFill>
                <a:latin typeface="Comic Sans MS" panose="030F0702030302020204" pitchFamily="66" charset="0"/>
              </a:rPr>
              <a:t>Cambodia</a:t>
            </a:r>
          </a:p>
          <a:p>
            <a:pPr eaLnBrk="1" hangingPunct="1"/>
            <a:r>
              <a:rPr lang="en-GB" altLang="en-US" sz="2400">
                <a:latin typeface="Comic Sans MS" panose="030F0702030302020204" pitchFamily="66" charset="0"/>
              </a:rPr>
              <a:t>Cuba</a:t>
            </a:r>
          </a:p>
          <a:p>
            <a:pPr eaLnBrk="1" hangingPunct="1"/>
            <a:r>
              <a:rPr lang="en-GB" altLang="en-US" sz="2400">
                <a:latin typeface="Comic Sans MS" panose="030F0702030302020204" pitchFamily="66" charset="0"/>
              </a:rPr>
              <a:t>Japan</a:t>
            </a:r>
          </a:p>
        </p:txBody>
      </p:sp>
      <p:sp>
        <p:nvSpPr>
          <p:cNvPr id="34821" name="Rectangle 5"/>
          <p:cNvSpPr>
            <a:spLocks noChangeArrowheads="1"/>
          </p:cNvSpPr>
          <p:nvPr/>
        </p:nvSpPr>
        <p:spPr bwMode="auto">
          <a:xfrm>
            <a:off x="8261350" y="6218239"/>
            <a:ext cx="1290638" cy="3063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GB" altLang="en-US" sz="1400" b="1">
                <a:solidFill>
                  <a:srgbClr val="FF3300"/>
                </a:solidFill>
                <a:latin typeface="Comic Sans MS" panose="030F0702030302020204" pitchFamily="66" charset="0"/>
              </a:rPr>
              <a:t>(RED = YES)</a:t>
            </a:r>
          </a:p>
        </p:txBody>
      </p:sp>
      <p:sp>
        <p:nvSpPr>
          <p:cNvPr id="7" name="Rectangle 6"/>
          <p:cNvSpPr/>
          <p:nvPr/>
        </p:nvSpPr>
        <p:spPr>
          <a:xfrm>
            <a:off x="1498601" y="0"/>
            <a:ext cx="9148763" cy="584200"/>
          </a:xfrm>
          <a:prstGeom prst="rect">
            <a:avLst/>
          </a:prstGeom>
          <a:solidFill>
            <a:schemeClr val="tx2"/>
          </a:solidFill>
        </p:spPr>
        <p:txBody>
          <a:bodyPr>
            <a:spAutoFit/>
          </a:bodyPr>
          <a:lstStyle/>
          <a:p>
            <a:pPr>
              <a:defRPr/>
            </a:pPr>
            <a:r>
              <a:rPr lang="en-GB" sz="1600" dirty="0">
                <a:solidFill>
                  <a:schemeClr val="accent4"/>
                </a:solidFill>
                <a:latin typeface="Comic Sans MS" pitchFamily="66" charset="0"/>
                <a:cs typeface="Arial" charset="0"/>
              </a:rPr>
              <a:t>To describe where tropical rainforests are found. </a:t>
            </a:r>
          </a:p>
          <a:p>
            <a:pPr>
              <a:defRPr/>
            </a:pPr>
            <a:r>
              <a:rPr lang="en-GB" sz="1600" dirty="0">
                <a:solidFill>
                  <a:schemeClr val="accent4"/>
                </a:solidFill>
                <a:latin typeface="Comic Sans MS" pitchFamily="66" charset="0"/>
                <a:cs typeface="Arial" charset="0"/>
              </a:rPr>
              <a:t>To illustrate the location of tropical rainforests</a:t>
            </a:r>
          </a:p>
        </p:txBody>
      </p:sp>
    </p:spTree>
    <p:extLst>
      <p:ext uri="{BB962C8B-B14F-4D97-AF65-F5344CB8AC3E}">
        <p14:creationId xmlns:p14="http://schemas.microsoft.com/office/powerpoint/2010/main" val="8740546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562" y="242705"/>
            <a:ext cx="8229600" cy="394749"/>
          </a:xfrm>
        </p:spPr>
        <p:txBody>
          <a:bodyPr>
            <a:normAutofit fontScale="90000"/>
          </a:bodyPr>
          <a:lstStyle/>
          <a:p>
            <a:r>
              <a:rPr lang="en-US" dirty="0">
                <a:latin typeface="dearJoe 5 CASUAL PRO" panose="02000000000000000000" pitchFamily="2" charset="0"/>
              </a:rPr>
              <a:t>Drawing a climate graph</a:t>
            </a:r>
          </a:p>
        </p:txBody>
      </p:sp>
      <p:sp>
        <p:nvSpPr>
          <p:cNvPr id="4" name="Rectangle 3"/>
          <p:cNvSpPr>
            <a:spLocks noChangeArrowheads="1"/>
          </p:cNvSpPr>
          <p:nvPr/>
        </p:nvSpPr>
        <p:spPr bwMode="auto">
          <a:xfrm>
            <a:off x="1925562" y="637454"/>
            <a:ext cx="641476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b="1" u="sng" dirty="0">
                <a:latin typeface="Arial" charset="0"/>
              </a:rPr>
              <a:t>Climate graph for tropical rainforest </a:t>
            </a:r>
          </a:p>
          <a:p>
            <a:pPr eaLnBrk="0" fontAlgn="base" hangingPunct="0">
              <a:spcBef>
                <a:spcPct val="0"/>
              </a:spcBef>
              <a:spcAft>
                <a:spcPct val="0"/>
              </a:spcAft>
            </a:pPr>
            <a:endParaRPr lang="en-US" altLang="en-US" b="1" dirty="0">
              <a:latin typeface="Arial" charset="0"/>
            </a:endParaRPr>
          </a:p>
          <a:p>
            <a:pPr eaLnBrk="0" fontAlgn="base" hangingPunct="0">
              <a:spcBef>
                <a:spcPct val="0"/>
              </a:spcBef>
              <a:spcAft>
                <a:spcPct val="0"/>
              </a:spcAft>
            </a:pPr>
            <a:r>
              <a:rPr lang="en-US" altLang="en-US" b="1" dirty="0">
                <a:latin typeface="Arial" charset="0"/>
              </a:rPr>
              <a:t>Temperature in degrees centigrade- drawn as a line graph</a:t>
            </a:r>
          </a:p>
          <a:p>
            <a:pPr eaLnBrk="0" fontAlgn="base" hangingPunct="0">
              <a:spcBef>
                <a:spcPct val="0"/>
              </a:spcBef>
              <a:spcAft>
                <a:spcPct val="0"/>
              </a:spcAft>
            </a:pPr>
            <a:endParaRPr lang="en-US" altLang="en-US" dirty="0">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639" y="1914432"/>
            <a:ext cx="7546846" cy="74178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005640" y="2850540"/>
            <a:ext cx="74603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b="1" dirty="0">
                <a:latin typeface="Arial" charset="0"/>
              </a:rPr>
              <a:t>Precipitation in mm- drawn as a bar graph</a:t>
            </a:r>
          </a:p>
          <a:p>
            <a:pPr eaLnBrk="0" fontAlgn="base" hangingPunct="0">
              <a:spcBef>
                <a:spcPct val="0"/>
              </a:spcBef>
              <a:spcAft>
                <a:spcPct val="0"/>
              </a:spcAft>
            </a:pPr>
            <a:endParaRPr lang="en-US" altLang="en-US" dirty="0">
              <a:latin typeface="Arial" charset="0"/>
            </a:endParaRPr>
          </a:p>
        </p:txBody>
      </p:sp>
      <p:pic>
        <p:nvPicPr>
          <p:cNvPr id="1025" name="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639" y="3239186"/>
            <a:ext cx="7577262" cy="7609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2146811" y="4750255"/>
            <a:ext cx="311661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en-US" sz="2400" b="1" dirty="0">
                <a:solidFill>
                  <a:srgbClr val="00B050"/>
                </a:solidFill>
              </a:rPr>
              <a:t>What a climate graph should look like</a:t>
            </a:r>
            <a:endParaRPr lang="en-US" sz="2400" dirty="0">
              <a:solidFill>
                <a:srgbClr val="00B050"/>
              </a:solidFill>
            </a:endParaRPr>
          </a:p>
        </p:txBody>
      </p:sp>
      <p:pic>
        <p:nvPicPr>
          <p:cNvPr id="9" name="Picture 8"/>
          <p:cNvPicPr/>
          <p:nvPr/>
        </p:nvPicPr>
        <p:blipFill>
          <a:blip r:embed="rId4"/>
          <a:stretch>
            <a:fillRect/>
          </a:stretch>
        </p:blipFill>
        <p:spPr>
          <a:xfrm>
            <a:off x="5159896" y="4221088"/>
            <a:ext cx="5112568" cy="2636912"/>
          </a:xfrm>
          <a:prstGeom prst="rect">
            <a:avLst/>
          </a:prstGeom>
        </p:spPr>
      </p:pic>
      <p:sp>
        <p:nvSpPr>
          <p:cNvPr id="7" name="Right Arrow 6"/>
          <p:cNvSpPr/>
          <p:nvPr/>
        </p:nvSpPr>
        <p:spPr>
          <a:xfrm>
            <a:off x="2949031" y="5631133"/>
            <a:ext cx="1512168" cy="4733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19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65" y="0"/>
            <a:ext cx="10515600" cy="1325563"/>
          </a:xfrm>
        </p:spPr>
        <p:txBody>
          <a:bodyPr/>
          <a:lstStyle/>
          <a:p>
            <a:r>
              <a:rPr lang="en-US" b="1" dirty="0">
                <a:solidFill>
                  <a:srgbClr val="00B050"/>
                </a:solidFill>
              </a:rPr>
              <a:t>Now </a:t>
            </a:r>
            <a:r>
              <a:rPr lang="en-US" b="1" dirty="0" err="1">
                <a:solidFill>
                  <a:srgbClr val="00B050"/>
                </a:solidFill>
              </a:rPr>
              <a:t>analyse</a:t>
            </a:r>
            <a:r>
              <a:rPr lang="en-US" b="1" dirty="0">
                <a:solidFill>
                  <a:srgbClr val="00B050"/>
                </a:solidFill>
              </a:rPr>
              <a:t> your graph</a:t>
            </a:r>
          </a:p>
        </p:txBody>
      </p:sp>
      <p:sp>
        <p:nvSpPr>
          <p:cNvPr id="3" name="Content Placeholder 2"/>
          <p:cNvSpPr>
            <a:spLocks noGrp="1"/>
          </p:cNvSpPr>
          <p:nvPr>
            <p:ph idx="1"/>
          </p:nvPr>
        </p:nvSpPr>
        <p:spPr>
          <a:xfrm>
            <a:off x="512379" y="1027303"/>
            <a:ext cx="10515600" cy="3881028"/>
          </a:xfrm>
        </p:spPr>
        <p:txBody>
          <a:bodyPr>
            <a:normAutofit/>
          </a:bodyPr>
          <a:lstStyle/>
          <a:p>
            <a:r>
              <a:rPr lang="en-US" sz="3600" dirty="0"/>
              <a:t>Describe the climate shown in the graph</a:t>
            </a:r>
          </a:p>
          <a:p>
            <a:r>
              <a:rPr lang="en-US" sz="3600" dirty="0"/>
              <a:t>Refer to temperature and rainfall throughout the year</a:t>
            </a:r>
          </a:p>
          <a:p>
            <a:r>
              <a:rPr lang="en-US" sz="3600" dirty="0"/>
              <a:t>Think about whether there is a specific pattern of weather during the year</a:t>
            </a:r>
          </a:p>
          <a:p>
            <a:r>
              <a:rPr lang="en-US" sz="3600" dirty="0"/>
              <a:t>Use figures from the graph to illustrate</a:t>
            </a:r>
          </a:p>
          <a:p>
            <a:r>
              <a:rPr lang="en-US" sz="3600" dirty="0"/>
              <a:t>Use key words e.g. temperature range</a:t>
            </a:r>
          </a:p>
        </p:txBody>
      </p:sp>
      <p:sp>
        <p:nvSpPr>
          <p:cNvPr id="4" name="TextBox 3"/>
          <p:cNvSpPr txBox="1"/>
          <p:nvPr/>
        </p:nvSpPr>
        <p:spPr>
          <a:xfrm>
            <a:off x="8050924" y="4006825"/>
            <a:ext cx="3899337" cy="2523768"/>
          </a:xfrm>
          <a:prstGeom prst="rect">
            <a:avLst/>
          </a:prstGeom>
          <a:noFill/>
        </p:spPr>
        <p:txBody>
          <a:bodyPr wrap="square" rtlCol="0">
            <a:spAutoFit/>
          </a:bodyPr>
          <a:lstStyle/>
          <a:p>
            <a:r>
              <a:rPr lang="en-US" altLang="en-US" sz="2800" b="1" dirty="0">
                <a:solidFill>
                  <a:srgbClr val="FF0000"/>
                </a:solidFill>
              </a:rPr>
              <a:t>Key words:</a:t>
            </a:r>
          </a:p>
          <a:p>
            <a:pPr marL="285750" indent="-285750">
              <a:buFont typeface="Wingdings" charset="2"/>
              <a:buChar char="v"/>
            </a:pPr>
            <a:r>
              <a:rPr lang="en-US" altLang="en-US" sz="2800" dirty="0">
                <a:solidFill>
                  <a:srgbClr val="FF0000"/>
                </a:solidFill>
              </a:rPr>
              <a:t>Temperature range – the difference between the lowest and highest temperature.</a:t>
            </a:r>
          </a:p>
          <a:p>
            <a:endParaRPr lang="en-US" dirty="0"/>
          </a:p>
        </p:txBody>
      </p:sp>
    </p:spTree>
    <p:extLst>
      <p:ext uri="{BB962C8B-B14F-4D97-AF65-F5344CB8AC3E}">
        <p14:creationId xmlns:p14="http://schemas.microsoft.com/office/powerpoint/2010/main" val="59456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1631504" y="620688"/>
            <a:ext cx="4031432" cy="1143000"/>
          </a:xfrm>
        </p:spPr>
        <p:txBody>
          <a:bodyPr>
            <a:normAutofit fontScale="90000"/>
          </a:bodyPr>
          <a:lstStyle/>
          <a:p>
            <a:r>
              <a:rPr lang="en-US" altLang="en-US" dirty="0"/>
              <a:t> </a:t>
            </a:r>
            <a:r>
              <a:rPr lang="en-US" altLang="en-US" sz="5400" b="1" dirty="0"/>
              <a:t>Model answer</a:t>
            </a:r>
          </a:p>
        </p:txBody>
      </p:sp>
      <p:pic>
        <p:nvPicPr>
          <p:cNvPr id="4" name="Picture 3"/>
          <p:cNvPicPr/>
          <p:nvPr/>
        </p:nvPicPr>
        <p:blipFill>
          <a:blip r:embed="rId2"/>
          <a:stretch>
            <a:fillRect/>
          </a:stretch>
        </p:blipFill>
        <p:spPr>
          <a:xfrm>
            <a:off x="6520185" y="0"/>
            <a:ext cx="6024567" cy="3174670"/>
          </a:xfrm>
          <a:prstGeom prst="rect">
            <a:avLst/>
          </a:prstGeom>
        </p:spPr>
      </p:pic>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411" y="2756780"/>
            <a:ext cx="7932738"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423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Watch the planet earth DVD</a:t>
            </a:r>
          </a:p>
        </p:txBody>
      </p:sp>
      <p:sp>
        <p:nvSpPr>
          <p:cNvPr id="3" name="Content Placeholder 2"/>
          <p:cNvSpPr>
            <a:spLocks noGrp="1"/>
          </p:cNvSpPr>
          <p:nvPr>
            <p:ph idx="1"/>
          </p:nvPr>
        </p:nvSpPr>
        <p:spPr>
          <a:xfrm>
            <a:off x="2133600" y="1600201"/>
            <a:ext cx="8229600" cy="4525963"/>
          </a:xfrm>
        </p:spPr>
        <p:txBody>
          <a:bodyPr/>
          <a:lstStyle/>
          <a:p>
            <a:r>
              <a:rPr lang="en-US" dirty="0"/>
              <a:t>Watch the BBC Planet Earth Jungles DVD using the worksheet to help your structure your notes</a:t>
            </a:r>
          </a:p>
          <a:p>
            <a:r>
              <a:rPr lang="en-US" dirty="0">
                <a:hlinkClick r:id="rId2"/>
              </a:rPr>
              <a:t>https://vimeo.com/122463253</a:t>
            </a:r>
            <a:endParaRPr lang="en-US" dirty="0"/>
          </a:p>
          <a:p>
            <a:endParaRPr lang="en-US" dirty="0"/>
          </a:p>
          <a:p>
            <a:endParaRPr lang="en-US" dirty="0"/>
          </a:p>
          <a:p>
            <a:endParaRPr lang="en-US" dirty="0"/>
          </a:p>
          <a:p>
            <a:pPr>
              <a:buNone/>
            </a:pPr>
            <a:endParaRPr lang="en-US" dirty="0"/>
          </a:p>
        </p:txBody>
      </p:sp>
      <p:pic>
        <p:nvPicPr>
          <p:cNvPr id="2054" name="Picture 6" descr="http://t3.gstatic.com/images?q=tbn:ANd9GcTD4SPjWF1dCVpR9WOpIrO9T8vNb5unWkXTirRtQBRXDpq6ky_N"/>
          <p:cNvPicPr>
            <a:picLocks noChangeAspect="1" noChangeArrowheads="1"/>
          </p:cNvPicPr>
          <p:nvPr/>
        </p:nvPicPr>
        <p:blipFill>
          <a:blip r:embed="rId3" cstate="print"/>
          <a:srcRect/>
          <a:stretch>
            <a:fillRect/>
          </a:stretch>
        </p:blipFill>
        <p:spPr bwMode="auto">
          <a:xfrm>
            <a:off x="4267201" y="3352801"/>
            <a:ext cx="4448175" cy="2514187"/>
          </a:xfrm>
          <a:prstGeom prst="rect">
            <a:avLst/>
          </a:prstGeom>
          <a:noFill/>
        </p:spPr>
      </p:pic>
    </p:spTree>
    <p:extLst>
      <p:ext uri="{BB962C8B-B14F-4D97-AF65-F5344CB8AC3E}">
        <p14:creationId xmlns:p14="http://schemas.microsoft.com/office/powerpoint/2010/main" val="1809382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2041</TotalTime>
  <Words>964</Words>
  <Application>Microsoft Macintosh PowerPoint</Application>
  <PresentationFormat>Widescreen</PresentationFormat>
  <Paragraphs>178</Paragraphs>
  <Slides>32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Calibri Light</vt:lpstr>
      <vt:lpstr>Comic Sans MS</vt:lpstr>
      <vt:lpstr>dearJoe 5 CASUAL PRO</vt:lpstr>
      <vt:lpstr>Kristen ITC</vt:lpstr>
      <vt:lpstr>Wingdings</vt:lpstr>
      <vt:lpstr>Office Theme</vt:lpstr>
      <vt:lpstr>The Rainforest Ecosystem</vt:lpstr>
      <vt:lpstr>Learning objectives:</vt:lpstr>
      <vt:lpstr>What can we learn from your Seesaw projects from last week?</vt:lpstr>
      <vt:lpstr>PowerPoint Presentation</vt:lpstr>
      <vt:lpstr>A Rainforest Country or not?  Using your completed world map with all the rainforests marked on decide which countries have tropical rainforests.  </vt:lpstr>
      <vt:lpstr>Drawing a climate graph</vt:lpstr>
      <vt:lpstr>Now analyse your graph</vt:lpstr>
      <vt:lpstr> Model answer</vt:lpstr>
      <vt:lpstr>Watch the planet earth DVD</vt:lpstr>
      <vt:lpstr>PowerPoint Presentation</vt:lpstr>
      <vt:lpstr>PowerPoint Presentation</vt:lpstr>
      <vt:lpstr>PowerPoint Presentation</vt:lpstr>
      <vt:lpstr>PowerPoint Presentation</vt:lpstr>
      <vt:lpstr>TRF Trees</vt:lpstr>
      <vt:lpstr>PowerPoint Presentation</vt:lpstr>
      <vt:lpstr>PowerPoint Presentation</vt:lpstr>
      <vt:lpstr>How have plants adapted to the conditions of the rainforest?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Imagine that a new species of plant or animal has been discovered in the rainforest…. Your task is to design the plant or animal and suggest the adaptations they might have to suit the rainforest environment</vt:lpstr>
      <vt:lpstr>PowerPoint Presentation</vt:lpstr>
      <vt:lpstr>PowerPoint Presentation</vt:lpstr>
      <vt:lpstr>PowerPoint Presentation</vt:lpstr>
      <vt:lpstr>PowerPoint Presentation</vt:lpstr>
      <vt:lpstr>Choose your own biome</vt:lpstr>
      <vt:lpstr>Biomes to choose from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Rainforest characteristics</dc:title>
  <dc:creator>Ruth Capper</dc:creator>
  <cp:lastModifiedBy>Ruth Capper</cp:lastModifiedBy>
  <cp:revision>16</cp:revision>
  <cp:lastPrinted>2016-10-05T17:23:33Z</cp:lastPrinted>
  <dcterms:created xsi:type="dcterms:W3CDTF">2016-09-27T17:05:34Z</dcterms:created>
  <dcterms:modified xsi:type="dcterms:W3CDTF">2019-03-13T14:26:21Z</dcterms:modified>
</cp:coreProperties>
</file>