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9" r:id="rId4"/>
    <p:sldId id="268" r:id="rId5"/>
    <p:sldId id="260" r:id="rId6"/>
    <p:sldId id="261" r:id="rId7"/>
    <p:sldId id="266" r:id="rId8"/>
    <p:sldId id="267" r:id="rId9"/>
    <p:sldId id="269" r:id="rId10"/>
    <p:sldId id="270" r:id="rId11"/>
    <p:sldId id="262" r:id="rId12"/>
    <p:sldId id="263" r:id="rId13"/>
    <p:sldId id="264" r:id="rId14"/>
    <p:sldId id="27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2"/>
  </p:normalViewPr>
  <p:slideViewPr>
    <p:cSldViewPr>
      <p:cViewPr varScale="1">
        <p:scale>
          <a:sx n="113" d="100"/>
          <a:sy n="113" d="100"/>
        </p:scale>
        <p:origin x="160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2170739-2AC2-4207-BBCE-D9FB42D1113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69CEAB-033B-4705-B395-78056078221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C68D7522-1184-4796-AF61-6244287DB4EE}" type="datetimeFigureOut">
              <a:rPr lang="en-GB"/>
              <a:pPr>
                <a:defRPr/>
              </a:pPr>
              <a:t>24/02/2020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24E3C56-A803-4729-BDF7-F3CDA876E17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EB46B02-82D7-4139-ADC6-E890093E89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3D7D03-DA76-45E9-B95B-F12C45D0B33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C86185-7870-4577-9578-EAAAAEDA81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15CCE3A-D2F7-483C-A880-A644FD6298E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9BDC2D85-D960-44D3-BF59-F572BFEFDC3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0F983F9B-E448-4BA1-990B-CC962622ABB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ED9B5DC1-1727-4620-A75D-5E68F928CF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FD7A09B-A25D-44F4-A26F-90A4532A2094}" type="slidenum">
              <a:rPr lang="en-GB" altLang="en-US"/>
              <a:pPr eaLnBrk="1" hangingPunct="1"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145BF623-71F5-4C0C-A67E-C1214B3614A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F550056E-BBB7-4460-991D-0A7E7EAB671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6ADC2F46-3603-4030-B4B6-55ADEC41E25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D2AC6A1-6A46-441A-9BFD-8CEB7FB6D810}" type="slidenum">
              <a:rPr lang="en-GB" altLang="en-US"/>
              <a:pPr eaLnBrk="1" hangingPunct="1"/>
              <a:t>10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EA24F2C0-F029-4A9B-BFBA-7B2319D49DB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91A09C90-45B1-4BAD-9B81-3834223B364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2EBFBB11-6726-4F18-BD6F-BDB76B553F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92D22A1-F224-4449-BE28-0EFD73872E40}" type="slidenum">
              <a:rPr lang="en-GB" altLang="en-US"/>
              <a:pPr eaLnBrk="1" hangingPunct="1"/>
              <a:t>11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AFC1B630-FF6E-4D70-AAA5-C7A9C3C212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9AEEA7CC-1BAC-435D-AF35-A6A5D103B4B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5F400A7A-0346-4D66-B510-27F6F2AEE2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91A0270-3325-482A-81D4-5ED526480A41}" type="slidenum">
              <a:rPr lang="en-GB" altLang="en-US"/>
              <a:pPr eaLnBrk="1" hangingPunct="1"/>
              <a:t>12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B40DD725-FDDE-4EB5-8CDB-D1089BC9CD1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6B56340E-7B1A-4B81-AA99-1E92399740A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E49349F0-3BD6-4232-ABAA-D765576D7E2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68A16A3-A124-408B-9668-97E6A5B99DF9}" type="slidenum">
              <a:rPr lang="en-GB" altLang="en-US"/>
              <a:pPr eaLnBrk="1" hangingPunct="1"/>
              <a:t>13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6865E606-B3F3-4313-9819-6EEFF015330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A740D807-2B46-4265-BFF7-32AC8DF55A1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D4A4F763-4173-43C6-B36E-A300EF251F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E638314-8FA7-40E2-9FAE-900FF50EF2D3}" type="slidenum">
              <a:rPr lang="en-GB" altLang="en-US"/>
              <a:pPr eaLnBrk="1" hangingPunct="1"/>
              <a:t>14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B63FD2B0-6241-4CE3-87DF-99D66366E3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4420B263-3A99-498B-9692-74939506D71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EA62EF1E-4BFD-4E04-8534-F92EEDA622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AA02847-A014-4982-8876-C36CCF605F6B}" type="slidenum">
              <a:rPr lang="en-GB" altLang="en-US"/>
              <a:pPr eaLnBrk="1" hangingPunct="1"/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9EE972D4-1B5A-4DB9-A154-450A15FBD95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6A436005-9BBF-47D0-B79E-74EEB22E6AE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CDDBDC4C-2A74-46A4-80B0-41ED5E8A88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40D1679-D3EC-4CF6-80D3-B94D9F468355}" type="slidenum">
              <a:rPr lang="en-GB" altLang="en-US"/>
              <a:pPr eaLnBrk="1" hangingPunct="1"/>
              <a:t>3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08166815-6A91-49B3-9560-15B38EED033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D7BA85D9-F641-4AA5-BD15-604C54C8CF5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C8F97303-00A3-4D3A-8836-F7E180C4453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878E8D-82AA-4E4B-84AA-3C9EEB7677FA}" type="slidenum">
              <a:rPr lang="en-GB" altLang="en-US"/>
              <a:pPr eaLnBrk="1" hangingPunct="1"/>
              <a:t>4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0B4C75D8-4053-4212-B5A3-0FD1DE2BEC6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EBB2E954-8A5A-424B-A850-4CABFAEA621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BEEE161A-18C7-4C1F-B3E2-EB779F48C5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47342AF-EC2A-424C-875A-3C49DF00629F}" type="slidenum">
              <a:rPr lang="en-GB" altLang="en-US"/>
              <a:pPr eaLnBrk="1" hangingPunct="1"/>
              <a:t>5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50E6F384-D973-4AEC-BCD3-7AFA931F5AE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FC348ABA-CE24-4A43-A7B1-3613DF9AF7F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ED09BC5E-DF40-44DE-8976-7A1873633A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598C1C3-FF81-4E56-B450-344C4D9D807B}" type="slidenum">
              <a:rPr lang="en-GB" altLang="en-US"/>
              <a:pPr eaLnBrk="1" hangingPunct="1"/>
              <a:t>6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517FF5B0-606B-47C6-BC07-DE6BCD115BB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25216FF3-CA2D-4229-9E81-BBEEED6052D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BBA16738-D57F-4A5B-99D2-F6048E1A2A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51D5DCA-1DBB-4705-B977-DBDAF3FA783F}" type="slidenum">
              <a:rPr lang="en-GB" altLang="en-US"/>
              <a:pPr eaLnBrk="1" hangingPunct="1"/>
              <a:t>7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CBAA2FDC-564A-42BD-AE78-B05862EE3F6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ABA9BFC2-87FF-43E1-8704-72D23E592D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EC25A079-AD30-4596-8CD1-55D3988D453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3C537E6-460D-4679-8025-0E7B0D1F7F57}" type="slidenum">
              <a:rPr lang="en-GB" altLang="en-US"/>
              <a:pPr eaLnBrk="1" hangingPunct="1"/>
              <a:t>8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8EF53459-23EE-4910-B27C-28BE0D37655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F797CF6B-621B-40B3-8AD5-358CE79E115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A0485D06-DAF0-432B-AE7F-172EEB3FF3F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A328CE7-F1D8-4BAE-B6C3-4919CB79EADB}" type="slidenum">
              <a:rPr lang="en-GB" altLang="en-US"/>
              <a:pPr eaLnBrk="1" hangingPunct="1"/>
              <a:t>9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965D3-715A-4037-8553-2AC69E7AA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6538B-B0A0-411E-AAD9-15EB8F220D38}" type="datetimeFigureOut">
              <a:rPr lang="en-US"/>
              <a:pPr>
                <a:defRPr/>
              </a:pPr>
              <a:t>2/24/20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CB6DC-150F-4ED8-BCD0-EF65D0C04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BB65C-77D1-4C4A-A2DB-465FB2E5B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DFA9E6-8CD7-4D49-96FF-554BB406148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3144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10C61-E000-43C1-B9AA-7DE41530C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7619A-8F48-43DA-AB97-0B96DC7BA7E6}" type="datetimeFigureOut">
              <a:rPr lang="en-US"/>
              <a:pPr>
                <a:defRPr/>
              </a:pPr>
              <a:t>2/24/20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106F52-ADEB-4720-9F46-961423BB0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CF6281-EC97-4E62-B8D4-1F7F0370D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33F48-CBC8-4A8D-A790-FC203FC6BE8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3794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39471-A976-49B1-A562-ECDA7DFA6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9D9FA-B9E9-4B60-872F-8136642FC614}" type="datetimeFigureOut">
              <a:rPr lang="en-US"/>
              <a:pPr>
                <a:defRPr/>
              </a:pPr>
              <a:t>2/24/20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DFD226-5B7E-4B84-B628-7CCCF7C8F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321226-292C-49F1-9BD6-03DBB05FA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9872F7-4A3B-4C2A-92E4-34F240CE155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124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D20A0-CDA2-4FFD-BA84-4BCC40172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CF9F7-0276-463D-A8E6-37140CE475EF}" type="datetimeFigureOut">
              <a:rPr lang="en-US"/>
              <a:pPr>
                <a:defRPr/>
              </a:pPr>
              <a:t>2/24/20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C169A-BD13-461F-827B-011F93F79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2729EC-7B57-4274-8B55-23902872D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11002-4DCF-44DD-88E1-6D3A08806C1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2809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AC578-0AA8-4E23-9805-439A74B9A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B83AD-8BB6-42FC-885E-25360C64B628}" type="datetimeFigureOut">
              <a:rPr lang="en-US"/>
              <a:pPr>
                <a:defRPr/>
              </a:pPr>
              <a:t>2/24/20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3B7F7F-A883-4D9A-8EEA-47B99784B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CD76CD-0159-4DAB-B9E9-29FA67A85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DF1961-0CA9-4186-B659-FC93E6AC4CC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003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E8CF9A3-62EA-420A-8D31-1408ECC5E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DE755-97D8-4249-80DC-AC8F1530A610}" type="datetimeFigureOut">
              <a:rPr lang="en-US"/>
              <a:pPr>
                <a:defRPr/>
              </a:pPr>
              <a:t>2/24/20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B7A357C-2EAB-4F8D-A1DC-9807B5BE1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8673CFB-6876-4BD8-9906-CAAE08576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34B500-CFBD-456E-B9A2-2741D3FD1E4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6849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7C192B1-1612-4059-A111-D0D4BDFEB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6ADBE-4959-43F3-988A-A785AA50AADC}" type="datetimeFigureOut">
              <a:rPr lang="en-US"/>
              <a:pPr>
                <a:defRPr/>
              </a:pPr>
              <a:t>2/24/20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A000E12-A989-4F95-96A6-C7377658D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B4CD1E8-C301-4265-A621-ED827AE2B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ECE443-2821-4105-816E-BA3834D2C6A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1880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F9490D4-B449-4CAE-8EE2-DE2F73830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C068E-C645-45FA-AAF1-854CCB9B5E52}" type="datetimeFigureOut">
              <a:rPr lang="en-US"/>
              <a:pPr>
                <a:defRPr/>
              </a:pPr>
              <a:t>2/24/20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9CDA881-BA57-48A2-A133-F9F9ABC37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92E4609-3713-419F-B7DD-B6719762E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D48B5-C420-4EBC-9EA7-3BB17645D6C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745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2BB48FB-E86E-4582-8AD8-3F77885F3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4E60B-3151-4F1E-B97B-FBE4FC8314BB}" type="datetimeFigureOut">
              <a:rPr lang="en-US"/>
              <a:pPr>
                <a:defRPr/>
              </a:pPr>
              <a:t>2/24/20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824F623-B487-4031-9C1A-CB932789A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26CF1BB-A156-4C08-BFBF-CCED6605E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029BCB-0FF5-4D46-A8D9-C8F6780D61A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5515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F3BCECC-FDE9-44B2-BB11-27F2AD455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6C448-909C-43C1-85FB-E0CA1AC63D16}" type="datetimeFigureOut">
              <a:rPr lang="en-US"/>
              <a:pPr>
                <a:defRPr/>
              </a:pPr>
              <a:t>2/24/20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54AB26C-AEBA-4F2D-BB47-39ACB9C1E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42D3A98-2BAA-4FEF-B6F4-1A7512096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3B52C-0C6A-4663-A63B-EC1FDB9274B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63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F90ACE6-D2B4-48D9-AD5F-FA4708E8C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D8FD4-F848-41B3-BB7F-9670A669D1B9}" type="datetimeFigureOut">
              <a:rPr lang="en-US"/>
              <a:pPr>
                <a:defRPr/>
              </a:pPr>
              <a:t>2/24/20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B056C82-4AC7-4940-8C81-D719613FE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4C2413B-F098-4341-BF30-EB844ADB7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CDFED7-4AE6-4510-9FC8-F2E1283711E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9710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2ECDAC7-32E8-4F5D-904B-C36793B171D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8B20B3C-2275-43EE-8DA3-8AD56B10395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97B76-12AF-4A65-AB67-E5D65B18E6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E636097-E964-4316-B5D0-13D7F7EB2FFD}" type="datetimeFigureOut">
              <a:rPr lang="en-US"/>
              <a:pPr>
                <a:defRPr/>
              </a:pPr>
              <a:t>2/24/20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F1585-BAE6-47CF-92A1-E84B7E9393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B459CB-3771-4FE8-8AC3-425F33A8BF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B321BD4-FF80-4665-88C7-39A48944800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20680-1F8C-4A3B-8EAA-5CD90EA6D5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0" y="152400"/>
            <a:ext cx="4267200" cy="914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8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Questionnaires</a:t>
            </a:r>
          </a:p>
        </p:txBody>
      </p:sp>
      <p:sp>
        <p:nvSpPr>
          <p:cNvPr id="2051" name="Subtitle 2">
            <a:extLst>
              <a:ext uri="{FF2B5EF4-FFF2-40B4-BE49-F238E27FC236}">
                <a16:creationId xmlns:a16="http://schemas.microsoft.com/office/drawing/2014/main" id="{928819CD-73FF-41B7-B95A-CF6815205F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048000"/>
            <a:ext cx="6553200" cy="3505200"/>
          </a:xfrm>
        </p:spPr>
        <p:txBody>
          <a:bodyPr/>
          <a:lstStyle/>
          <a:p>
            <a:pPr eaLnBrk="1" hangingPunct="1"/>
            <a:r>
              <a:rPr lang="en-GB" altLang="en-US" sz="2400" b="1" u="sng">
                <a:solidFill>
                  <a:schemeClr val="tx1"/>
                </a:solidFill>
              </a:rPr>
              <a:t>Lesson Aims:</a:t>
            </a:r>
          </a:p>
          <a:p>
            <a:pPr eaLnBrk="1" hangingPunct="1"/>
            <a:r>
              <a:rPr lang="en-GB" altLang="en-US" sz="2400">
                <a:solidFill>
                  <a:schemeClr val="tx1"/>
                </a:solidFill>
                <a:latin typeface="Algerian" panose="04020705040A02060702" pitchFamily="82" charset="0"/>
              </a:rPr>
              <a:t>1. Do you know what a questionnaire is?</a:t>
            </a:r>
          </a:p>
          <a:p>
            <a:pPr eaLnBrk="1" hangingPunct="1"/>
            <a:r>
              <a:rPr lang="en-GB" altLang="en-US" sz="2400">
                <a:solidFill>
                  <a:schemeClr val="tx1"/>
                </a:solidFill>
                <a:latin typeface="Arial Black" panose="020B0A04020102020204" pitchFamily="34" charset="0"/>
              </a:rPr>
              <a:t>2. Describe the types of question you know</a:t>
            </a:r>
          </a:p>
          <a:p>
            <a:pPr eaLnBrk="1" hangingPunct="1"/>
            <a:r>
              <a:rPr lang="en-GB" altLang="en-US" sz="2400">
                <a:solidFill>
                  <a:schemeClr val="tx1"/>
                </a:solidFill>
                <a:latin typeface="Comic Sans MS" panose="030F0702030302020204" pitchFamily="66" charset="0"/>
              </a:rPr>
              <a:t>3. Questionnaires are useful tools for sociologists.  Do you:</a:t>
            </a:r>
          </a:p>
          <a:p>
            <a:pPr eaLnBrk="1" hangingPunct="1"/>
            <a:r>
              <a:rPr lang="en-GB" altLang="en-US" sz="2400">
                <a:solidFill>
                  <a:schemeClr val="tx1"/>
                </a:solidFill>
                <a:latin typeface="Comic Sans MS" panose="030F0702030302020204" pitchFamily="66" charset="0"/>
              </a:rPr>
              <a:t>Strongly agree, agree, neither agree nor disagree, disagree, strongly disagree</a:t>
            </a:r>
          </a:p>
        </p:txBody>
      </p:sp>
      <p:pic>
        <p:nvPicPr>
          <p:cNvPr id="2052" name="Picture 2" descr="http://meds.queensu.ca/assets/questionnaire.jpg">
            <a:extLst>
              <a:ext uri="{FF2B5EF4-FFF2-40B4-BE49-F238E27FC236}">
                <a16:creationId xmlns:a16="http://schemas.microsoft.com/office/drawing/2014/main" id="{1A47BABA-C21A-48DD-A64D-49F0FF0919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3619500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E65228AA-7A7B-4E94-9728-203CB0D4012A}"/>
              </a:ext>
            </a:extLst>
          </p:cNvPr>
          <p:cNvSpPr/>
          <p:nvPr/>
        </p:nvSpPr>
        <p:spPr>
          <a:xfrm>
            <a:off x="4572000" y="1371600"/>
            <a:ext cx="4267200" cy="18288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3200" b="1" u="sng" dirty="0">
              <a:solidFill>
                <a:srgbClr val="FF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 u="sng" dirty="0">
                <a:solidFill>
                  <a:srgbClr val="FF0000"/>
                </a:solidFill>
              </a:rPr>
              <a:t>CONNECT: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rgbClr val="FF0000"/>
                </a:solidFill>
              </a:rPr>
              <a:t>1. When you start to answer a questionnaire about something, what are the first questions usually about and why?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3200" b="1" u="sng" dirty="0">
              <a:solidFill>
                <a:srgbClr val="FFFF00"/>
              </a:solidFill>
            </a:endParaRPr>
          </a:p>
        </p:txBody>
      </p:sp>
      <p:sp>
        <p:nvSpPr>
          <p:cNvPr id="6" name="8-Point Star 5">
            <a:extLst>
              <a:ext uri="{FF2B5EF4-FFF2-40B4-BE49-F238E27FC236}">
                <a16:creationId xmlns:a16="http://schemas.microsoft.com/office/drawing/2014/main" id="{970AC2B0-46FD-497B-8FA5-2DF20559CA17}"/>
              </a:ext>
            </a:extLst>
          </p:cNvPr>
          <p:cNvSpPr/>
          <p:nvPr/>
        </p:nvSpPr>
        <p:spPr>
          <a:xfrm>
            <a:off x="6934200" y="4876800"/>
            <a:ext cx="1295400" cy="10668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5 </a:t>
            </a:r>
            <a:r>
              <a:rPr lang="en-GB" dirty="0" err="1"/>
              <a:t>mins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2FC062EA-A941-43BC-8CD4-57E988D5D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r>
              <a:rPr lang="en-GB" altLang="en-US" sz="3200"/>
              <a:t>Strengths and Weaknesses of questionnaires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0242BA63-12DD-4742-8FCF-276ED9A50F72}"/>
              </a:ext>
            </a:extLst>
          </p:cNvPr>
          <p:cNvSpPr/>
          <p:nvPr/>
        </p:nvSpPr>
        <p:spPr>
          <a:xfrm>
            <a:off x="3352800" y="3886200"/>
            <a:ext cx="2819400" cy="609600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8. They are a quick way to collect a lot of data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F6C6ECAD-7B43-4A65-9EC6-4DECE3AEB3FD}"/>
              </a:ext>
            </a:extLst>
          </p:cNvPr>
          <p:cNvSpPr/>
          <p:nvPr/>
        </p:nvSpPr>
        <p:spPr>
          <a:xfrm>
            <a:off x="381000" y="5867400"/>
            <a:ext cx="2819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9. Responses may lack </a:t>
            </a:r>
            <a:r>
              <a:rPr lang="en-GB" b="1" dirty="0"/>
              <a:t>validity</a:t>
            </a:r>
            <a:endParaRPr lang="en-GB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A93D8B07-DB69-41FD-AF30-413A2D3DEE88}"/>
              </a:ext>
            </a:extLst>
          </p:cNvPr>
          <p:cNvSpPr/>
          <p:nvPr/>
        </p:nvSpPr>
        <p:spPr>
          <a:xfrm>
            <a:off x="152400" y="3962400"/>
            <a:ext cx="2819400" cy="144780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7. Questions may be misunderstood and the respondent cannot ask for an explanation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6447DA7F-982D-4C9F-A8A7-59D8102177A3}"/>
              </a:ext>
            </a:extLst>
          </p:cNvPr>
          <p:cNvSpPr/>
          <p:nvPr/>
        </p:nvSpPr>
        <p:spPr>
          <a:xfrm>
            <a:off x="3124200" y="2895600"/>
            <a:ext cx="2819400" cy="6858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5. They can reach a large sample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8266ADAF-9198-4CA4-A976-0896A16F77DC}"/>
              </a:ext>
            </a:extLst>
          </p:cNvPr>
          <p:cNvSpPr/>
          <p:nvPr/>
        </p:nvSpPr>
        <p:spPr>
          <a:xfrm>
            <a:off x="0" y="2743200"/>
            <a:ext cx="2819400" cy="6858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4. They produce </a:t>
            </a:r>
            <a:r>
              <a:rPr lang="en-GB" b="1" dirty="0"/>
              <a:t>reliable </a:t>
            </a:r>
            <a:r>
              <a:rPr lang="en-GB" dirty="0"/>
              <a:t>data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FE7D4B66-1CE4-47F7-9EC5-D9BF8DD2C24E}"/>
              </a:ext>
            </a:extLst>
          </p:cNvPr>
          <p:cNvSpPr/>
          <p:nvPr/>
        </p:nvSpPr>
        <p:spPr>
          <a:xfrm>
            <a:off x="6324600" y="914400"/>
            <a:ext cx="2819400" cy="1371600"/>
          </a:xfrm>
          <a:prstGeom prst="round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3. People can take their time to think of  appropriate answers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23763198-0E2E-4514-98FF-C2BCFA91DB4F}"/>
              </a:ext>
            </a:extLst>
          </p:cNvPr>
          <p:cNvSpPr/>
          <p:nvPr/>
        </p:nvSpPr>
        <p:spPr>
          <a:xfrm>
            <a:off x="3276600" y="990600"/>
            <a:ext cx="28194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2. Response rates vary depending on the way the questionnaire is distributed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8D76E44F-166F-4EB4-9DBB-8C7D33D28188}"/>
              </a:ext>
            </a:extLst>
          </p:cNvPr>
          <p:cNvSpPr/>
          <p:nvPr/>
        </p:nvSpPr>
        <p:spPr>
          <a:xfrm>
            <a:off x="0" y="838200"/>
            <a:ext cx="2819400" cy="14478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1. The researcher has decided what to ask and may choose a </a:t>
            </a:r>
            <a:r>
              <a:rPr lang="en-GB" b="1" dirty="0"/>
              <a:t>biased </a:t>
            </a:r>
            <a:r>
              <a:rPr lang="en-GB" dirty="0"/>
              <a:t>set of questions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FD885FFC-5271-406F-AB80-ABCA7872F9CF}"/>
              </a:ext>
            </a:extLst>
          </p:cNvPr>
          <p:cNvSpPr/>
          <p:nvPr/>
        </p:nvSpPr>
        <p:spPr>
          <a:xfrm>
            <a:off x="3505200" y="5181600"/>
            <a:ext cx="2819400" cy="14478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10. If closed questions are asked the researcher has decided on the range of possible answers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9CA518FB-0837-4777-A604-6F7A6665D9F3}"/>
              </a:ext>
            </a:extLst>
          </p:cNvPr>
          <p:cNvSpPr/>
          <p:nvPr/>
        </p:nvSpPr>
        <p:spPr>
          <a:xfrm>
            <a:off x="6324600" y="2514600"/>
            <a:ext cx="2819400" cy="1447800"/>
          </a:xfrm>
          <a:prstGeom prst="roundRect">
            <a:avLst/>
          </a:prstGeom>
          <a:gradFill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6. Respondents might rush through the questions especially if it is a long questionnaire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51EC84DC-EDE1-4990-BD40-D70EA170D8BB}"/>
              </a:ext>
            </a:extLst>
          </p:cNvPr>
          <p:cNvSpPr/>
          <p:nvPr/>
        </p:nvSpPr>
        <p:spPr>
          <a:xfrm>
            <a:off x="6324600" y="4495800"/>
            <a:ext cx="2819400" cy="6858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/>
              <a:t>11 They are relatively cheap to produce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5EBB8-6E74-468F-A32D-66505AEEE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4873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u="sng" dirty="0">
                <a:solidFill>
                  <a:srgbClr val="7030A0"/>
                </a:solidFill>
              </a:rPr>
              <a:t>+/- of questionnaires...</a:t>
            </a:r>
            <a:br>
              <a:rPr lang="en-GB" b="1" u="sng" dirty="0">
                <a:solidFill>
                  <a:srgbClr val="7030A0"/>
                </a:solidFill>
              </a:rPr>
            </a:br>
            <a:r>
              <a:rPr lang="en-GB" b="1" u="sng" dirty="0">
                <a:solidFill>
                  <a:srgbClr val="7030A0"/>
                </a:solidFill>
              </a:rPr>
              <a:t>EXTENSION POINTS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F82153D-0583-4317-B203-EF74462115B2}"/>
              </a:ext>
            </a:extLst>
          </p:cNvPr>
          <p:cNvSpPr/>
          <p:nvPr/>
        </p:nvSpPr>
        <p:spPr>
          <a:xfrm>
            <a:off x="3124200" y="5181600"/>
            <a:ext cx="2819400" cy="1447800"/>
          </a:xfrm>
          <a:prstGeom prst="roundRect">
            <a:avLst/>
          </a:prstGeom>
          <a:gradFill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16. They produce quantitative data that can be easily converted into statistics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1EC144B4-A99D-45D5-B59A-F5E1069D06F2}"/>
              </a:ext>
            </a:extLst>
          </p:cNvPr>
          <p:cNvSpPr/>
          <p:nvPr/>
        </p:nvSpPr>
        <p:spPr>
          <a:xfrm>
            <a:off x="4800600" y="3276600"/>
            <a:ext cx="2819400" cy="1752600"/>
          </a:xfrm>
          <a:prstGeom prst="round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15. They can be designed on a computer and are read by a computer and computer packages can help to organise the data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857932D7-867B-4EEF-A126-6A38DBD22848}"/>
              </a:ext>
            </a:extLst>
          </p:cNvPr>
          <p:cNvSpPr/>
          <p:nvPr/>
        </p:nvSpPr>
        <p:spPr>
          <a:xfrm>
            <a:off x="304800" y="1295400"/>
            <a:ext cx="3657600" cy="1905000"/>
          </a:xfrm>
          <a:prstGeom prst="round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12. It is possible to cross-reference data from different questions, for example, you can do an analysis by gender and age if you asked those questions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2CF79D05-B587-45A8-A4A7-28F681DE74A8}"/>
              </a:ext>
            </a:extLst>
          </p:cNvPr>
          <p:cNvSpPr/>
          <p:nvPr/>
        </p:nvSpPr>
        <p:spPr>
          <a:xfrm>
            <a:off x="4876800" y="1219200"/>
            <a:ext cx="2819400" cy="1752600"/>
          </a:xfrm>
          <a:prstGeom prst="round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13. Open questions take a long time to analyse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CDE2F5F5-4AB4-4BDC-81FF-E69B93D2FFBA}"/>
              </a:ext>
            </a:extLst>
          </p:cNvPr>
          <p:cNvSpPr/>
          <p:nvPr/>
        </p:nvSpPr>
        <p:spPr>
          <a:xfrm>
            <a:off x="457200" y="3276600"/>
            <a:ext cx="2819400" cy="1981200"/>
          </a:xfrm>
          <a:prstGeom prst="round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14. If you ask a question you are supposed to analyse the data.  You can collect too much data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F7CA3BA2-AC4A-456D-BD8D-9D2C0927B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u="sng"/>
              <a:t>Pilot study 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BB9FB893-9D27-47F3-8EBE-8483E53EC9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3400" y="1600200"/>
            <a:ext cx="4343400" cy="45259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b="1" u="sng"/>
              <a:t>Why might you use one for questionnaires?</a:t>
            </a:r>
            <a:endParaRPr lang="en-GB" altLang="en-US"/>
          </a:p>
        </p:txBody>
      </p:sp>
      <p:pic>
        <p:nvPicPr>
          <p:cNvPr id="13316" name="Picture 2" descr="http://www.srl.cam.ac.uk/epic/images/nicolaworking.jpg">
            <a:extLst>
              <a:ext uri="{FF2B5EF4-FFF2-40B4-BE49-F238E27FC236}">
                <a16:creationId xmlns:a16="http://schemas.microsoft.com/office/drawing/2014/main" id="{1F69C01D-2FE8-464F-8AB6-7D7A74A62A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3429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96C5D40F-076F-4396-A28D-0C0B1B09F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6430963"/>
          </a:xfrm>
        </p:spPr>
        <p:txBody>
          <a:bodyPr/>
          <a:lstStyle/>
          <a:p>
            <a:pPr eaLnBrk="1" hangingPunct="1"/>
            <a:r>
              <a:rPr lang="en-GB" altLang="en-US" b="1" u="sng"/>
              <a:t>Pilot study! </a:t>
            </a:r>
            <a:br>
              <a:rPr lang="en-GB" altLang="en-US" b="1" u="sng"/>
            </a:br>
            <a:r>
              <a:rPr lang="en-GB" altLang="en-US" sz="2700">
                <a:latin typeface="Comic Sans MS" panose="030F0702030302020204" pitchFamily="66" charset="0"/>
              </a:rPr>
              <a:t>Ask your questions to the person sat next to you</a:t>
            </a:r>
            <a:br>
              <a:rPr lang="en-GB" altLang="en-US" sz="2700">
                <a:latin typeface="Comic Sans MS" panose="030F0702030302020204" pitchFamily="66" charset="0"/>
              </a:rPr>
            </a:br>
            <a:br>
              <a:rPr lang="en-GB" altLang="en-US" sz="2700">
                <a:latin typeface="Comic Sans MS" panose="030F0702030302020204" pitchFamily="66" charset="0"/>
              </a:rPr>
            </a:br>
            <a:r>
              <a:rPr lang="en-GB" altLang="en-US" sz="2700" b="1" u="sng">
                <a:solidFill>
                  <a:srgbClr val="7030A0"/>
                </a:solidFill>
                <a:latin typeface="Comic Sans MS" panose="030F0702030302020204" pitchFamily="66" charset="0"/>
              </a:rPr>
              <a:t>Then answer these 2 questions…</a:t>
            </a:r>
            <a:br>
              <a:rPr lang="en-GB" altLang="en-US" sz="2700">
                <a:latin typeface="Comic Sans MS" panose="030F0702030302020204" pitchFamily="66" charset="0"/>
              </a:rPr>
            </a:br>
            <a:r>
              <a:rPr lang="en-GB" altLang="en-US" sz="2700">
                <a:latin typeface="Comic Sans MS" panose="030F0702030302020204" pitchFamily="66" charset="0"/>
              </a:rPr>
              <a:t>1. Does this ‘pilot study’ make you want to change the way you asked your question?</a:t>
            </a:r>
            <a:br>
              <a:rPr lang="en-GB" altLang="en-US" sz="2700">
                <a:latin typeface="Comic Sans MS" panose="030F0702030302020204" pitchFamily="66" charset="0"/>
              </a:rPr>
            </a:br>
            <a:br>
              <a:rPr lang="en-GB" altLang="en-US" sz="2700">
                <a:latin typeface="Comic Sans MS" panose="030F0702030302020204" pitchFamily="66" charset="0"/>
              </a:rPr>
            </a:br>
            <a:r>
              <a:rPr lang="en-GB" altLang="en-US" sz="2700">
                <a:latin typeface="Comic Sans MS" panose="030F0702030302020204" pitchFamily="66" charset="0"/>
              </a:rPr>
              <a:t>2. Why might this be important for sociologists?</a:t>
            </a:r>
          </a:p>
        </p:txBody>
      </p:sp>
      <p:pic>
        <p:nvPicPr>
          <p:cNvPr id="14339" name="Picture 2" descr="http://meds.queensu.ca/assets/questionnaire.jpg">
            <a:extLst>
              <a:ext uri="{FF2B5EF4-FFF2-40B4-BE49-F238E27FC236}">
                <a16:creationId xmlns:a16="http://schemas.microsoft.com/office/drawing/2014/main" id="{11EF4E26-5440-4CCF-9075-3A23F4BF0B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0"/>
            <a:ext cx="2590800" cy="172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8D712CF2-B561-481C-868D-8FA901CA0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u="sng"/>
              <a:t>Have you met the lesson aims?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8442776B-58F3-40A6-867C-C7DD416FE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/>
              <a:t>Be prepared to feedback whether you have met the lesson aims and how!!</a:t>
            </a:r>
          </a:p>
        </p:txBody>
      </p:sp>
      <p:sp>
        <p:nvSpPr>
          <p:cNvPr id="15364" name="Subtitle 2">
            <a:extLst>
              <a:ext uri="{FF2B5EF4-FFF2-40B4-BE49-F238E27FC236}">
                <a16:creationId xmlns:a16="http://schemas.microsoft.com/office/drawing/2014/main" id="{599FD657-3592-4697-AC6F-62134AB7B78B}"/>
              </a:ext>
            </a:extLst>
          </p:cNvPr>
          <p:cNvSpPr txBox="1">
            <a:spLocks/>
          </p:cNvSpPr>
          <p:nvPr/>
        </p:nvSpPr>
        <p:spPr bwMode="auto">
          <a:xfrm>
            <a:off x="1219200" y="2895600"/>
            <a:ext cx="65532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b="1" u="sng">
                <a:latin typeface="Calibri" panose="020F0502020204030204" pitchFamily="34" charset="0"/>
              </a:rPr>
              <a:t>Lesson Aims:</a:t>
            </a:r>
          </a:p>
          <a:p>
            <a:pPr eaLnBrk="1" hangingPunct="1">
              <a:spcBef>
                <a:spcPct val="20000"/>
              </a:spcBef>
            </a:pPr>
            <a:r>
              <a:rPr lang="en-GB" altLang="en-US" sz="2400">
                <a:latin typeface="Algerian" panose="04020705040A02060702" pitchFamily="82" charset="0"/>
              </a:rPr>
              <a:t>1. Do you know what a questionnaire is?</a:t>
            </a:r>
          </a:p>
          <a:p>
            <a:pPr eaLnBrk="1" hangingPunct="1">
              <a:spcBef>
                <a:spcPct val="20000"/>
              </a:spcBef>
            </a:pPr>
            <a:r>
              <a:rPr lang="en-GB" altLang="en-US" sz="2400">
                <a:latin typeface="Arial Black" panose="020B0A04020102020204" pitchFamily="34" charset="0"/>
              </a:rPr>
              <a:t>2. Describe the types of question you know</a:t>
            </a:r>
          </a:p>
          <a:p>
            <a:pPr eaLnBrk="1" hangingPunct="1">
              <a:spcBef>
                <a:spcPct val="20000"/>
              </a:spcBef>
            </a:pPr>
            <a:r>
              <a:rPr lang="en-GB" altLang="en-US" sz="2400">
                <a:latin typeface="Comic Sans MS" panose="030F0702030302020204" pitchFamily="66" charset="0"/>
              </a:rPr>
              <a:t>3. Questionnaires are useful tools for sociologists.  Do you:</a:t>
            </a:r>
          </a:p>
          <a:p>
            <a:pPr algn="ctr" eaLnBrk="1" hangingPunct="1">
              <a:spcBef>
                <a:spcPct val="20000"/>
              </a:spcBef>
            </a:pPr>
            <a:r>
              <a:rPr lang="en-GB" altLang="en-US" sz="2400">
                <a:latin typeface="Comic Sans MS" panose="030F0702030302020204" pitchFamily="66" charset="0"/>
              </a:rPr>
              <a:t>Strongly agree, agree, neither agree nor disagree, disagree, strongly disagree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6021425F-A0A8-4716-8D56-78047301B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563563"/>
          </a:xfrm>
          <a:gradFill rotWithShape="0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/>
          </a:gradFill>
        </p:spPr>
        <p:txBody>
          <a:bodyPr/>
          <a:lstStyle/>
          <a:p>
            <a:pPr eaLnBrk="1" hangingPunct="1"/>
            <a:r>
              <a:rPr lang="en-GB" altLang="en-US" sz="3200" b="1" u="sng">
                <a:solidFill>
                  <a:srgbClr val="0070C0"/>
                </a:solidFill>
              </a:rPr>
              <a:t>Getting started…Lets look at the lesson 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14ECA-109A-487D-BF02-497F6F4A1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830763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arenR"/>
              <a:defRPr/>
            </a:pPr>
            <a:r>
              <a:rPr lang="en-GB" sz="2000" dirty="0">
                <a:latin typeface="Comic Sans MS" pitchFamily="66" charset="0"/>
              </a:rPr>
              <a:t>Do you know what a questionnaire is?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arenR"/>
              <a:defRPr/>
            </a:pPr>
            <a:r>
              <a:rPr lang="en-GB" sz="2000" dirty="0">
                <a:latin typeface="Comic Sans MS" pitchFamily="66" charset="0"/>
              </a:rPr>
              <a:t>Describe the types of question you know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arenR"/>
              <a:defRPr/>
            </a:pPr>
            <a:r>
              <a:rPr lang="en-GB" sz="2000" dirty="0">
                <a:latin typeface="Comic Sans MS" pitchFamily="66" charset="0"/>
              </a:rPr>
              <a:t>Questionnaires are useful tools for sociologists.  Do you: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2000" dirty="0">
                <a:latin typeface="Comic Sans MS" pitchFamily="66" charset="0"/>
              </a:rPr>
              <a:t>Strongly agree, agree, neither agree nor disagree, disagree, strongly disagree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sz="2000" dirty="0">
              <a:latin typeface="Comic Sans MS" pitchFamily="66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EB612CE-543E-4017-83CC-D6DBDF60D138}"/>
              </a:ext>
            </a:extLst>
          </p:cNvPr>
          <p:cNvSpPr/>
          <p:nvPr/>
        </p:nvSpPr>
        <p:spPr>
          <a:xfrm>
            <a:off x="0" y="3276600"/>
            <a:ext cx="2667000" cy="3581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u="sng" dirty="0"/>
              <a:t>Open: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/>
              <a:t>Respondents can answer however they like- often in lengthy answers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1E80945-2BF8-4CEF-A059-987B1014C238}"/>
              </a:ext>
            </a:extLst>
          </p:cNvPr>
          <p:cNvSpPr/>
          <p:nvPr/>
        </p:nvSpPr>
        <p:spPr>
          <a:xfrm>
            <a:off x="3048000" y="3276600"/>
            <a:ext cx="3048000" cy="3581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/>
              <a:t>Closed: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/>
              <a:t> A limited number of possible answers are given and the respondents have to choose from the options given to them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B19D5C5-27F5-4477-9EDB-A131FFFDB937}"/>
              </a:ext>
            </a:extLst>
          </p:cNvPr>
          <p:cNvSpPr/>
          <p:nvPr/>
        </p:nvSpPr>
        <p:spPr>
          <a:xfrm>
            <a:off x="6248400" y="3429000"/>
            <a:ext cx="2895600" cy="3429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u="sng" dirty="0"/>
              <a:t>Scaled (or Graded):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/>
              <a:t>Respondents are asked how much they agree with questions and can record their responses on a scale of say 1-6.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53FAE576-2A78-443E-8B61-2A1DDF0B8666}"/>
              </a:ext>
            </a:extLst>
          </p:cNvPr>
          <p:cNvSpPr/>
          <p:nvPr/>
        </p:nvSpPr>
        <p:spPr>
          <a:xfrm>
            <a:off x="3276600" y="2438400"/>
            <a:ext cx="5867400" cy="6858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/>
              <a:t>MATCH THE LESSON AIMS TO THE TYPE OF QUESTIONNAIRE QUESTION</a:t>
            </a:r>
          </a:p>
        </p:txBody>
      </p:sp>
      <p:sp>
        <p:nvSpPr>
          <p:cNvPr id="9" name="8-Point Star 8">
            <a:extLst>
              <a:ext uri="{FF2B5EF4-FFF2-40B4-BE49-F238E27FC236}">
                <a16:creationId xmlns:a16="http://schemas.microsoft.com/office/drawing/2014/main" id="{F59E807E-B655-4A5A-AD2B-22F4582C47AE}"/>
              </a:ext>
            </a:extLst>
          </p:cNvPr>
          <p:cNvSpPr/>
          <p:nvPr/>
        </p:nvSpPr>
        <p:spPr>
          <a:xfrm>
            <a:off x="7696200" y="609600"/>
            <a:ext cx="1295400" cy="10668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5 </a:t>
            </a:r>
            <a:r>
              <a:rPr lang="en-GB" dirty="0" err="1"/>
              <a:t>mins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2B9C0-A62E-4090-8EB4-01D6FE6FF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u="sng" dirty="0"/>
              <a:t>For each of the question types copy the definition and give your own example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D4B64-E4DD-41C7-A607-4672C51FE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26720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b="1" dirty="0">
                <a:solidFill>
                  <a:srgbClr val="00B050"/>
                </a:solidFill>
                <a:latin typeface="Comic Sans MS" pitchFamily="66" charset="0"/>
              </a:rPr>
              <a:t>OPEN- Respondents can answer however they like- often in lengthy answers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>
                <a:solidFill>
                  <a:srgbClr val="C00000"/>
                </a:solidFill>
                <a:latin typeface="Comic Sans MS" pitchFamily="66" charset="0"/>
              </a:rPr>
              <a:t>CLOSED- </a:t>
            </a:r>
            <a:r>
              <a:rPr lang="en-GB" b="1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GB" dirty="0">
                <a:solidFill>
                  <a:srgbClr val="C00000"/>
                </a:solidFill>
                <a:latin typeface="Comic Sans MS" pitchFamily="66" charset="0"/>
              </a:rPr>
              <a:t>A limited number of possible answers are given and the respondents have to choose from the options given to them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>
                <a:solidFill>
                  <a:srgbClr val="7030A0"/>
                </a:solidFill>
                <a:latin typeface="Comic Sans MS" pitchFamily="66" charset="0"/>
              </a:rPr>
              <a:t>SCALED (GRADED) - </a:t>
            </a:r>
            <a:r>
              <a:rPr lang="en-GB" dirty="0">
                <a:solidFill>
                  <a:srgbClr val="7030A0"/>
                </a:solidFill>
                <a:latin typeface="Comic Sans MS" pitchFamily="66" charset="0"/>
              </a:rPr>
              <a:t>Respondents are asked how much they agree with questions and can record their responses on a scale of say 1-6.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/>
              <a:t> </a:t>
            </a:r>
          </a:p>
        </p:txBody>
      </p:sp>
      <p:sp>
        <p:nvSpPr>
          <p:cNvPr id="4" name="8-Point Star 3">
            <a:extLst>
              <a:ext uri="{FF2B5EF4-FFF2-40B4-BE49-F238E27FC236}">
                <a16:creationId xmlns:a16="http://schemas.microsoft.com/office/drawing/2014/main" id="{D86A2148-4C68-4362-A391-DE9F81A29599}"/>
              </a:ext>
            </a:extLst>
          </p:cNvPr>
          <p:cNvSpPr/>
          <p:nvPr/>
        </p:nvSpPr>
        <p:spPr>
          <a:xfrm>
            <a:off x="7620000" y="1066800"/>
            <a:ext cx="1295400" cy="10668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5 </a:t>
            </a:r>
            <a:r>
              <a:rPr lang="en-GB" dirty="0" err="1"/>
              <a:t>mins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>
            <a:extLst>
              <a:ext uri="{FF2B5EF4-FFF2-40B4-BE49-F238E27FC236}">
                <a16:creationId xmlns:a16="http://schemas.microsoft.com/office/drawing/2014/main" id="{648D2E88-2016-492A-95B2-CDF2804415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95800" y="304800"/>
            <a:ext cx="3886200" cy="1679575"/>
          </a:xfrm>
        </p:spPr>
        <p:txBody>
          <a:bodyPr/>
          <a:lstStyle/>
          <a:p>
            <a:pPr eaLnBrk="1" hangingPunct="1"/>
            <a:r>
              <a:rPr lang="en-GB" altLang="en-US" b="1" u="sng"/>
              <a:t>2 New Key Words</a:t>
            </a:r>
          </a:p>
        </p:txBody>
      </p:sp>
      <p:sp>
        <p:nvSpPr>
          <p:cNvPr id="5123" name="Subtitle 4">
            <a:extLst>
              <a:ext uri="{FF2B5EF4-FFF2-40B4-BE49-F238E27FC236}">
                <a16:creationId xmlns:a16="http://schemas.microsoft.com/office/drawing/2014/main" id="{B200FC30-4337-4373-8731-F0DACB1091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43200"/>
            <a:ext cx="6400800" cy="1752600"/>
          </a:xfrm>
        </p:spPr>
        <p:txBody>
          <a:bodyPr/>
          <a:lstStyle/>
          <a:p>
            <a:pPr eaLnBrk="1" hangingPunct="1"/>
            <a:r>
              <a:rPr lang="en-GB" altLang="en-US" b="1">
                <a:solidFill>
                  <a:srgbClr val="7030A0"/>
                </a:solidFill>
              </a:rPr>
              <a:t>Validity and Reliability</a:t>
            </a:r>
          </a:p>
        </p:txBody>
      </p:sp>
      <p:pic>
        <p:nvPicPr>
          <p:cNvPr id="5124" name="Picture 2" descr="http://devcentral.f5.com/weblogs/images/devcentral_f5_com/weblogs/Joe/WindowsLiveWriter/PowerShellABCsKisforKeywords_98BC/Keywords_2.jpg">
            <a:extLst>
              <a:ext uri="{FF2B5EF4-FFF2-40B4-BE49-F238E27FC236}">
                <a16:creationId xmlns:a16="http://schemas.microsoft.com/office/drawing/2014/main" id="{715C7667-0032-4963-9C88-85CE874A38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2862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loud Callout 6">
            <a:extLst>
              <a:ext uri="{FF2B5EF4-FFF2-40B4-BE49-F238E27FC236}">
                <a16:creationId xmlns:a16="http://schemas.microsoft.com/office/drawing/2014/main" id="{DAA017C6-60F5-42D4-9364-B6BEEF6575AA}"/>
              </a:ext>
            </a:extLst>
          </p:cNvPr>
          <p:cNvSpPr/>
          <p:nvPr/>
        </p:nvSpPr>
        <p:spPr>
          <a:xfrm>
            <a:off x="1371600" y="3581400"/>
            <a:ext cx="7162800" cy="2743200"/>
          </a:xfrm>
          <a:prstGeom prst="cloudCallout">
            <a:avLst>
              <a:gd name="adj1" fmla="val -62226"/>
              <a:gd name="adj2" fmla="val 61674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rgbClr val="7030A0"/>
                </a:solidFill>
              </a:rPr>
              <a:t>Does anyone know what these words mean?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rgbClr val="7030A0"/>
                </a:solidFill>
              </a:rPr>
              <a:t>How do they relate to sociological research?</a:t>
            </a:r>
          </a:p>
        </p:txBody>
      </p:sp>
      <p:sp>
        <p:nvSpPr>
          <p:cNvPr id="8" name="8-Point Star 7">
            <a:extLst>
              <a:ext uri="{FF2B5EF4-FFF2-40B4-BE49-F238E27FC236}">
                <a16:creationId xmlns:a16="http://schemas.microsoft.com/office/drawing/2014/main" id="{3614E7E5-A33A-42BB-862B-4ADA0CEA1B07}"/>
              </a:ext>
            </a:extLst>
          </p:cNvPr>
          <p:cNvSpPr/>
          <p:nvPr/>
        </p:nvSpPr>
        <p:spPr>
          <a:xfrm>
            <a:off x="7620000" y="1600200"/>
            <a:ext cx="1295400" cy="10668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3 </a:t>
            </a:r>
            <a:r>
              <a:rPr lang="en-GB" dirty="0" err="1"/>
              <a:t>mins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DA847F9F-E389-440E-BAA8-752252581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u="sng"/>
              <a:t>Validity describes...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DB8BDBC5-4DC3-4504-BE5D-4C69AA6D4D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Data that gives a true picture of what is being studied.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i="1"/>
              <a:t>For example, </a:t>
            </a:r>
            <a:r>
              <a:rPr lang="en-GB" altLang="en-US" i="1">
                <a:solidFill>
                  <a:srgbClr val="7030A0"/>
                </a:solidFill>
              </a:rPr>
              <a:t>you are studying whether girls in this school achieve more than boys. You would know your research was valid if…</a:t>
            </a:r>
            <a:endParaRPr lang="en-GB" altLang="en-US" i="1"/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en-US" i="1"/>
          </a:p>
        </p:txBody>
      </p:sp>
      <p:sp>
        <p:nvSpPr>
          <p:cNvPr id="4" name="8-Point Star 3">
            <a:extLst>
              <a:ext uri="{FF2B5EF4-FFF2-40B4-BE49-F238E27FC236}">
                <a16:creationId xmlns:a16="http://schemas.microsoft.com/office/drawing/2014/main" id="{EFC35237-7E2F-4B44-BA04-1860C5625C75}"/>
              </a:ext>
            </a:extLst>
          </p:cNvPr>
          <p:cNvSpPr/>
          <p:nvPr/>
        </p:nvSpPr>
        <p:spPr>
          <a:xfrm>
            <a:off x="6934200" y="4876800"/>
            <a:ext cx="1295400" cy="10668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5 </a:t>
            </a:r>
            <a:r>
              <a:rPr lang="en-GB" dirty="0" err="1"/>
              <a:t>mins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8FBAEDF-ED6B-4753-A4D5-D2694A586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u="sng"/>
              <a:t>Reliability describes...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B0CE207F-4564-4BFA-8492-C1026F110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Data that can be repeated and consistently comes up with the same results.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i="1"/>
              <a:t>For example, </a:t>
            </a:r>
            <a:r>
              <a:rPr lang="en-GB" altLang="en-US" i="1">
                <a:solidFill>
                  <a:srgbClr val="7030A0"/>
                </a:solidFill>
              </a:rPr>
              <a:t>you are studying which age groups are most fearful of crime. You would know your data was reliable if…</a:t>
            </a:r>
            <a:endParaRPr lang="en-GB" altLang="en-US" i="1"/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en-US"/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en-US"/>
          </a:p>
        </p:txBody>
      </p:sp>
      <p:sp>
        <p:nvSpPr>
          <p:cNvPr id="4" name="8-Point Star 3">
            <a:extLst>
              <a:ext uri="{FF2B5EF4-FFF2-40B4-BE49-F238E27FC236}">
                <a16:creationId xmlns:a16="http://schemas.microsoft.com/office/drawing/2014/main" id="{69A19E45-23FB-4CC9-8AEE-82A636E6E05E}"/>
              </a:ext>
            </a:extLst>
          </p:cNvPr>
          <p:cNvSpPr/>
          <p:nvPr/>
        </p:nvSpPr>
        <p:spPr>
          <a:xfrm>
            <a:off x="6934200" y="4876800"/>
            <a:ext cx="1295400" cy="10668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5 </a:t>
            </a:r>
            <a:r>
              <a:rPr lang="en-GB" dirty="0" err="1"/>
              <a:t>mins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2044F-2673-4F90-9C8D-48B10C76B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u="sng" dirty="0"/>
              <a:t>If a study has ‘x’ it has measured what it set out to measure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FC6FA5E2-2EBF-4CBA-A60F-F1533D479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dirty="0"/>
              <a:t>X is…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GB" dirty="0"/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AutoNum type="alphaLcParenR"/>
              <a:defRPr/>
            </a:pPr>
            <a:r>
              <a:rPr lang="en-GB" dirty="0"/>
              <a:t>Validity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AutoNum type="alphaLcParenR"/>
              <a:defRPr/>
            </a:pPr>
            <a:r>
              <a:rPr lang="en-GB" dirty="0"/>
              <a:t>Reliability</a:t>
            </a:r>
          </a:p>
        </p:txBody>
      </p:sp>
      <p:pic>
        <p:nvPicPr>
          <p:cNvPr id="8196" name="Picture 2" descr="http://www.istockphoto.com/file_thumbview_approve/4332271/2/istockphoto_4332271-red-pencil-and-questionnaire.jpg">
            <a:extLst>
              <a:ext uri="{FF2B5EF4-FFF2-40B4-BE49-F238E27FC236}">
                <a16:creationId xmlns:a16="http://schemas.microsoft.com/office/drawing/2014/main" id="{67AEABBA-0D8D-4126-A0BE-E7B85A1682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057400"/>
            <a:ext cx="4876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D45E9EB6-A33B-47A8-A523-B2B079A35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GB" altLang="en-US" b="1" u="sng"/>
              <a:t>If a study is reliable…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1A1DB24C-BFD1-485F-86BA-8AB5754D9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Arial" panose="020B0604020202020204" pitchFamily="34" charset="0"/>
              <a:buAutoNum type="alphaLcParenR"/>
            </a:pPr>
            <a:r>
              <a:rPr lang="en-GB" altLang="en-US">
                <a:latin typeface="Comic Sans MS" panose="030F0702030302020204" pitchFamily="66" charset="0"/>
              </a:rPr>
              <a:t>You could run the same procedure again and get the same results</a:t>
            </a:r>
          </a:p>
          <a:p>
            <a:pPr marL="514350" indent="-514350" eaLnBrk="1" hangingPunct="1">
              <a:buFont typeface="Arial" panose="020B0604020202020204" pitchFamily="34" charset="0"/>
              <a:buAutoNum type="alphaLcParenR"/>
            </a:pPr>
            <a:r>
              <a:rPr lang="en-GB" altLang="en-US">
                <a:latin typeface="Comic Sans MS" panose="030F0702030302020204" pitchFamily="66" charset="0"/>
              </a:rPr>
              <a:t>It tests what it set out to test</a:t>
            </a:r>
          </a:p>
          <a:p>
            <a:pPr marL="514350" indent="-514350" eaLnBrk="1" hangingPunct="1">
              <a:buFont typeface="Arial" panose="020B0604020202020204" pitchFamily="34" charset="0"/>
              <a:buAutoNum type="alphaLcParenR"/>
            </a:pPr>
            <a:r>
              <a:rPr lang="en-GB" altLang="en-US">
                <a:latin typeface="Comic Sans MS" panose="030F0702030302020204" pitchFamily="66" charset="0"/>
              </a:rPr>
              <a:t>It can be generalised to the rest of the population</a:t>
            </a:r>
          </a:p>
          <a:p>
            <a:pPr marL="514350" indent="-514350" eaLnBrk="1" hangingPunct="1">
              <a:buFont typeface="Arial" panose="020B0604020202020204" pitchFamily="34" charset="0"/>
              <a:buAutoNum type="alphaLcParenR"/>
            </a:pPr>
            <a:r>
              <a:rPr lang="en-GB" altLang="en-US">
                <a:latin typeface="Comic Sans MS" panose="030F0702030302020204" pitchFamily="66" charset="0"/>
              </a:rPr>
              <a:t>‘a’ and ‘c’</a:t>
            </a:r>
          </a:p>
        </p:txBody>
      </p:sp>
      <p:pic>
        <p:nvPicPr>
          <p:cNvPr id="9220" name="Picture 2" descr="http://www.istockphoto.com/file_thumbview_approve/4332271/2/istockphoto_4332271-red-pencil-and-questionnaire.jpg">
            <a:extLst>
              <a:ext uri="{FF2B5EF4-FFF2-40B4-BE49-F238E27FC236}">
                <a16:creationId xmlns:a16="http://schemas.microsoft.com/office/drawing/2014/main" id="{EF430788-8C94-4071-97EA-26A4D39FFB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733800"/>
            <a:ext cx="3505200" cy="268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4">
            <a:extLst>
              <a:ext uri="{FF2B5EF4-FFF2-40B4-BE49-F238E27FC236}">
                <a16:creationId xmlns:a16="http://schemas.microsoft.com/office/drawing/2014/main" id="{9DEA1D9F-57A1-4076-8C96-11000CC030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z="2400" b="1"/>
              <a:t>We will now use these 2 new key words in the next task which looks at the strengths and weaknesses of using questionnaires .</a:t>
            </a:r>
            <a:br>
              <a:rPr lang="en-GB" altLang="en-US" sz="2400" b="1"/>
            </a:br>
            <a:r>
              <a:rPr lang="en-GB" altLang="en-US" sz="2400" b="1"/>
              <a:t>TASK: Make a table of Advantages and Disadvantages of questionnaires and copy each statement into the correct side of the table</a:t>
            </a:r>
          </a:p>
        </p:txBody>
      </p:sp>
      <p:pic>
        <p:nvPicPr>
          <p:cNvPr id="10243" name="Picture 2" descr="http://www.27005.net/bsdr1.gif">
            <a:extLst>
              <a:ext uri="{FF2B5EF4-FFF2-40B4-BE49-F238E27FC236}">
                <a16:creationId xmlns:a16="http://schemas.microsoft.com/office/drawing/2014/main" id="{21FABFDE-D0E0-4791-88AE-AE4B68991B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425" y="2971800"/>
            <a:ext cx="6103938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2" descr="http://devcentral.f5.com/weblogs/images/devcentral_f5_com/weblogs/Joe/WindowsLiveWriter/PowerShellABCsKisforKeywords_98BC/Keywords_2.jpg">
            <a:extLst>
              <a:ext uri="{FF2B5EF4-FFF2-40B4-BE49-F238E27FC236}">
                <a16:creationId xmlns:a16="http://schemas.microsoft.com/office/drawing/2014/main" id="{C5EA3669-6125-450E-978B-E65DCACC44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32004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8-Point Star 8">
            <a:extLst>
              <a:ext uri="{FF2B5EF4-FFF2-40B4-BE49-F238E27FC236}">
                <a16:creationId xmlns:a16="http://schemas.microsoft.com/office/drawing/2014/main" id="{499678C5-7691-48D0-A936-444A86CF58D2}"/>
              </a:ext>
            </a:extLst>
          </p:cNvPr>
          <p:cNvSpPr/>
          <p:nvPr/>
        </p:nvSpPr>
        <p:spPr>
          <a:xfrm>
            <a:off x="381000" y="5029200"/>
            <a:ext cx="1295400" cy="10668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15 </a:t>
            </a:r>
            <a:r>
              <a:rPr lang="en-GB" dirty="0" err="1"/>
              <a:t>mins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879</Words>
  <Application>Microsoft Macintosh PowerPoint</Application>
  <PresentationFormat>On-screen Show (4:3)</PresentationFormat>
  <Paragraphs>101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Algerian</vt:lpstr>
      <vt:lpstr>Arial</vt:lpstr>
      <vt:lpstr>Arial Black</vt:lpstr>
      <vt:lpstr>Calibri</vt:lpstr>
      <vt:lpstr>Comic Sans MS</vt:lpstr>
      <vt:lpstr>Office Theme</vt:lpstr>
      <vt:lpstr>Questionnaires</vt:lpstr>
      <vt:lpstr>Getting started…Lets look at the lesson aims</vt:lpstr>
      <vt:lpstr>For each of the question types copy the definition and give your own example </vt:lpstr>
      <vt:lpstr>2 New Key Words</vt:lpstr>
      <vt:lpstr>Validity describes...</vt:lpstr>
      <vt:lpstr>Reliability describes...</vt:lpstr>
      <vt:lpstr>If a study has ‘x’ it has measured what it set out to measure</vt:lpstr>
      <vt:lpstr>If a study is reliable…</vt:lpstr>
      <vt:lpstr>We will now use these 2 new key words in the next task which looks at the strengths and weaknesses of using questionnaires . TASK: Make a table of Advantages and Disadvantages of questionnaires and copy each statement into the correct side of the table</vt:lpstr>
      <vt:lpstr>Strengths and Weaknesses of questionnaires</vt:lpstr>
      <vt:lpstr>+/- of questionnaires... EXTENSION POINTS</vt:lpstr>
      <vt:lpstr>Pilot study </vt:lpstr>
      <vt:lpstr>Pilot study!  Ask your questions to the person sat next to you  Then answer these 2 questions… 1. Does this ‘pilot study’ make you want to change the way you asked your question?  2. Why might this be important for sociologists?</vt:lpstr>
      <vt:lpstr>Have you met the lesson aims?</vt:lpstr>
    </vt:vector>
  </TitlesOfParts>
  <Company>Edmonton County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Questionnaires</dc:title>
  <dc:creator>sknight</dc:creator>
  <cp:lastModifiedBy>Guto Jones</cp:lastModifiedBy>
  <cp:revision>15</cp:revision>
  <dcterms:created xsi:type="dcterms:W3CDTF">2010-03-09T12:05:09Z</dcterms:created>
  <dcterms:modified xsi:type="dcterms:W3CDTF">2020-02-24T13:36:57Z</dcterms:modified>
</cp:coreProperties>
</file>