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60" r:id="rId2"/>
  </p:sldMasterIdLst>
  <p:notesMasterIdLst>
    <p:notesMasterId r:id="rId15"/>
  </p:notesMasterIdLst>
  <p:sldIdLst>
    <p:sldId id="264" r:id="rId3"/>
    <p:sldId id="287" r:id="rId4"/>
    <p:sldId id="302" r:id="rId5"/>
    <p:sldId id="288" r:id="rId6"/>
    <p:sldId id="301" r:id="rId7"/>
    <p:sldId id="306" r:id="rId8"/>
    <p:sldId id="303" r:id="rId9"/>
    <p:sldId id="290" r:id="rId10"/>
    <p:sldId id="307" r:id="rId11"/>
    <p:sldId id="308" r:id="rId12"/>
    <p:sldId id="279" r:id="rId13"/>
    <p:sldId id="309" r:id="rId14"/>
  </p:sldIdLst>
  <p:sldSz cx="9144000" cy="6858000" type="screen4x3"/>
  <p:notesSz cx="6834188" cy="9979025"/>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CC"/>
    <a:srgbClr val="3366FF"/>
    <a:srgbClr val="C618A1"/>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94729"/>
  </p:normalViewPr>
  <p:slideViewPr>
    <p:cSldViewPr>
      <p:cViewPr>
        <p:scale>
          <a:sx n="104" d="100"/>
          <a:sy n="104" d="100"/>
        </p:scale>
        <p:origin x="73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622C3-11EF-D24D-9407-4AC6006EB9B3}"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US"/>
        </a:p>
      </dgm:t>
    </dgm:pt>
    <dgm:pt modelId="{FC289139-8A97-BF45-99D0-E1D6B0DFE924}">
      <dgm:prSet phldrT="[Text]"/>
      <dgm:spPr>
        <a:solidFill>
          <a:srgbClr val="7030A0"/>
        </a:solidFill>
      </dgm:spPr>
      <dgm:t>
        <a:bodyPr/>
        <a:lstStyle/>
        <a:p>
          <a:r>
            <a:rPr lang="en-US" dirty="0"/>
            <a:t>Protest</a:t>
          </a:r>
        </a:p>
      </dgm:t>
    </dgm:pt>
    <dgm:pt modelId="{A18A8BBA-9478-5E47-B644-0F5846C7FE52}" type="parTrans" cxnId="{28A4630A-A181-404D-BE6C-A01190802324}">
      <dgm:prSet/>
      <dgm:spPr/>
      <dgm:t>
        <a:bodyPr/>
        <a:lstStyle/>
        <a:p>
          <a:endParaRPr lang="en-US"/>
        </a:p>
      </dgm:t>
    </dgm:pt>
    <dgm:pt modelId="{1108286E-6153-A24F-AB27-46993191C79D}" type="sibTrans" cxnId="{28A4630A-A181-404D-BE6C-A01190802324}">
      <dgm:prSet/>
      <dgm:spPr/>
      <dgm:t>
        <a:bodyPr/>
        <a:lstStyle/>
        <a:p>
          <a:endParaRPr lang="en-US"/>
        </a:p>
      </dgm:t>
    </dgm:pt>
    <dgm:pt modelId="{6BA16924-378C-474D-B651-245A53742DB3}">
      <dgm:prSet phldrT="[Text]"/>
      <dgm:spPr>
        <a:solidFill>
          <a:schemeClr val="accent6">
            <a:lumMod val="40000"/>
            <a:lumOff val="60000"/>
          </a:schemeClr>
        </a:solidFill>
      </dgm:spPr>
      <dgm:t>
        <a:bodyPr/>
        <a:lstStyle/>
        <a:p>
          <a:r>
            <a:rPr lang="en-US" dirty="0"/>
            <a:t>Power?</a:t>
          </a:r>
        </a:p>
      </dgm:t>
    </dgm:pt>
    <dgm:pt modelId="{D9B9225C-8972-F941-8F8F-972D4B7EB776}" type="parTrans" cxnId="{29D734F0-7201-544D-B3A2-97A301A9D23D}">
      <dgm:prSet/>
      <dgm:spPr/>
      <dgm:t>
        <a:bodyPr/>
        <a:lstStyle/>
        <a:p>
          <a:endParaRPr lang="en-US"/>
        </a:p>
      </dgm:t>
    </dgm:pt>
    <dgm:pt modelId="{7E01CA99-757A-8946-A36E-FBA7FF9DD3A4}" type="sibTrans" cxnId="{29D734F0-7201-544D-B3A2-97A301A9D23D}">
      <dgm:prSet/>
      <dgm:spPr/>
      <dgm:t>
        <a:bodyPr/>
        <a:lstStyle/>
        <a:p>
          <a:endParaRPr lang="en-US"/>
        </a:p>
      </dgm:t>
    </dgm:pt>
    <dgm:pt modelId="{52CF9D6C-043E-AA46-99E7-5B4BDC232E5E}">
      <dgm:prSet phldrT="[Text]"/>
      <dgm:spPr>
        <a:solidFill>
          <a:schemeClr val="accent6">
            <a:lumMod val="40000"/>
            <a:lumOff val="60000"/>
          </a:schemeClr>
        </a:solidFill>
      </dgm:spPr>
      <dgm:t>
        <a:bodyPr/>
        <a:lstStyle/>
        <a:p>
          <a:r>
            <a:rPr lang="en-US" dirty="0"/>
            <a:t>Money?</a:t>
          </a:r>
        </a:p>
      </dgm:t>
    </dgm:pt>
    <dgm:pt modelId="{EE25B7A4-2AFA-DB43-A12C-F841C39289B9}" type="parTrans" cxnId="{A6DEF7BD-D2B6-0D4D-98EA-642C559F0291}">
      <dgm:prSet/>
      <dgm:spPr/>
      <dgm:t>
        <a:bodyPr/>
        <a:lstStyle/>
        <a:p>
          <a:endParaRPr lang="en-US"/>
        </a:p>
      </dgm:t>
    </dgm:pt>
    <dgm:pt modelId="{05067332-7339-7945-A310-A59AE15CA05F}" type="sibTrans" cxnId="{A6DEF7BD-D2B6-0D4D-98EA-642C559F0291}">
      <dgm:prSet/>
      <dgm:spPr/>
      <dgm:t>
        <a:bodyPr/>
        <a:lstStyle/>
        <a:p>
          <a:endParaRPr lang="en-US"/>
        </a:p>
      </dgm:t>
    </dgm:pt>
    <dgm:pt modelId="{562EAC15-E5EE-744F-BAB1-302AE256AA83}">
      <dgm:prSet/>
      <dgm:spPr>
        <a:solidFill>
          <a:schemeClr val="accent6">
            <a:lumMod val="60000"/>
            <a:lumOff val="40000"/>
          </a:schemeClr>
        </a:solidFill>
      </dgm:spPr>
      <dgm:t>
        <a:bodyPr/>
        <a:lstStyle/>
        <a:p>
          <a:r>
            <a:rPr lang="en-US" dirty="0"/>
            <a:t>Equality</a:t>
          </a:r>
        </a:p>
      </dgm:t>
    </dgm:pt>
    <dgm:pt modelId="{11D80858-6084-CC4D-9B5B-46CAB4406CCD}" type="parTrans" cxnId="{D6BFE2D4-E4BA-2F47-8361-3E8F9499BE5A}">
      <dgm:prSet/>
      <dgm:spPr/>
      <dgm:t>
        <a:bodyPr/>
        <a:lstStyle/>
        <a:p>
          <a:endParaRPr lang="en-US"/>
        </a:p>
      </dgm:t>
    </dgm:pt>
    <dgm:pt modelId="{F46A1E10-E630-8242-81EC-CCE60A30B1CC}" type="sibTrans" cxnId="{D6BFE2D4-E4BA-2F47-8361-3E8F9499BE5A}">
      <dgm:prSet/>
      <dgm:spPr/>
      <dgm:t>
        <a:bodyPr/>
        <a:lstStyle/>
        <a:p>
          <a:endParaRPr lang="en-US"/>
        </a:p>
      </dgm:t>
    </dgm:pt>
    <dgm:pt modelId="{E1BFFCB5-D59F-E24E-A91A-D27FEF481B73}" type="pres">
      <dgm:prSet presAssocID="{F28622C3-11EF-D24D-9407-4AC6006EB9B3}" presName="Name0" presStyleCnt="0">
        <dgm:presLayoutVars>
          <dgm:chMax val="1"/>
          <dgm:chPref val="1"/>
        </dgm:presLayoutVars>
      </dgm:prSet>
      <dgm:spPr/>
    </dgm:pt>
    <dgm:pt modelId="{F79497A1-F45E-FA4B-BD69-AD58ED4F68D1}" type="pres">
      <dgm:prSet presAssocID="{FC289139-8A97-BF45-99D0-E1D6B0DFE924}" presName="Parent" presStyleLbl="node0" presStyleIdx="0" presStyleCnt="1">
        <dgm:presLayoutVars>
          <dgm:chMax val="5"/>
          <dgm:chPref val="5"/>
        </dgm:presLayoutVars>
      </dgm:prSet>
      <dgm:spPr/>
    </dgm:pt>
    <dgm:pt modelId="{CCB14CEB-0630-5941-A12D-E0F371CCC9CA}" type="pres">
      <dgm:prSet presAssocID="{FC289139-8A97-BF45-99D0-E1D6B0DFE924}" presName="Accent1" presStyleLbl="node1" presStyleIdx="0" presStyleCnt="15"/>
      <dgm:spPr>
        <a:solidFill>
          <a:schemeClr val="accent6">
            <a:lumMod val="50000"/>
          </a:schemeClr>
        </a:solidFill>
      </dgm:spPr>
    </dgm:pt>
    <dgm:pt modelId="{63D12C19-64AE-D446-9535-B3B304BD503D}" type="pres">
      <dgm:prSet presAssocID="{FC289139-8A97-BF45-99D0-E1D6B0DFE924}" presName="Accent2" presStyleLbl="node1" presStyleIdx="1" presStyleCnt="15"/>
      <dgm:spPr/>
    </dgm:pt>
    <dgm:pt modelId="{E151D4FE-E6A2-2245-844E-6B9D64B0CDA8}" type="pres">
      <dgm:prSet presAssocID="{FC289139-8A97-BF45-99D0-E1D6B0DFE924}" presName="Accent3" presStyleLbl="node1" presStyleIdx="2" presStyleCnt="15"/>
      <dgm:spPr/>
    </dgm:pt>
    <dgm:pt modelId="{07179365-1050-3F4F-BAC1-02B1DEA86F1A}" type="pres">
      <dgm:prSet presAssocID="{FC289139-8A97-BF45-99D0-E1D6B0DFE924}" presName="Accent4" presStyleLbl="node1" presStyleIdx="3" presStyleCnt="15" custLinFactX="125015" custLinFactY="-100000" custLinFactNeighborX="200000" custLinFactNeighborY="-147429"/>
      <dgm:spPr/>
    </dgm:pt>
    <dgm:pt modelId="{868C6743-9BD6-DA45-89E9-5A661E8757B9}" type="pres">
      <dgm:prSet presAssocID="{FC289139-8A97-BF45-99D0-E1D6B0DFE924}" presName="Accent5" presStyleLbl="node1" presStyleIdx="4" presStyleCnt="15"/>
      <dgm:spPr/>
    </dgm:pt>
    <dgm:pt modelId="{8852FC01-0DBF-3943-95B7-B02648B12EE3}" type="pres">
      <dgm:prSet presAssocID="{FC289139-8A97-BF45-99D0-E1D6B0DFE924}" presName="Accent6" presStyleLbl="node1" presStyleIdx="5" presStyleCnt="15"/>
      <dgm:spPr/>
    </dgm:pt>
    <dgm:pt modelId="{A33DFFB8-321C-EF4D-98F4-9F231A24CD48}" type="pres">
      <dgm:prSet presAssocID="{6BA16924-378C-474D-B651-245A53742DB3}" presName="Child1" presStyleLbl="node1" presStyleIdx="6" presStyleCnt="15">
        <dgm:presLayoutVars>
          <dgm:chMax val="0"/>
          <dgm:chPref val="0"/>
        </dgm:presLayoutVars>
      </dgm:prSet>
      <dgm:spPr/>
    </dgm:pt>
    <dgm:pt modelId="{A8AA826B-51B2-834B-A256-2EADB2D4C957}" type="pres">
      <dgm:prSet presAssocID="{6BA16924-378C-474D-B651-245A53742DB3}" presName="Accent7" presStyleCnt="0"/>
      <dgm:spPr/>
    </dgm:pt>
    <dgm:pt modelId="{40FC270D-F185-724A-A79F-48B8440C9724}" type="pres">
      <dgm:prSet presAssocID="{6BA16924-378C-474D-B651-245A53742DB3}" presName="AccentHold1" presStyleLbl="node1" presStyleIdx="7" presStyleCnt="15"/>
      <dgm:spPr/>
    </dgm:pt>
    <dgm:pt modelId="{BA2C1591-73EF-1443-AA8E-5E2D21C80B18}" type="pres">
      <dgm:prSet presAssocID="{6BA16924-378C-474D-B651-245A53742DB3}" presName="Accent8" presStyleCnt="0"/>
      <dgm:spPr/>
    </dgm:pt>
    <dgm:pt modelId="{B336B322-6F18-D442-960D-AA7FBCFC871B}" type="pres">
      <dgm:prSet presAssocID="{6BA16924-378C-474D-B651-245A53742DB3}" presName="AccentHold2" presStyleLbl="node1" presStyleIdx="8" presStyleCnt="15"/>
      <dgm:spPr>
        <a:solidFill>
          <a:schemeClr val="accent6">
            <a:lumMod val="40000"/>
            <a:lumOff val="60000"/>
          </a:schemeClr>
        </a:solidFill>
      </dgm:spPr>
    </dgm:pt>
    <dgm:pt modelId="{21AC6F83-3DAF-FF4E-BBA4-1895F788EEB9}" type="pres">
      <dgm:prSet presAssocID="{52CF9D6C-043E-AA46-99E7-5B4BDC232E5E}" presName="Child2" presStyleLbl="node1" presStyleIdx="9" presStyleCnt="15">
        <dgm:presLayoutVars>
          <dgm:chMax val="0"/>
          <dgm:chPref val="0"/>
        </dgm:presLayoutVars>
      </dgm:prSet>
      <dgm:spPr/>
    </dgm:pt>
    <dgm:pt modelId="{E079EBDD-97A4-8141-B7CA-20953525C5CE}" type="pres">
      <dgm:prSet presAssocID="{52CF9D6C-043E-AA46-99E7-5B4BDC232E5E}" presName="Accent9" presStyleCnt="0"/>
      <dgm:spPr/>
    </dgm:pt>
    <dgm:pt modelId="{A05EDDB4-F25A-D64E-9948-2DE1DF34793B}" type="pres">
      <dgm:prSet presAssocID="{52CF9D6C-043E-AA46-99E7-5B4BDC232E5E}" presName="AccentHold1" presStyleLbl="node1" presStyleIdx="10" presStyleCnt="15"/>
      <dgm:spPr/>
    </dgm:pt>
    <dgm:pt modelId="{509F9EAB-8A98-5E48-ACD6-61EAD90C4CA8}" type="pres">
      <dgm:prSet presAssocID="{52CF9D6C-043E-AA46-99E7-5B4BDC232E5E}" presName="Accent10" presStyleCnt="0"/>
      <dgm:spPr/>
    </dgm:pt>
    <dgm:pt modelId="{0C54263B-A30F-E247-B757-93CB272EE90A}" type="pres">
      <dgm:prSet presAssocID="{52CF9D6C-043E-AA46-99E7-5B4BDC232E5E}" presName="AccentHold2" presStyleLbl="node1" presStyleIdx="11" presStyleCnt="15"/>
      <dgm:spPr/>
    </dgm:pt>
    <dgm:pt modelId="{B5694992-C815-6B47-8053-B17C6DF6975C}" type="pres">
      <dgm:prSet presAssocID="{52CF9D6C-043E-AA46-99E7-5B4BDC232E5E}" presName="Accent11" presStyleCnt="0"/>
      <dgm:spPr/>
    </dgm:pt>
    <dgm:pt modelId="{5FB1FD1B-F69B-4345-9087-76EAC4211980}" type="pres">
      <dgm:prSet presAssocID="{52CF9D6C-043E-AA46-99E7-5B4BDC232E5E}" presName="AccentHold3" presStyleLbl="node1" presStyleIdx="12" presStyleCnt="15"/>
      <dgm:spPr>
        <a:solidFill>
          <a:schemeClr val="accent6">
            <a:lumMod val="50000"/>
          </a:schemeClr>
        </a:solidFill>
      </dgm:spPr>
    </dgm:pt>
    <dgm:pt modelId="{84A893C7-1119-2745-8C5A-585F4DF26A0A}" type="pres">
      <dgm:prSet presAssocID="{562EAC15-E5EE-744F-BAB1-302AE256AA83}" presName="Child3" presStyleLbl="node1" presStyleIdx="13" presStyleCnt="15">
        <dgm:presLayoutVars>
          <dgm:chMax val="0"/>
          <dgm:chPref val="0"/>
        </dgm:presLayoutVars>
      </dgm:prSet>
      <dgm:spPr/>
    </dgm:pt>
    <dgm:pt modelId="{208BD075-F55C-4C4A-A7E4-B8E7CBA4FDF0}" type="pres">
      <dgm:prSet presAssocID="{562EAC15-E5EE-744F-BAB1-302AE256AA83}" presName="Accent12" presStyleCnt="0"/>
      <dgm:spPr/>
    </dgm:pt>
    <dgm:pt modelId="{D1D6EFE1-FDB8-4147-8479-611873B54310}" type="pres">
      <dgm:prSet presAssocID="{562EAC15-E5EE-744F-BAB1-302AE256AA83}" presName="AccentHold1" presStyleLbl="node1" presStyleIdx="14" presStyleCnt="15"/>
      <dgm:spPr/>
    </dgm:pt>
  </dgm:ptLst>
  <dgm:cxnLst>
    <dgm:cxn modelId="{C369DF04-B00B-C54F-A26B-91C5C24F0BF1}" type="presOf" srcId="{F28622C3-11EF-D24D-9407-4AC6006EB9B3}" destId="{E1BFFCB5-D59F-E24E-A91A-D27FEF481B73}" srcOrd="0" destOrd="0" presId="urn:microsoft.com/office/officeart/2009/3/layout/CircleRelationship"/>
    <dgm:cxn modelId="{28A4630A-A181-404D-BE6C-A01190802324}" srcId="{F28622C3-11EF-D24D-9407-4AC6006EB9B3}" destId="{FC289139-8A97-BF45-99D0-E1D6B0DFE924}" srcOrd="0" destOrd="0" parTransId="{A18A8BBA-9478-5E47-B644-0F5846C7FE52}" sibTransId="{1108286E-6153-A24F-AB27-46993191C79D}"/>
    <dgm:cxn modelId="{7761645B-910D-FF4B-88E6-0ADD1A47F128}" type="presOf" srcId="{52CF9D6C-043E-AA46-99E7-5B4BDC232E5E}" destId="{21AC6F83-3DAF-FF4E-BBA4-1895F788EEB9}" srcOrd="0" destOrd="0" presId="urn:microsoft.com/office/officeart/2009/3/layout/CircleRelationship"/>
    <dgm:cxn modelId="{71929163-B97A-B142-8256-B06FEE950BD8}" type="presOf" srcId="{562EAC15-E5EE-744F-BAB1-302AE256AA83}" destId="{84A893C7-1119-2745-8C5A-585F4DF26A0A}" srcOrd="0" destOrd="0" presId="urn:microsoft.com/office/officeart/2009/3/layout/CircleRelationship"/>
    <dgm:cxn modelId="{58E30189-870C-F745-9ADC-1A6ED7C97800}" type="presOf" srcId="{6BA16924-378C-474D-B651-245A53742DB3}" destId="{A33DFFB8-321C-EF4D-98F4-9F231A24CD48}" srcOrd="0" destOrd="0" presId="urn:microsoft.com/office/officeart/2009/3/layout/CircleRelationship"/>
    <dgm:cxn modelId="{A6DEF7BD-D2B6-0D4D-98EA-642C559F0291}" srcId="{FC289139-8A97-BF45-99D0-E1D6B0DFE924}" destId="{52CF9D6C-043E-AA46-99E7-5B4BDC232E5E}" srcOrd="1" destOrd="0" parTransId="{EE25B7A4-2AFA-DB43-A12C-F841C39289B9}" sibTransId="{05067332-7339-7945-A310-A59AE15CA05F}"/>
    <dgm:cxn modelId="{C465D7CF-24B2-0144-81E0-D8384497D3A9}" type="presOf" srcId="{FC289139-8A97-BF45-99D0-E1D6B0DFE924}" destId="{F79497A1-F45E-FA4B-BD69-AD58ED4F68D1}" srcOrd="0" destOrd="0" presId="urn:microsoft.com/office/officeart/2009/3/layout/CircleRelationship"/>
    <dgm:cxn modelId="{D6BFE2D4-E4BA-2F47-8361-3E8F9499BE5A}" srcId="{FC289139-8A97-BF45-99D0-E1D6B0DFE924}" destId="{562EAC15-E5EE-744F-BAB1-302AE256AA83}" srcOrd="2" destOrd="0" parTransId="{11D80858-6084-CC4D-9B5B-46CAB4406CCD}" sibTransId="{F46A1E10-E630-8242-81EC-CCE60A30B1CC}"/>
    <dgm:cxn modelId="{29D734F0-7201-544D-B3A2-97A301A9D23D}" srcId="{FC289139-8A97-BF45-99D0-E1D6B0DFE924}" destId="{6BA16924-378C-474D-B651-245A53742DB3}" srcOrd="0" destOrd="0" parTransId="{D9B9225C-8972-F941-8F8F-972D4B7EB776}" sibTransId="{7E01CA99-757A-8946-A36E-FBA7FF9DD3A4}"/>
    <dgm:cxn modelId="{E1EE6473-FB94-814D-9DA6-8CD632DD926D}" type="presParOf" srcId="{E1BFFCB5-D59F-E24E-A91A-D27FEF481B73}" destId="{F79497A1-F45E-FA4B-BD69-AD58ED4F68D1}" srcOrd="0" destOrd="0" presId="urn:microsoft.com/office/officeart/2009/3/layout/CircleRelationship"/>
    <dgm:cxn modelId="{7FC9C976-BAA8-E143-A7F7-0C141C9E0615}" type="presParOf" srcId="{E1BFFCB5-D59F-E24E-A91A-D27FEF481B73}" destId="{CCB14CEB-0630-5941-A12D-E0F371CCC9CA}" srcOrd="1" destOrd="0" presId="urn:microsoft.com/office/officeart/2009/3/layout/CircleRelationship"/>
    <dgm:cxn modelId="{5C9A8260-67E5-154F-BC74-178392C15264}" type="presParOf" srcId="{E1BFFCB5-D59F-E24E-A91A-D27FEF481B73}" destId="{63D12C19-64AE-D446-9535-B3B304BD503D}" srcOrd="2" destOrd="0" presId="urn:microsoft.com/office/officeart/2009/3/layout/CircleRelationship"/>
    <dgm:cxn modelId="{8B2DF0AF-C9A2-A348-85D0-A49D8D9153E3}" type="presParOf" srcId="{E1BFFCB5-D59F-E24E-A91A-D27FEF481B73}" destId="{E151D4FE-E6A2-2245-844E-6B9D64B0CDA8}" srcOrd="3" destOrd="0" presId="urn:microsoft.com/office/officeart/2009/3/layout/CircleRelationship"/>
    <dgm:cxn modelId="{655596B6-3036-7048-9286-D2020E956C1B}" type="presParOf" srcId="{E1BFFCB5-D59F-E24E-A91A-D27FEF481B73}" destId="{07179365-1050-3F4F-BAC1-02B1DEA86F1A}" srcOrd="4" destOrd="0" presId="urn:microsoft.com/office/officeart/2009/3/layout/CircleRelationship"/>
    <dgm:cxn modelId="{8582D31F-B0BD-524F-BCC7-F437780C930A}" type="presParOf" srcId="{E1BFFCB5-D59F-E24E-A91A-D27FEF481B73}" destId="{868C6743-9BD6-DA45-89E9-5A661E8757B9}" srcOrd="5" destOrd="0" presId="urn:microsoft.com/office/officeart/2009/3/layout/CircleRelationship"/>
    <dgm:cxn modelId="{028C3B36-DBF4-9A43-B9E5-F8C123F214FA}" type="presParOf" srcId="{E1BFFCB5-D59F-E24E-A91A-D27FEF481B73}" destId="{8852FC01-0DBF-3943-95B7-B02648B12EE3}" srcOrd="6" destOrd="0" presId="urn:microsoft.com/office/officeart/2009/3/layout/CircleRelationship"/>
    <dgm:cxn modelId="{0611EAD8-61BD-D041-A651-E0F8F7B11D28}" type="presParOf" srcId="{E1BFFCB5-D59F-E24E-A91A-D27FEF481B73}" destId="{A33DFFB8-321C-EF4D-98F4-9F231A24CD48}" srcOrd="7" destOrd="0" presId="urn:microsoft.com/office/officeart/2009/3/layout/CircleRelationship"/>
    <dgm:cxn modelId="{9A9FAB01-037D-4E41-915D-EA6243822F86}" type="presParOf" srcId="{E1BFFCB5-D59F-E24E-A91A-D27FEF481B73}" destId="{A8AA826B-51B2-834B-A256-2EADB2D4C957}" srcOrd="8" destOrd="0" presId="urn:microsoft.com/office/officeart/2009/3/layout/CircleRelationship"/>
    <dgm:cxn modelId="{D8089715-FD68-FB4D-966F-443CC35499E7}" type="presParOf" srcId="{A8AA826B-51B2-834B-A256-2EADB2D4C957}" destId="{40FC270D-F185-724A-A79F-48B8440C9724}" srcOrd="0" destOrd="0" presId="urn:microsoft.com/office/officeart/2009/3/layout/CircleRelationship"/>
    <dgm:cxn modelId="{1D5A3B91-44FA-554A-B1D5-1292EF07633B}" type="presParOf" srcId="{E1BFFCB5-D59F-E24E-A91A-D27FEF481B73}" destId="{BA2C1591-73EF-1443-AA8E-5E2D21C80B18}" srcOrd="9" destOrd="0" presId="urn:microsoft.com/office/officeart/2009/3/layout/CircleRelationship"/>
    <dgm:cxn modelId="{94E232D6-2F84-8940-A8D5-B735A0AC764F}" type="presParOf" srcId="{BA2C1591-73EF-1443-AA8E-5E2D21C80B18}" destId="{B336B322-6F18-D442-960D-AA7FBCFC871B}" srcOrd="0" destOrd="0" presId="urn:microsoft.com/office/officeart/2009/3/layout/CircleRelationship"/>
    <dgm:cxn modelId="{3D8CB764-4226-1B4A-B254-616F4704C37B}" type="presParOf" srcId="{E1BFFCB5-D59F-E24E-A91A-D27FEF481B73}" destId="{21AC6F83-3DAF-FF4E-BBA4-1895F788EEB9}" srcOrd="10" destOrd="0" presId="urn:microsoft.com/office/officeart/2009/3/layout/CircleRelationship"/>
    <dgm:cxn modelId="{5A91CC53-3188-1346-8CCD-2353263BE5B5}" type="presParOf" srcId="{E1BFFCB5-D59F-E24E-A91A-D27FEF481B73}" destId="{E079EBDD-97A4-8141-B7CA-20953525C5CE}" srcOrd="11" destOrd="0" presId="urn:microsoft.com/office/officeart/2009/3/layout/CircleRelationship"/>
    <dgm:cxn modelId="{F02AD22F-AC59-CF4D-B66F-DA5396A1A568}" type="presParOf" srcId="{E079EBDD-97A4-8141-B7CA-20953525C5CE}" destId="{A05EDDB4-F25A-D64E-9948-2DE1DF34793B}" srcOrd="0" destOrd="0" presId="urn:microsoft.com/office/officeart/2009/3/layout/CircleRelationship"/>
    <dgm:cxn modelId="{8AB7B5D4-C003-F342-AF8A-DCE888E016B6}" type="presParOf" srcId="{E1BFFCB5-D59F-E24E-A91A-D27FEF481B73}" destId="{509F9EAB-8A98-5E48-ACD6-61EAD90C4CA8}" srcOrd="12" destOrd="0" presId="urn:microsoft.com/office/officeart/2009/3/layout/CircleRelationship"/>
    <dgm:cxn modelId="{3479BC8B-2481-FF43-A524-E30342232873}" type="presParOf" srcId="{509F9EAB-8A98-5E48-ACD6-61EAD90C4CA8}" destId="{0C54263B-A30F-E247-B757-93CB272EE90A}" srcOrd="0" destOrd="0" presId="urn:microsoft.com/office/officeart/2009/3/layout/CircleRelationship"/>
    <dgm:cxn modelId="{30D3BEDB-1850-F547-AB4D-C27C120F07BC}" type="presParOf" srcId="{E1BFFCB5-D59F-E24E-A91A-D27FEF481B73}" destId="{B5694992-C815-6B47-8053-B17C6DF6975C}" srcOrd="13" destOrd="0" presId="urn:microsoft.com/office/officeart/2009/3/layout/CircleRelationship"/>
    <dgm:cxn modelId="{A1856DDC-8F13-5E42-A9F9-FAE09A38B59C}" type="presParOf" srcId="{B5694992-C815-6B47-8053-B17C6DF6975C}" destId="{5FB1FD1B-F69B-4345-9087-76EAC4211980}" srcOrd="0" destOrd="0" presId="urn:microsoft.com/office/officeart/2009/3/layout/CircleRelationship"/>
    <dgm:cxn modelId="{4B207C83-41ED-0E46-AE9E-24CED979AC9A}" type="presParOf" srcId="{E1BFFCB5-D59F-E24E-A91A-D27FEF481B73}" destId="{84A893C7-1119-2745-8C5A-585F4DF26A0A}" srcOrd="14" destOrd="0" presId="urn:microsoft.com/office/officeart/2009/3/layout/CircleRelationship"/>
    <dgm:cxn modelId="{F988977D-E5E1-334C-A11C-E4B81E8841A8}" type="presParOf" srcId="{E1BFFCB5-D59F-E24E-A91A-D27FEF481B73}" destId="{208BD075-F55C-4C4A-A7E4-B8E7CBA4FDF0}" srcOrd="15" destOrd="0" presId="urn:microsoft.com/office/officeart/2009/3/layout/CircleRelationship"/>
    <dgm:cxn modelId="{0834D619-62B5-244D-897C-38F1EA43CB5A}" type="presParOf" srcId="{208BD075-F55C-4C4A-A7E4-B8E7CBA4FDF0}" destId="{D1D6EFE1-FDB8-4147-8479-611873B5431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497A1-F45E-FA4B-BD69-AD58ED4F68D1}">
      <dsp:nvSpPr>
        <dsp:cNvPr id="0" name=""/>
        <dsp:cNvSpPr/>
      </dsp:nvSpPr>
      <dsp:spPr>
        <a:xfrm>
          <a:off x="1042415" y="431352"/>
          <a:ext cx="2971800" cy="2972134"/>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Protest</a:t>
          </a:r>
        </a:p>
      </dsp:txBody>
      <dsp:txXfrm>
        <a:off x="1477625" y="866611"/>
        <a:ext cx="2101380" cy="2101616"/>
      </dsp:txXfrm>
    </dsp:sp>
    <dsp:sp modelId="{CCB14CEB-0630-5941-A12D-E0F371CCC9CA}">
      <dsp:nvSpPr>
        <dsp:cNvPr id="0" name=""/>
        <dsp:cNvSpPr/>
      </dsp:nvSpPr>
      <dsp:spPr>
        <a:xfrm>
          <a:off x="2738323" y="295940"/>
          <a:ext cx="330403" cy="330545"/>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D12C19-64AE-D446-9535-B3B304BD503D}">
      <dsp:nvSpPr>
        <dsp:cNvPr id="0" name=""/>
        <dsp:cNvSpPr/>
      </dsp:nvSpPr>
      <dsp:spPr>
        <a:xfrm>
          <a:off x="1956206" y="3182660"/>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1D4FE-E6A2-2245-844E-6B9D64B0CDA8}">
      <dsp:nvSpPr>
        <dsp:cNvPr id="0" name=""/>
        <dsp:cNvSpPr/>
      </dsp:nvSpPr>
      <dsp:spPr>
        <a:xfrm>
          <a:off x="4205630" y="1637567"/>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79365-1050-3F4F-BAC1-02B1DEA86F1A}">
      <dsp:nvSpPr>
        <dsp:cNvPr id="0" name=""/>
        <dsp:cNvSpPr/>
      </dsp:nvSpPr>
      <dsp:spPr>
        <a:xfrm>
          <a:off x="4134661" y="2619647"/>
          <a:ext cx="330403" cy="330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C6743-9BD6-DA45-89E9-5A661E8757B9}">
      <dsp:nvSpPr>
        <dsp:cNvPr id="0" name=""/>
        <dsp:cNvSpPr/>
      </dsp:nvSpPr>
      <dsp:spPr>
        <a:xfrm>
          <a:off x="2023262" y="765718"/>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52FC01-0DBF-3943-95B7-B02648B12EE3}">
      <dsp:nvSpPr>
        <dsp:cNvPr id="0" name=""/>
        <dsp:cNvSpPr/>
      </dsp:nvSpPr>
      <dsp:spPr>
        <a:xfrm>
          <a:off x="1269187" y="2136163"/>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3DFFB8-321C-EF4D-98F4-9F231A24CD48}">
      <dsp:nvSpPr>
        <dsp:cNvPr id="0" name=""/>
        <dsp:cNvSpPr/>
      </dsp:nvSpPr>
      <dsp:spPr>
        <a:xfrm>
          <a:off x="113385" y="967795"/>
          <a:ext cx="1208227" cy="1207950"/>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Power?</a:t>
          </a:r>
        </a:p>
      </dsp:txBody>
      <dsp:txXfrm>
        <a:off x="290326" y="1144695"/>
        <a:ext cx="854345" cy="854150"/>
      </dsp:txXfrm>
    </dsp:sp>
    <dsp:sp modelId="{40FC270D-F185-724A-A79F-48B8440C9724}">
      <dsp:nvSpPr>
        <dsp:cNvPr id="0" name=""/>
        <dsp:cNvSpPr/>
      </dsp:nvSpPr>
      <dsp:spPr>
        <a:xfrm>
          <a:off x="2404262" y="776134"/>
          <a:ext cx="330403" cy="330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6B322-6F18-D442-960D-AA7FBCFC871B}">
      <dsp:nvSpPr>
        <dsp:cNvPr id="0" name=""/>
        <dsp:cNvSpPr/>
      </dsp:nvSpPr>
      <dsp:spPr>
        <a:xfrm>
          <a:off x="227380" y="2529901"/>
          <a:ext cx="597408" cy="597551"/>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C6F83-3DAF-FF4E-BBA4-1895F788EEB9}">
      <dsp:nvSpPr>
        <dsp:cNvPr id="0" name=""/>
        <dsp:cNvSpPr/>
      </dsp:nvSpPr>
      <dsp:spPr>
        <a:xfrm>
          <a:off x="4319625" y="399409"/>
          <a:ext cx="1208227" cy="1207950"/>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Money?</a:t>
          </a:r>
        </a:p>
      </dsp:txBody>
      <dsp:txXfrm>
        <a:off x="4496566" y="576309"/>
        <a:ext cx="854345" cy="854150"/>
      </dsp:txXfrm>
    </dsp:sp>
    <dsp:sp modelId="{A05EDDB4-F25A-D64E-9948-2DE1DF34793B}">
      <dsp:nvSpPr>
        <dsp:cNvPr id="0" name=""/>
        <dsp:cNvSpPr/>
      </dsp:nvSpPr>
      <dsp:spPr>
        <a:xfrm>
          <a:off x="3780129" y="1233412"/>
          <a:ext cx="330403" cy="330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54263B-A30F-E247-B757-93CB272EE90A}">
      <dsp:nvSpPr>
        <dsp:cNvPr id="0" name=""/>
        <dsp:cNvSpPr/>
      </dsp:nvSpPr>
      <dsp:spPr>
        <a:xfrm>
          <a:off x="0" y="3240991"/>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1FD1B-F69B-4345-9087-76EAC4211980}">
      <dsp:nvSpPr>
        <dsp:cNvPr id="0" name=""/>
        <dsp:cNvSpPr/>
      </dsp:nvSpPr>
      <dsp:spPr>
        <a:xfrm>
          <a:off x="2387193" y="2900029"/>
          <a:ext cx="239572" cy="239576"/>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893C7-1119-2745-8C5A-585F4DF26A0A}">
      <dsp:nvSpPr>
        <dsp:cNvPr id="0" name=""/>
        <dsp:cNvSpPr/>
      </dsp:nvSpPr>
      <dsp:spPr>
        <a:xfrm>
          <a:off x="4887772" y="2487542"/>
          <a:ext cx="1208227" cy="120795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Equality</a:t>
          </a:r>
        </a:p>
      </dsp:txBody>
      <dsp:txXfrm>
        <a:off x="5064713" y="2664442"/>
        <a:ext cx="854345" cy="854150"/>
      </dsp:txXfrm>
    </dsp:sp>
    <dsp:sp modelId="{D1D6EFE1-FDB8-4147-8479-611873B54310}">
      <dsp:nvSpPr>
        <dsp:cNvPr id="0" name=""/>
        <dsp:cNvSpPr/>
      </dsp:nvSpPr>
      <dsp:spPr>
        <a:xfrm>
          <a:off x="4547006" y="2445182"/>
          <a:ext cx="239572" cy="2395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AD1247A4-0746-4982-A90E-448C3A9059AB}" type="datetimeFigureOut">
              <a:rPr lang="en-GB" smtClean="0"/>
              <a:pPr/>
              <a:t>13/05/2020</a:t>
            </a:fld>
            <a:endParaRPr lang="en-GB"/>
          </a:p>
        </p:txBody>
      </p:sp>
      <p:sp>
        <p:nvSpPr>
          <p:cNvPr id="4" name="Slide Image Placeholder 3"/>
          <p:cNvSpPr>
            <a:spLocks noGrp="1" noRot="1" noChangeAspect="1"/>
          </p:cNvSpPr>
          <p:nvPr>
            <p:ph type="sldImg" idx="2"/>
          </p:nvPr>
        </p:nvSpPr>
        <p:spPr>
          <a:xfrm>
            <a:off x="922338" y="747713"/>
            <a:ext cx="4989512" cy="37433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3"/>
            <a:ext cx="2961481" cy="4989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71125" y="9478343"/>
            <a:ext cx="2961481" cy="498951"/>
          </a:xfrm>
          <a:prstGeom prst="rect">
            <a:avLst/>
          </a:prstGeom>
        </p:spPr>
        <p:txBody>
          <a:bodyPr vert="horz" lIns="91440" tIns="45720" rIns="91440" bIns="45720" rtlCol="0" anchor="b"/>
          <a:lstStyle>
            <a:lvl1pPr algn="r">
              <a:defRPr sz="1200"/>
            </a:lvl1pPr>
          </a:lstStyle>
          <a:p>
            <a:fld id="{45A5FB27-3449-4CC0-B500-4F3EE1D43CD4}" type="slidenum">
              <a:rPr lang="en-GB" smtClean="0"/>
              <a:pPr/>
              <a:t>‹#›</a:t>
            </a:fld>
            <a:endParaRPr lang="en-GB"/>
          </a:p>
        </p:txBody>
      </p:sp>
    </p:spTree>
    <p:extLst>
      <p:ext uri="{BB962C8B-B14F-4D97-AF65-F5344CB8AC3E}">
        <p14:creationId xmlns:p14="http://schemas.microsoft.com/office/powerpoint/2010/main" val="150050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1357A-821E-4B68-BFA8-388814D7E272}" type="slidenum">
              <a:rPr lang="en-GB"/>
              <a:pPr/>
              <a:t>1</a:t>
            </a:fld>
            <a:endParaRPr lang="en-GB"/>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GB"/>
              <a:t>Starter – what do all these people have in common?</a:t>
            </a:r>
          </a:p>
        </p:txBody>
      </p:sp>
    </p:spTree>
    <p:extLst>
      <p:ext uri="{BB962C8B-B14F-4D97-AF65-F5344CB8AC3E}">
        <p14:creationId xmlns:p14="http://schemas.microsoft.com/office/powerpoint/2010/main" val="211841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p:txBody>
          <a:bodyPr/>
          <a:lstStyle/>
          <a:p>
            <a:pPr eaLnBrk="1" hangingPunct="1">
              <a:defRPr/>
            </a:pPr>
            <a:r>
              <a:rPr lang="en-US" dirty="0">
                <a:ea typeface="ＭＳ Ｐゴシック" charset="0"/>
                <a:cs typeface="+mn-cs"/>
              </a:rPr>
              <a:t>Pupils</a:t>
            </a:r>
            <a:r>
              <a:rPr lang="en-US" baseline="0" dirty="0">
                <a:ea typeface="ＭＳ Ｐゴシック" charset="0"/>
                <a:cs typeface="+mn-cs"/>
              </a:rPr>
              <a:t> write down ideas on post-its </a:t>
            </a:r>
            <a:r>
              <a:rPr lang="en-US" baseline="0">
                <a:ea typeface="ＭＳ Ｐゴシック" charset="0"/>
                <a:cs typeface="+mn-cs"/>
              </a:rPr>
              <a:t>and then </a:t>
            </a:r>
            <a:r>
              <a:rPr lang="en-US" baseline="0" dirty="0">
                <a:ea typeface="ＭＳ Ｐゴシック" charset="0"/>
                <a:cs typeface="+mn-cs"/>
              </a:rPr>
              <a:t>stick them on the whiteboard. </a:t>
            </a:r>
            <a:endParaRPr lang="en-US" dirty="0">
              <a:ea typeface="ＭＳ Ｐゴシック" charset="0"/>
              <a:cs typeface="+mn-cs"/>
            </a:endParaRPr>
          </a:p>
        </p:txBody>
      </p:sp>
    </p:spTree>
    <p:extLst>
      <p:ext uri="{BB962C8B-B14F-4D97-AF65-F5344CB8AC3E}">
        <p14:creationId xmlns:p14="http://schemas.microsoft.com/office/powerpoint/2010/main" val="126086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F3FAC25F-7E03-40DD-AD37-FBDCBE14750F}" type="datetimeFigureOut">
              <a:rPr lang="en-US">
                <a:solidFill>
                  <a:srgbClr val="000000"/>
                </a:solidFill>
                <a:latin typeface="Arial"/>
              </a:rPr>
              <a:pPr/>
              <a:t>5/13/20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43F1806-E0A2-43F7-9811-38CA409357D5}"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645914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AD126BB-03F1-4BE2-8D20-61B76349A0CB}" type="datetimeFigureOut">
              <a:rPr lang="en-US">
                <a:solidFill>
                  <a:srgbClr val="000000"/>
                </a:solidFill>
                <a:latin typeface="Arial"/>
              </a:rPr>
              <a:pPr/>
              <a:t>5/13/20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2D0374CA-49B1-4A9A-8473-1ED5A05797F5}"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1711327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7EFC8045-864B-49BB-8B85-884D95B0BDB2}" type="datetimeFigureOut">
              <a:rPr lang="en-US">
                <a:solidFill>
                  <a:srgbClr val="000000"/>
                </a:solidFill>
                <a:latin typeface="Arial"/>
              </a:rPr>
              <a:pPr/>
              <a:t>5/13/20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6704C435-A13B-457A-A90A-38E3FA222F1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001371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E5C5A4D-9F92-4C28-BAD2-3D4394961F5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4682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ADD2D0A5-FE36-4715-9D97-82DE0B4F0DB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769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5BC4F11E-170B-4E06-882B-FCCD45E14F5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8734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C8C1F459-BB9D-4CD9-97AD-DD6C143AD54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30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AD149C71-3392-47FE-ADE1-276C4C3A98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3685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50030973-039F-4CC5-9E9A-B797194F0E7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41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153D4681-E014-450F-8977-EF2D0F89084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6438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7A0AA9CE-A71F-4857-8CFE-5CEFC4634C7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907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195C03E4-BE06-4FAA-B253-8C977E869397}" type="datetimeFigureOut">
              <a:rPr lang="en-US">
                <a:solidFill>
                  <a:srgbClr val="000000"/>
                </a:solidFill>
                <a:latin typeface="Arial"/>
              </a:rPr>
              <a:pPr/>
              <a:t>5/13/20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2D274ABA-F996-4E9C-98E1-AC094ADE9E0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71595139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9275BB14-00B4-4813-BE98-910477A8A1A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400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20262AB7-7E77-4EE6-AD43-2DEF9727C94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503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09036777-E4CB-40A4-9283-9D953BFB48C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819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96AEB1A-AB33-4376-968A-23106505F84E}" type="datetimeFigureOut">
              <a:rPr lang="en-US">
                <a:solidFill>
                  <a:srgbClr val="000000"/>
                </a:solidFill>
                <a:latin typeface="Arial"/>
              </a:rPr>
              <a:pPr/>
              <a:t>5/13/20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2871BEAE-7DC8-429D-8B52-8E26E8187B2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9548983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A8901DE4-F617-4700-BD57-4B63B84DCE14}" type="datetimeFigureOut">
              <a:rPr lang="en-US">
                <a:solidFill>
                  <a:srgbClr val="000000"/>
                </a:solidFill>
                <a:latin typeface="Arial"/>
              </a:rPr>
              <a:pPr/>
              <a:t>5/13/20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982AA434-B512-4876-A612-C64F9A1D0A0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603391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133BC7B6-8E80-4488-A4BA-7ABB3B81C47F}" type="datetimeFigureOut">
              <a:rPr lang="en-US">
                <a:solidFill>
                  <a:srgbClr val="000000"/>
                </a:solidFill>
                <a:latin typeface="Arial"/>
              </a:rPr>
              <a:pPr/>
              <a:t>5/13/20</a:t>
            </a:fld>
            <a:endParaRPr lang="en-US">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6E12C476-0DDA-4936-A823-6DB71DF3283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19653301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7F18ED77-74F2-49AC-BC7D-25315F450FF9}" type="datetimeFigureOut">
              <a:rPr lang="en-US">
                <a:solidFill>
                  <a:srgbClr val="000000"/>
                </a:solidFill>
                <a:latin typeface="Arial"/>
              </a:rPr>
              <a:pPr/>
              <a:t>5/13/20</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6410EAB3-83F6-46A5-91C2-C0FF03F441C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1957054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37A59BC-B837-4B2D-9B6E-3E33EB878CA0}" type="datetimeFigureOut">
              <a:rPr lang="en-US">
                <a:solidFill>
                  <a:srgbClr val="000000"/>
                </a:solidFill>
                <a:latin typeface="Arial"/>
              </a:rPr>
              <a:pPr/>
              <a:t>5/13/20</a:t>
            </a:fld>
            <a:endParaRPr lang="en-US">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AD08822A-9B3A-4A73-A139-85017CE84CC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0117390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00E6C59-DDC1-4DDE-8E12-19FFFF84C24D}" type="datetimeFigureOut">
              <a:rPr lang="en-US">
                <a:solidFill>
                  <a:srgbClr val="000000"/>
                </a:solidFill>
                <a:latin typeface="Arial"/>
              </a:rPr>
              <a:pPr/>
              <a:t>5/13/20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102F5FF1-90C5-4813-99F8-BAFE8773D47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3939860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B7A0412-C925-4CF2-93A0-2A4EAFB424C5}" type="datetimeFigureOut">
              <a:rPr lang="en-US">
                <a:solidFill>
                  <a:srgbClr val="000000"/>
                </a:solidFill>
                <a:latin typeface="Arial"/>
              </a:rPr>
              <a:pPr/>
              <a:t>5/13/20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6FED3FB5-BAA1-4764-9A0D-E8989ED1771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440525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61A24456-4F23-47C8-AF83-A763BFCF89D3}" type="datetimeFigureOut">
              <a:rPr lang="en-US">
                <a:solidFill>
                  <a:srgbClr val="000000"/>
                </a:solidFill>
                <a:latin typeface="Arial"/>
              </a:rPr>
              <a:pPr/>
              <a:t>5/13/20</a:t>
            </a:fld>
            <a:endParaRPr lang="en-US">
              <a:solidFill>
                <a:srgbClr val="000000"/>
              </a:solidFill>
              <a:latin typeface="Arial"/>
            </a:endParaRPr>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solidFill>
                <a:srgbClr val="000000"/>
              </a:solidFill>
              <a:latin typeface="Arial"/>
            </a:endParaRP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A308CF5-ED91-4A8A-A725-D8860A893104}"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4545991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E806D55-792A-48EF-97CB-85523981C6EC}" type="slidenum">
              <a:rPr lang="en-GB" smtClean="0"/>
              <a:pPr>
                <a:defRPr/>
              </a:pPr>
              <a:t>‹#›</a:t>
            </a:fld>
            <a:endParaRPr lang="en-GB"/>
          </a:p>
        </p:txBody>
      </p:sp>
    </p:spTree>
    <p:extLst>
      <p:ext uri="{BB962C8B-B14F-4D97-AF65-F5344CB8AC3E}">
        <p14:creationId xmlns:p14="http://schemas.microsoft.com/office/powerpoint/2010/main" val="428555173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uk.wrs.yahoo.com/_ylt=A0WTf2pdtypI8DsBMUBWBQx./SIG=1249nh63o/EXP=1210845405/**http:/www.flickr.com/photos/loupiote/470537305/" TargetMode="External"/><Relationship Id="rId4" Type="http://schemas.openxmlformats.org/officeDocument/2006/relationships/hyperlink" Target="http://uk.wrs.yahoo.com/_ylt=A0WTf2wBtypIuVoA7hNWBQx./SIG=1260vlmgn/EXP=1210845313/**http:/www.leksikon.org/images/bin_laden_osama.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l="-6000" r="-6000"/>
          </a:stretch>
        </a:blipFill>
        <a:effectLst/>
      </p:bgPr>
    </p:bg>
    <p:spTree>
      <p:nvGrpSpPr>
        <p:cNvPr id="1" name=""/>
        <p:cNvGrpSpPr/>
        <p:nvPr/>
      </p:nvGrpSpPr>
      <p:grpSpPr>
        <a:xfrm>
          <a:off x="0" y="0"/>
          <a:ext cx="0" cy="0"/>
          <a:chOff x="0" y="0"/>
          <a:chExt cx="0" cy="0"/>
        </a:xfrm>
      </p:grpSpPr>
      <p:grpSp>
        <p:nvGrpSpPr>
          <p:cNvPr id="6153" name="Group 9"/>
          <p:cNvGrpSpPr>
            <a:grpSpLocks/>
          </p:cNvGrpSpPr>
          <p:nvPr/>
        </p:nvGrpSpPr>
        <p:grpSpPr bwMode="auto">
          <a:xfrm>
            <a:off x="3916363" y="2813050"/>
            <a:ext cx="1263650" cy="1233488"/>
            <a:chOff x="-58" y="0"/>
            <a:chExt cx="796" cy="777"/>
          </a:xfrm>
        </p:grpSpPr>
        <p:sp>
          <p:nvSpPr>
            <p:cNvPr id="6150" name="Rectangle 6"/>
            <p:cNvSpPr>
              <a:spLocks noChangeArrowheads="1"/>
            </p:cNvSpPr>
            <p:nvPr/>
          </p:nvSpPr>
          <p:spPr bwMode="auto">
            <a:xfrm>
              <a:off x="0" y="0"/>
              <a:ext cx="738" cy="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0" rIns="44436" bIns="0">
              <a:spAutoFit/>
            </a:bodyPr>
            <a:lstStyle/>
            <a:p>
              <a:pPr algn="ctr" fontAlgn="ctr"/>
              <a:r>
                <a:rPr lang="en-GB" sz="900" dirty="0">
                  <a:solidFill>
                    <a:srgbClr val="0000FF"/>
                  </a:solidFill>
                  <a:latin typeface="Arial" charset="0"/>
                  <a:cs typeface="Arial" charset="0"/>
                  <a:hlinkClick r:id="rId4"/>
                </a:rPr>
                <a:t>  </a:t>
              </a:r>
              <a:r>
                <a:rPr lang="en-GB" sz="7200" dirty="0">
                  <a:solidFill>
                    <a:srgbClr val="0000FF"/>
                  </a:solidFill>
                  <a:latin typeface="Times New Roman"/>
                  <a:cs typeface="Arial" charset="0"/>
                </a:rPr>
                <a:t> </a:t>
              </a:r>
              <a:r>
                <a:rPr lang="en-GB" sz="900" dirty="0">
                  <a:solidFill>
                    <a:srgbClr val="0000FF"/>
                  </a:solidFill>
                  <a:latin typeface="Times New Roman"/>
                  <a:cs typeface="Arial" charset="0"/>
                </a:rPr>
                <a:t>                                 </a:t>
              </a:r>
              <a:endParaRPr lang="en-GB" sz="900" dirty="0">
                <a:solidFill>
                  <a:srgbClr val="0000FF"/>
                </a:solidFill>
                <a:latin typeface="Arial" charset="0"/>
                <a:cs typeface="Arial" charset="0"/>
              </a:endParaRPr>
            </a:p>
          </p:txBody>
        </p:sp>
        <p:sp>
          <p:nvSpPr>
            <p:cNvPr id="6152" name="Rectangle 8"/>
            <p:cNvSpPr>
              <a:spLocks noChangeArrowheads="1"/>
            </p:cNvSpPr>
            <p:nvPr/>
          </p:nvSpPr>
          <p:spPr bwMode="auto">
            <a:xfrm>
              <a:off x="-58" y="14"/>
              <a:ext cx="116"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GB" sz="900">
                  <a:latin typeface="Arial" charset="0"/>
                  <a:cs typeface="Arial" charset="0"/>
                </a:rPr>
                <a:t> </a:t>
              </a:r>
              <a:endParaRPr lang="en-GB"/>
            </a:p>
          </p:txBody>
        </p:sp>
      </p:grpSp>
      <p:grpSp>
        <p:nvGrpSpPr>
          <p:cNvPr id="6157" name="Group 13"/>
          <p:cNvGrpSpPr>
            <a:grpSpLocks/>
          </p:cNvGrpSpPr>
          <p:nvPr/>
        </p:nvGrpSpPr>
        <p:grpSpPr bwMode="auto">
          <a:xfrm>
            <a:off x="4110038" y="2813050"/>
            <a:ext cx="920750" cy="1233488"/>
            <a:chOff x="-58" y="0"/>
            <a:chExt cx="580" cy="777"/>
          </a:xfrm>
        </p:grpSpPr>
        <p:sp>
          <p:nvSpPr>
            <p:cNvPr id="6154" name="Rectangle 10"/>
            <p:cNvSpPr>
              <a:spLocks noChangeArrowheads="1"/>
            </p:cNvSpPr>
            <p:nvPr/>
          </p:nvSpPr>
          <p:spPr bwMode="auto">
            <a:xfrm>
              <a:off x="0" y="0"/>
              <a:ext cx="522" cy="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0" rIns="44436" bIns="0">
              <a:spAutoFit/>
            </a:bodyPr>
            <a:lstStyle/>
            <a:p>
              <a:pPr algn="ctr" fontAlgn="ctr"/>
              <a:r>
                <a:rPr lang="en-GB" sz="900">
                  <a:solidFill>
                    <a:srgbClr val="0000FF"/>
                  </a:solidFill>
                  <a:latin typeface="Arial" charset="0"/>
                  <a:cs typeface="Arial" charset="0"/>
                  <a:hlinkClick r:id="rId5"/>
                </a:rPr>
                <a:t>  </a:t>
              </a:r>
              <a:r>
                <a:rPr lang="en-GB" sz="7200">
                  <a:solidFill>
                    <a:srgbClr val="0000FF"/>
                  </a:solidFill>
                  <a:latin typeface="Times New Roman"/>
                  <a:cs typeface="Arial" charset="0"/>
                </a:rPr>
                <a:t> </a:t>
              </a:r>
              <a:r>
                <a:rPr lang="en-GB" sz="900">
                  <a:solidFill>
                    <a:srgbClr val="0000FF"/>
                  </a:solidFill>
                  <a:latin typeface="Times New Roman"/>
                  <a:cs typeface="Arial" charset="0"/>
                </a:rPr>
                <a:t>                     </a:t>
              </a:r>
              <a:endParaRPr lang="en-GB" sz="900">
                <a:solidFill>
                  <a:srgbClr val="0000FF"/>
                </a:solidFill>
                <a:latin typeface="Arial" charset="0"/>
                <a:cs typeface="Arial" charset="0"/>
              </a:endParaRPr>
            </a:p>
          </p:txBody>
        </p:sp>
        <p:sp>
          <p:nvSpPr>
            <p:cNvPr id="6156" name="Rectangle 12"/>
            <p:cNvSpPr>
              <a:spLocks noChangeArrowheads="1"/>
            </p:cNvSpPr>
            <p:nvPr/>
          </p:nvSpPr>
          <p:spPr bwMode="auto">
            <a:xfrm>
              <a:off x="-58" y="14"/>
              <a:ext cx="116" cy="1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r>
                <a:rPr lang="en-GB" sz="900">
                  <a:latin typeface="Arial" charset="0"/>
                  <a:cs typeface="Arial" charset="0"/>
                </a:rPr>
                <a:t> </a:t>
              </a:r>
              <a:endParaRPr lang="en-GB"/>
            </a:p>
          </p:txBody>
        </p:sp>
      </p:grpSp>
      <p:sp>
        <p:nvSpPr>
          <p:cNvPr id="6163" name="Rectangle 19"/>
          <p:cNvSpPr>
            <a:spLocks noChangeArrowheads="1"/>
          </p:cNvSpPr>
          <p:nvPr/>
        </p:nvSpPr>
        <p:spPr bwMode="auto">
          <a:xfrm>
            <a:off x="1250950" y="2417763"/>
            <a:ext cx="6643688" cy="17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6164" name="Rectangle 20"/>
          <p:cNvSpPr>
            <a:spLocks noChangeArrowheads="1"/>
          </p:cNvSpPr>
          <p:nvPr/>
        </p:nvSpPr>
        <p:spPr bwMode="auto">
          <a:xfrm>
            <a:off x="1206500" y="2417763"/>
            <a:ext cx="43307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 name="Rectangle 17"/>
          <p:cNvSpPr/>
          <p:nvPr/>
        </p:nvSpPr>
        <p:spPr>
          <a:xfrm>
            <a:off x="-10" y="138599"/>
            <a:ext cx="9217024" cy="1323439"/>
          </a:xfrm>
          <a:prstGeom prst="rect">
            <a:avLst/>
          </a:prstGeom>
          <a:noFill/>
          <a:ln>
            <a:solidFill>
              <a:schemeClr val="tx1"/>
            </a:solidFill>
          </a:ln>
        </p:spPr>
        <p:txBody>
          <a:bodyPr wrap="square" lIns="91440" tIns="45720" rIns="91440" bIns="45720">
            <a:spAutoFit/>
          </a:bodyPr>
          <a:lstStyle/>
          <a:p>
            <a:pPr algn="ctr"/>
            <a:r>
              <a:rPr lang="en-US" sz="4000" b="1" cap="none" spc="0" dirty="0">
                <a:ln w="17780" cmpd="sng">
                  <a:solidFill>
                    <a:srgbClr val="FFFFFF"/>
                  </a:solidFill>
                  <a:prstDash val="solid"/>
                  <a:miter lim="800000"/>
                </a:ln>
                <a:effectLst>
                  <a:outerShdw blurRad="50800" algn="tl" rotWithShape="0">
                    <a:srgbClr val="000000"/>
                  </a:outerShdw>
                </a:effectLst>
              </a:rPr>
              <a:t>Protest as a means of bringing about change.</a:t>
            </a:r>
          </a:p>
        </p:txBody>
      </p:sp>
      <p:sp>
        <p:nvSpPr>
          <p:cNvPr id="19" name="Rectangle 2"/>
          <p:cNvSpPr txBox="1">
            <a:spLocks noChangeArrowheads="1"/>
          </p:cNvSpPr>
          <p:nvPr/>
        </p:nvSpPr>
        <p:spPr bwMode="auto">
          <a:xfrm>
            <a:off x="-36512" y="5085184"/>
            <a:ext cx="9180512" cy="1760219"/>
          </a:xfrm>
          <a:prstGeom prst="rect">
            <a:avLst/>
          </a:prstGeom>
          <a:solidFill>
            <a:schemeClr val="accent4">
              <a:lumMod val="20000"/>
              <a:lumOff val="80000"/>
            </a:schemeClr>
          </a:solidFill>
          <a:ln w="41275">
            <a:solidFill>
              <a:srgbClr val="000000"/>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609600" indent="-609600">
              <a:buFontTx/>
              <a:buNone/>
            </a:pPr>
            <a:r>
              <a:rPr lang="en-GB" sz="2000" dirty="0">
                <a:latin typeface="dearJoe 5 CASUAL PRO" panose="02000000000000000000" pitchFamily="2" charset="0"/>
              </a:rPr>
              <a:t>What: </a:t>
            </a:r>
            <a:r>
              <a:rPr lang="en-GB" sz="2000" dirty="0">
                <a:latin typeface="Source Sans Pro" panose="020B0503030403020204" pitchFamily="34" charset="77"/>
              </a:rPr>
              <a:t>Exploration of violent and non-violent protest and their effects.</a:t>
            </a:r>
          </a:p>
          <a:p>
            <a:pPr marL="609600" indent="-609600">
              <a:buFontTx/>
              <a:buNone/>
            </a:pPr>
            <a:r>
              <a:rPr lang="en-GB" sz="2000" dirty="0">
                <a:latin typeface="dearJoe 5 CASUAL PRO" panose="02000000000000000000" pitchFamily="2" charset="0"/>
              </a:rPr>
              <a:t>Why:  </a:t>
            </a:r>
            <a:r>
              <a:rPr lang="en-GB" sz="2000" dirty="0">
                <a:latin typeface="Source Sans Pro" panose="020B0503030403020204" pitchFamily="34" charset="77"/>
              </a:rPr>
              <a:t>In order to tackle the problem of Climate emergency we must understand what actions are available to us to become effective change makers.</a:t>
            </a:r>
          </a:p>
          <a:p>
            <a:pPr marL="609600" indent="-609600">
              <a:buFontTx/>
              <a:buNone/>
            </a:pPr>
            <a:r>
              <a:rPr lang="en-GB" sz="2000" dirty="0">
                <a:latin typeface="dearJoe 5 CASUAL PRO" panose="02000000000000000000" pitchFamily="2" charset="0"/>
              </a:rPr>
              <a:t>How: </a:t>
            </a:r>
            <a:r>
              <a:rPr lang="en-GB" sz="2000" dirty="0">
                <a:latin typeface="Source Sans Pro" panose="020B0503030403020204" pitchFamily="34" charset="77"/>
              </a:rPr>
              <a:t>By studying case studies from past historical protests and evaluating their effectiveness.</a:t>
            </a:r>
          </a:p>
          <a:p>
            <a:pPr marL="609600" indent="-609600">
              <a:buFontTx/>
              <a:buNone/>
            </a:pPr>
            <a:r>
              <a:rPr lang="en-GB" sz="2400" dirty="0">
                <a:solidFill>
                  <a:srgbClr val="0000CC"/>
                </a:solidFill>
                <a:latin typeface="Comic Sans MS" pitchFamily="66" charset="0"/>
              </a:rPr>
              <a:t> </a:t>
            </a:r>
            <a:endParaRPr lang="en-GB" sz="2400" dirty="0">
              <a:solidFill>
                <a:srgbClr val="000000"/>
              </a:solidFill>
              <a:latin typeface="Comic Sans MS" pitchFamily="66" charset="0"/>
            </a:endParaRPr>
          </a:p>
        </p:txBody>
      </p:sp>
    </p:spTree>
    <p:extLst>
      <p:ext uri="{BB962C8B-B14F-4D97-AF65-F5344CB8AC3E}">
        <p14:creationId xmlns:p14="http://schemas.microsoft.com/office/powerpoint/2010/main" val="68247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70C5E7-7B1D-AF40-91E3-98620AF1233B}"/>
              </a:ext>
            </a:extLst>
          </p:cNvPr>
          <p:cNvSpPr>
            <a:spLocks noGrp="1"/>
          </p:cNvSpPr>
          <p:nvPr>
            <p:ph type="title"/>
          </p:nvPr>
        </p:nvSpPr>
        <p:spPr/>
        <p:txBody>
          <a:bodyPr/>
          <a:lstStyle/>
          <a:p>
            <a:r>
              <a:rPr lang="en-US" dirty="0"/>
              <a:t>Time to share and discuss</a:t>
            </a:r>
          </a:p>
        </p:txBody>
      </p:sp>
      <p:sp>
        <p:nvSpPr>
          <p:cNvPr id="8" name="Content Placeholder 7">
            <a:extLst>
              <a:ext uri="{FF2B5EF4-FFF2-40B4-BE49-F238E27FC236}">
                <a16:creationId xmlns:a16="http://schemas.microsoft.com/office/drawing/2014/main" id="{BDDDC092-B3B2-CA47-A5DC-39DEFF45C80B}"/>
              </a:ext>
            </a:extLst>
          </p:cNvPr>
          <p:cNvSpPr>
            <a:spLocks noGrp="1"/>
          </p:cNvSpPr>
          <p:nvPr>
            <p:ph idx="1"/>
          </p:nvPr>
        </p:nvSpPr>
        <p:spPr>
          <a:xfrm>
            <a:off x="107504" y="1417638"/>
            <a:ext cx="8856984" cy="4708525"/>
          </a:xfrm>
        </p:spPr>
        <p:txBody>
          <a:bodyPr/>
          <a:lstStyle/>
          <a:p>
            <a:pPr marL="0" indent="0">
              <a:buNone/>
            </a:pPr>
            <a:r>
              <a:rPr lang="en-US" sz="2800" dirty="0"/>
              <a:t>You will be allocated a breakout room of  3-4 people.</a:t>
            </a:r>
          </a:p>
          <a:p>
            <a:pPr marL="0" indent="0">
              <a:buNone/>
            </a:pPr>
            <a:r>
              <a:rPr lang="en-US" sz="2800" dirty="0"/>
              <a:t>In your group share your presentations. </a:t>
            </a:r>
          </a:p>
          <a:p>
            <a:pPr marL="514350" indent="-514350">
              <a:buAutoNum type="arabicPeriod"/>
            </a:pPr>
            <a:r>
              <a:rPr lang="en-US" sz="2800" dirty="0"/>
              <a:t>Share your non-violent protests – when you have all shared ask the following questions.</a:t>
            </a:r>
          </a:p>
          <a:p>
            <a:r>
              <a:rPr lang="en-US" sz="2400" dirty="0"/>
              <a:t>Do they have anything in common?</a:t>
            </a:r>
          </a:p>
          <a:p>
            <a:r>
              <a:rPr lang="en-US" sz="2400" dirty="0"/>
              <a:t>Do they use similar methods?</a:t>
            </a:r>
          </a:p>
          <a:p>
            <a:r>
              <a:rPr lang="en-US" sz="2400" dirty="0"/>
              <a:t>Are they all successful?</a:t>
            </a:r>
          </a:p>
          <a:p>
            <a:r>
              <a:rPr lang="en-US" sz="2800" dirty="0"/>
              <a:t>2. Repeat the process for your Violent Protests.</a:t>
            </a:r>
          </a:p>
          <a:p>
            <a:pPr marL="514350" indent="-514350">
              <a:buAutoNum type="arabicPeriod"/>
            </a:pPr>
            <a:endParaRPr lang="en-US" dirty="0"/>
          </a:p>
        </p:txBody>
      </p:sp>
    </p:spTree>
    <p:extLst>
      <p:ext uri="{BB962C8B-B14F-4D97-AF65-F5344CB8AC3E}">
        <p14:creationId xmlns:p14="http://schemas.microsoft.com/office/powerpoint/2010/main" val="103041706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rot="21447834">
            <a:off x="2332934" y="1358343"/>
            <a:ext cx="4536504" cy="3785652"/>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old" charset="0"/>
              </a:rPr>
              <a:t>Can breaking the law or using violence ever be justified?</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a:extLst>
              <a:ext uri="{FF2B5EF4-FFF2-40B4-BE49-F238E27FC236}">
                <a16:creationId xmlns:a16="http://schemas.microsoft.com/office/drawing/2014/main" id="{2036BF61-0705-B042-A8C0-0843956A5A9E}"/>
              </a:ext>
            </a:extLst>
          </p:cNvPr>
          <p:cNvSpPr txBox="1"/>
          <p:nvPr/>
        </p:nvSpPr>
        <p:spPr>
          <a:xfrm>
            <a:off x="251520" y="5877272"/>
            <a:ext cx="8712968" cy="369332"/>
          </a:xfrm>
          <a:prstGeom prst="rect">
            <a:avLst/>
          </a:prstGeom>
          <a:noFill/>
        </p:spPr>
        <p:txBody>
          <a:bodyPr wrap="square" rtlCol="0">
            <a:spAutoFit/>
          </a:bodyPr>
          <a:lstStyle/>
          <a:p>
            <a:r>
              <a:rPr lang="en-US" dirty="0"/>
              <a:t>Using the Padlet on the Weebly add your opinion on the question above.</a:t>
            </a:r>
          </a:p>
        </p:txBody>
      </p:sp>
    </p:spTree>
    <p:extLst>
      <p:ext uri="{BB962C8B-B14F-4D97-AF65-F5344CB8AC3E}">
        <p14:creationId xmlns:p14="http://schemas.microsoft.com/office/powerpoint/2010/main" val="42029892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8C538-6A3A-BF45-8779-BAA683DDBEC2}"/>
              </a:ext>
            </a:extLst>
          </p:cNvPr>
          <p:cNvSpPr>
            <a:spLocks noGrp="1"/>
          </p:cNvSpPr>
          <p:nvPr>
            <p:ph type="title"/>
          </p:nvPr>
        </p:nvSpPr>
        <p:spPr>
          <a:xfrm>
            <a:off x="457200" y="274638"/>
            <a:ext cx="8229600" cy="2146250"/>
          </a:xfrm>
          <a:noFill/>
        </p:spPr>
        <p:txBody>
          <a:bodyPr/>
          <a:lstStyle/>
          <a:p>
            <a:r>
              <a:rPr lang="en-US" dirty="0"/>
              <a:t>Evaluation</a:t>
            </a:r>
            <a:br>
              <a:rPr lang="en-US" dirty="0"/>
            </a:b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89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old" charset="0"/>
              </a:rPr>
              <a:t>Can breaking the law or using violence ever be justified?</a:t>
            </a:r>
            <a:b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en-US" dirty="0"/>
          </a:p>
        </p:txBody>
      </p:sp>
      <p:sp>
        <p:nvSpPr>
          <p:cNvPr id="3" name="Content Placeholder 2">
            <a:extLst>
              <a:ext uri="{FF2B5EF4-FFF2-40B4-BE49-F238E27FC236}">
                <a16:creationId xmlns:a16="http://schemas.microsoft.com/office/drawing/2014/main" id="{8AD8FA20-23BB-9F43-9036-BE98FFBD5A28}"/>
              </a:ext>
            </a:extLst>
          </p:cNvPr>
          <p:cNvSpPr>
            <a:spLocks noGrp="1"/>
          </p:cNvSpPr>
          <p:nvPr>
            <p:ph idx="1"/>
          </p:nvPr>
        </p:nvSpPr>
        <p:spPr>
          <a:xfrm>
            <a:off x="125760" y="2060848"/>
            <a:ext cx="8892480" cy="3849291"/>
          </a:xfrm>
        </p:spPr>
        <p:txBody>
          <a:bodyPr/>
          <a:lstStyle/>
          <a:p>
            <a:pPr marL="0" indent="0">
              <a:buNone/>
            </a:pPr>
            <a:r>
              <a:rPr lang="en-US" sz="2800" dirty="0"/>
              <a:t>Now that you have explored a range of actions that people can use to bring about change and have researched and discussed several case studies you should answer the question above.</a:t>
            </a:r>
          </a:p>
          <a:p>
            <a:pPr marL="0" indent="0">
              <a:buNone/>
            </a:pPr>
            <a:r>
              <a:rPr lang="en-US" sz="2800" dirty="0"/>
              <a:t>You should;</a:t>
            </a:r>
          </a:p>
          <a:p>
            <a:r>
              <a:rPr lang="en-US" sz="2800" dirty="0"/>
              <a:t>Use no more than 200 words</a:t>
            </a:r>
          </a:p>
          <a:p>
            <a:r>
              <a:rPr lang="en-US" sz="2800" dirty="0"/>
              <a:t>Offer a balanced response – agree and disagree</a:t>
            </a:r>
          </a:p>
          <a:p>
            <a:r>
              <a:rPr lang="en-US" sz="2800" dirty="0"/>
              <a:t>Use specific examples</a:t>
            </a:r>
          </a:p>
        </p:txBody>
      </p:sp>
    </p:spTree>
    <p:extLst>
      <p:ext uri="{BB962C8B-B14F-4D97-AF65-F5344CB8AC3E}">
        <p14:creationId xmlns:p14="http://schemas.microsoft.com/office/powerpoint/2010/main" val="14096046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188913"/>
            <a:ext cx="8280400" cy="1169551"/>
          </a:xfrm>
          <a:prstGeom prst="rect">
            <a:avLst/>
          </a:prstGeom>
          <a:solidFill>
            <a:schemeClr val="bg1"/>
          </a:solidFill>
          <a:ln w="57150">
            <a:solidFill>
              <a:schemeClr val="tx1"/>
            </a:solidFill>
            <a:miter lim="800000"/>
            <a:headEnd/>
            <a:tailEnd/>
          </a:ln>
          <a:effectLst/>
        </p:spPr>
        <p:txBody>
          <a:bodyPr>
            <a:spAutoFit/>
          </a:bodyPr>
          <a:lstStyle/>
          <a:p>
            <a:pPr algn="ctr">
              <a:spcBef>
                <a:spcPct val="50000"/>
              </a:spcBef>
            </a:pPr>
            <a:r>
              <a:rPr lang="en-GB" sz="2800" b="1" dirty="0">
                <a:latin typeface="Comic Sans MS" pitchFamily="66" charset="0"/>
              </a:rPr>
              <a:t>Starter:</a:t>
            </a:r>
          </a:p>
          <a:p>
            <a:pPr algn="ctr">
              <a:spcBef>
                <a:spcPct val="50000"/>
              </a:spcBef>
            </a:pPr>
            <a:r>
              <a:rPr lang="en-GB" sz="2800" dirty="0">
                <a:latin typeface="Comic Sans MS" pitchFamily="66" charset="0"/>
              </a:rPr>
              <a:t>Why do people protest?</a:t>
            </a:r>
          </a:p>
        </p:txBody>
      </p:sp>
      <p:sp>
        <p:nvSpPr>
          <p:cNvPr id="7171" name="Text Box 3"/>
          <p:cNvSpPr txBox="1">
            <a:spLocks noChangeArrowheads="1"/>
          </p:cNvSpPr>
          <p:nvPr/>
        </p:nvSpPr>
        <p:spPr bwMode="auto">
          <a:xfrm>
            <a:off x="827584" y="5661248"/>
            <a:ext cx="8135937" cy="861774"/>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GB" sz="2000" dirty="0">
                <a:latin typeface="Comic Sans MS" pitchFamily="66" charset="0"/>
              </a:rPr>
              <a:t>In your breakout room discuss what makes people protest.</a:t>
            </a:r>
          </a:p>
          <a:p>
            <a:pPr marL="342900" indent="-342900">
              <a:spcBef>
                <a:spcPct val="50000"/>
              </a:spcBef>
              <a:buFontTx/>
              <a:buAutoNum type="arabicPeriod"/>
            </a:pPr>
            <a:r>
              <a:rPr lang="en-GB" sz="2000" dirty="0">
                <a:latin typeface="Comic Sans MS" pitchFamily="66" charset="0"/>
              </a:rPr>
              <a:t>Share your ideas with the rest of the class.</a:t>
            </a:r>
          </a:p>
        </p:txBody>
      </p:sp>
      <p:graphicFrame>
        <p:nvGraphicFramePr>
          <p:cNvPr id="2" name="Diagram 1">
            <a:extLst>
              <a:ext uri="{FF2B5EF4-FFF2-40B4-BE49-F238E27FC236}">
                <a16:creationId xmlns:a16="http://schemas.microsoft.com/office/drawing/2014/main" id="{A2936381-6B8A-4548-A4CD-B37F3B7984FB}"/>
              </a:ext>
            </a:extLst>
          </p:cNvPr>
          <p:cNvGraphicFramePr/>
          <p:nvPr>
            <p:extLst>
              <p:ext uri="{D42A27DB-BD31-4B8C-83A1-F6EECF244321}">
                <p14:modId xmlns:p14="http://schemas.microsoft.com/office/powerpoint/2010/main" val="370340193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709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5781D-655C-C448-B519-D7E5BF27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1196752"/>
            <a:ext cx="4575281" cy="5436604"/>
          </a:xfrm>
          <a:prstGeom prst="rect">
            <a:avLst/>
          </a:prstGeom>
        </p:spPr>
      </p:pic>
      <p:pic>
        <p:nvPicPr>
          <p:cNvPr id="5" name="Picture 4">
            <a:extLst>
              <a:ext uri="{FF2B5EF4-FFF2-40B4-BE49-F238E27FC236}">
                <a16:creationId xmlns:a16="http://schemas.microsoft.com/office/drawing/2014/main" id="{A31BDFC2-0744-1442-86F1-6844E3192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 y="1196752"/>
            <a:ext cx="4543672" cy="5436604"/>
          </a:xfrm>
          <a:prstGeom prst="rect">
            <a:avLst/>
          </a:prstGeom>
        </p:spPr>
      </p:pic>
      <p:sp>
        <p:nvSpPr>
          <p:cNvPr id="6" name="TextBox 5">
            <a:extLst>
              <a:ext uri="{FF2B5EF4-FFF2-40B4-BE49-F238E27FC236}">
                <a16:creationId xmlns:a16="http://schemas.microsoft.com/office/drawing/2014/main" id="{053F6100-08D8-1244-B822-5526E90E807C}"/>
              </a:ext>
            </a:extLst>
          </p:cNvPr>
          <p:cNvSpPr txBox="1"/>
          <p:nvPr/>
        </p:nvSpPr>
        <p:spPr>
          <a:xfrm>
            <a:off x="83289" y="221535"/>
            <a:ext cx="8895761" cy="830997"/>
          </a:xfrm>
          <a:prstGeom prst="rect">
            <a:avLst/>
          </a:prstGeom>
          <a:solidFill>
            <a:schemeClr val="bg1"/>
          </a:solidFill>
          <a:ln>
            <a:solidFill>
              <a:schemeClr val="tx1"/>
            </a:solidFill>
          </a:ln>
        </p:spPr>
        <p:txBody>
          <a:bodyPr wrap="square" rtlCol="0">
            <a:spAutoFit/>
          </a:bodyPr>
          <a:lstStyle/>
          <a:p>
            <a:r>
              <a:rPr lang="en-US" sz="1600" dirty="0">
                <a:latin typeface="Source Sans Pro" panose="020B0503030403020204" pitchFamily="34" charset="77"/>
              </a:rPr>
              <a:t>Below are 24 actions that you can take to try and bring about change on a local, national or global level.. </a:t>
            </a:r>
          </a:p>
          <a:p>
            <a:r>
              <a:rPr lang="en-US" sz="1600" dirty="0">
                <a:latin typeface="Source Sans Pro" panose="020B0503030403020204" pitchFamily="34" charset="77"/>
              </a:rPr>
              <a:t>Read each one carefully and decide if each action is legal or illegal. Plot them on the chart below.</a:t>
            </a:r>
          </a:p>
        </p:txBody>
      </p:sp>
    </p:spTree>
    <p:extLst>
      <p:ext uri="{BB962C8B-B14F-4D97-AF65-F5344CB8AC3E}">
        <p14:creationId xmlns:p14="http://schemas.microsoft.com/office/powerpoint/2010/main" val="227855969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23850" y="188913"/>
            <a:ext cx="8351838" cy="584775"/>
          </a:xfrm>
          <a:prstGeom prst="rect">
            <a:avLst/>
          </a:prstGeom>
          <a:noFill/>
          <a:ln w="9525">
            <a:noFill/>
            <a:miter lim="800000"/>
            <a:headEnd/>
            <a:tailEnd/>
          </a:ln>
          <a:effectLst/>
        </p:spPr>
        <p:txBody>
          <a:bodyPr>
            <a:spAutoFit/>
          </a:bodyPr>
          <a:lstStyle/>
          <a:p>
            <a:pPr algn="ctr">
              <a:spcBef>
                <a:spcPct val="50000"/>
              </a:spcBef>
            </a:pPr>
            <a:r>
              <a:rPr lang="en-GB" sz="3200" b="1" dirty="0">
                <a:latin typeface="Comic Sans MS" pitchFamily="66" charset="0"/>
              </a:rPr>
              <a:t>Taking action to create change</a:t>
            </a:r>
          </a:p>
        </p:txBody>
      </p:sp>
      <p:sp>
        <p:nvSpPr>
          <p:cNvPr id="5125" name="Text Box 5"/>
          <p:cNvSpPr txBox="1">
            <a:spLocks noChangeArrowheads="1"/>
          </p:cNvSpPr>
          <p:nvPr/>
        </p:nvSpPr>
        <p:spPr bwMode="auto">
          <a:xfrm>
            <a:off x="215106" y="1052736"/>
            <a:ext cx="8713787" cy="677108"/>
          </a:xfrm>
          <a:prstGeom prst="rect">
            <a:avLst/>
          </a:prstGeom>
          <a:solidFill>
            <a:schemeClr val="bg1"/>
          </a:solidFill>
          <a:ln w="28575">
            <a:solidFill>
              <a:schemeClr val="tx1"/>
            </a:solidFill>
            <a:miter lim="800000"/>
            <a:headEnd/>
            <a:tailEnd/>
          </a:ln>
          <a:effectLst/>
        </p:spPr>
        <p:txBody>
          <a:bodyPr>
            <a:spAutoFit/>
          </a:bodyPr>
          <a:lstStyle/>
          <a:p>
            <a:r>
              <a:rPr lang="en-US" dirty="0"/>
              <a:t>“Citizens in a democracy are free to undertake any actions to bring about change so long as they are within the law.” </a:t>
            </a:r>
            <a:endParaRPr lang="en-US" sz="2000" dirty="0"/>
          </a:p>
        </p:txBody>
      </p:sp>
      <p:cxnSp>
        <p:nvCxnSpPr>
          <p:cNvPr id="4" name="Straight Connector 3">
            <a:extLst>
              <a:ext uri="{FF2B5EF4-FFF2-40B4-BE49-F238E27FC236}">
                <a16:creationId xmlns:a16="http://schemas.microsoft.com/office/drawing/2014/main" id="{F1CDBC72-0D45-1F4A-ADE9-CD36FA21ADEB}"/>
              </a:ext>
            </a:extLst>
          </p:cNvPr>
          <p:cNvCxnSpPr/>
          <p:nvPr/>
        </p:nvCxnSpPr>
        <p:spPr>
          <a:xfrm>
            <a:off x="1043608" y="2132856"/>
            <a:ext cx="0" cy="4104456"/>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56C394-6E35-A94B-AF25-43E175959182}"/>
              </a:ext>
            </a:extLst>
          </p:cNvPr>
          <p:cNvCxnSpPr>
            <a:cxnSpLocks/>
          </p:cNvCxnSpPr>
          <p:nvPr/>
        </p:nvCxnSpPr>
        <p:spPr>
          <a:xfrm flipH="1">
            <a:off x="1012489" y="6237312"/>
            <a:ext cx="7916405"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F6B25CE-216B-9D4B-A434-13F7F3C607F5}"/>
              </a:ext>
            </a:extLst>
          </p:cNvPr>
          <p:cNvSpPr txBox="1"/>
          <p:nvPr/>
        </p:nvSpPr>
        <p:spPr>
          <a:xfrm>
            <a:off x="3970" y="2438007"/>
            <a:ext cx="1116529" cy="369332"/>
          </a:xfrm>
          <a:prstGeom prst="rect">
            <a:avLst/>
          </a:prstGeom>
          <a:noFill/>
        </p:spPr>
        <p:txBody>
          <a:bodyPr wrap="square" rtlCol="0">
            <a:spAutoFit/>
          </a:bodyPr>
          <a:lstStyle/>
          <a:p>
            <a:r>
              <a:rPr lang="en-US" dirty="0"/>
              <a:t>Illegal</a:t>
            </a:r>
          </a:p>
        </p:txBody>
      </p:sp>
      <p:sp>
        <p:nvSpPr>
          <p:cNvPr id="8" name="TextBox 7">
            <a:extLst>
              <a:ext uri="{FF2B5EF4-FFF2-40B4-BE49-F238E27FC236}">
                <a16:creationId xmlns:a16="http://schemas.microsoft.com/office/drawing/2014/main" id="{919D6402-D09A-D24C-92C5-CAEAAAD93384}"/>
              </a:ext>
            </a:extLst>
          </p:cNvPr>
          <p:cNvSpPr txBox="1"/>
          <p:nvPr/>
        </p:nvSpPr>
        <p:spPr>
          <a:xfrm>
            <a:off x="111982" y="5250294"/>
            <a:ext cx="900507" cy="369332"/>
          </a:xfrm>
          <a:prstGeom prst="rect">
            <a:avLst/>
          </a:prstGeom>
          <a:noFill/>
        </p:spPr>
        <p:txBody>
          <a:bodyPr wrap="square" rtlCol="0">
            <a:spAutoFit/>
          </a:bodyPr>
          <a:lstStyle/>
          <a:p>
            <a:r>
              <a:rPr lang="en-US" dirty="0"/>
              <a:t>Legal</a:t>
            </a:r>
          </a:p>
        </p:txBody>
      </p:sp>
      <p:cxnSp>
        <p:nvCxnSpPr>
          <p:cNvPr id="15" name="Straight Connector 14">
            <a:extLst>
              <a:ext uri="{FF2B5EF4-FFF2-40B4-BE49-F238E27FC236}">
                <a16:creationId xmlns:a16="http://schemas.microsoft.com/office/drawing/2014/main" id="{124BD757-3E44-D446-99FA-6E8FD64B3AEB}"/>
              </a:ext>
            </a:extLst>
          </p:cNvPr>
          <p:cNvCxnSpPr>
            <a:cxnSpLocks/>
          </p:cNvCxnSpPr>
          <p:nvPr/>
        </p:nvCxnSpPr>
        <p:spPr>
          <a:xfrm flipH="1">
            <a:off x="1012489" y="3861048"/>
            <a:ext cx="7916404" cy="0"/>
          </a:xfrm>
          <a:prstGeom prst="line">
            <a:avLst/>
          </a:prstGeom>
          <a:ln w="635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524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23850" y="188913"/>
            <a:ext cx="8351838" cy="584775"/>
          </a:xfrm>
          <a:prstGeom prst="rect">
            <a:avLst/>
          </a:prstGeom>
          <a:noFill/>
          <a:ln w="9525">
            <a:noFill/>
            <a:miter lim="800000"/>
            <a:headEnd/>
            <a:tailEnd/>
          </a:ln>
          <a:effectLst/>
        </p:spPr>
        <p:txBody>
          <a:bodyPr>
            <a:spAutoFit/>
          </a:bodyPr>
          <a:lstStyle/>
          <a:p>
            <a:pPr algn="ctr">
              <a:spcBef>
                <a:spcPct val="50000"/>
              </a:spcBef>
            </a:pPr>
            <a:r>
              <a:rPr lang="en-GB" sz="3200" b="1" dirty="0">
                <a:latin typeface="Comic Sans MS" pitchFamily="66" charset="0"/>
              </a:rPr>
              <a:t>What would you do?</a:t>
            </a:r>
          </a:p>
        </p:txBody>
      </p:sp>
      <p:sp>
        <p:nvSpPr>
          <p:cNvPr id="5125" name="Text Box 5"/>
          <p:cNvSpPr txBox="1">
            <a:spLocks noChangeArrowheads="1"/>
          </p:cNvSpPr>
          <p:nvPr/>
        </p:nvSpPr>
        <p:spPr bwMode="auto">
          <a:xfrm>
            <a:off x="320023" y="908720"/>
            <a:ext cx="8713787" cy="1446550"/>
          </a:xfrm>
          <a:prstGeom prst="rect">
            <a:avLst/>
          </a:prstGeom>
          <a:solidFill>
            <a:schemeClr val="bg1"/>
          </a:solidFill>
          <a:ln w="28575">
            <a:solidFill>
              <a:schemeClr val="tx1"/>
            </a:solidFill>
            <a:miter lim="800000"/>
            <a:headEnd/>
            <a:tailEnd/>
          </a:ln>
          <a:effectLst/>
        </p:spPr>
        <p:txBody>
          <a:bodyPr>
            <a:spAutoFit/>
          </a:bodyPr>
          <a:lstStyle/>
          <a:p>
            <a:r>
              <a:rPr lang="en-US" b="1" dirty="0"/>
              <a:t>Scenario card 1 – Women’s Rights </a:t>
            </a:r>
            <a:endParaRPr lang="en-US" sz="2000" dirty="0"/>
          </a:p>
          <a:p>
            <a:r>
              <a:rPr lang="en-US" b="1" dirty="0"/>
              <a:t>Campaign objectives </a:t>
            </a:r>
            <a:endParaRPr lang="en-US" sz="2000" dirty="0"/>
          </a:p>
          <a:p>
            <a:r>
              <a:rPr lang="en-US" sz="1400" dirty="0"/>
              <a:t>The suffragettes operated in the UK in the late 1800s and early 1900s. At this time there was a democratic system of government but women were not allowed to vote. Their objective was to force the government to give women the vote as soon as possible</a:t>
            </a:r>
            <a:r>
              <a:rPr lang="en-US" dirty="0"/>
              <a:t>. </a:t>
            </a:r>
            <a:endParaRPr lang="en-US" sz="2000" dirty="0"/>
          </a:p>
        </p:txBody>
      </p:sp>
      <p:pic>
        <p:nvPicPr>
          <p:cNvPr id="3" name="Picture 2">
            <a:extLst>
              <a:ext uri="{FF2B5EF4-FFF2-40B4-BE49-F238E27FC236}">
                <a16:creationId xmlns:a16="http://schemas.microsoft.com/office/drawing/2014/main" id="{0518B069-12EF-FE40-9593-937B6AF6C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90302"/>
            <a:ext cx="7449834" cy="4097793"/>
          </a:xfrm>
          <a:prstGeom prst="rect">
            <a:avLst/>
          </a:prstGeom>
        </p:spPr>
      </p:pic>
      <p:sp>
        <p:nvSpPr>
          <p:cNvPr id="4" name="TextBox 3">
            <a:extLst>
              <a:ext uri="{FF2B5EF4-FFF2-40B4-BE49-F238E27FC236}">
                <a16:creationId xmlns:a16="http://schemas.microsoft.com/office/drawing/2014/main" id="{E9D387E4-FCE6-3A48-A3CE-22E0D498BE0A}"/>
              </a:ext>
            </a:extLst>
          </p:cNvPr>
          <p:cNvSpPr txBox="1"/>
          <p:nvPr/>
        </p:nvSpPr>
        <p:spPr>
          <a:xfrm>
            <a:off x="7092280" y="2924944"/>
            <a:ext cx="1728192" cy="923330"/>
          </a:xfrm>
          <a:prstGeom prst="rect">
            <a:avLst/>
          </a:prstGeom>
          <a:solidFill>
            <a:schemeClr val="accent5">
              <a:lumMod val="75000"/>
            </a:schemeClr>
          </a:solidFill>
        </p:spPr>
        <p:txBody>
          <a:bodyPr wrap="square" rtlCol="0">
            <a:spAutoFit/>
          </a:bodyPr>
          <a:lstStyle/>
          <a:p>
            <a:r>
              <a:rPr lang="en-US" dirty="0"/>
              <a:t>What tactics should they reject? Why?</a:t>
            </a:r>
          </a:p>
        </p:txBody>
      </p:sp>
    </p:spTree>
    <p:extLst>
      <p:ext uri="{BB962C8B-B14F-4D97-AF65-F5344CB8AC3E}">
        <p14:creationId xmlns:p14="http://schemas.microsoft.com/office/powerpoint/2010/main" val="22685521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23850" y="188913"/>
            <a:ext cx="8351838" cy="584775"/>
          </a:xfrm>
          <a:prstGeom prst="rect">
            <a:avLst/>
          </a:prstGeom>
          <a:noFill/>
          <a:ln w="9525">
            <a:noFill/>
            <a:miter lim="800000"/>
            <a:headEnd/>
            <a:tailEnd/>
          </a:ln>
          <a:effectLst/>
        </p:spPr>
        <p:txBody>
          <a:bodyPr>
            <a:spAutoFit/>
          </a:bodyPr>
          <a:lstStyle/>
          <a:p>
            <a:pPr algn="ctr">
              <a:spcBef>
                <a:spcPct val="50000"/>
              </a:spcBef>
            </a:pPr>
            <a:r>
              <a:rPr lang="en-GB" sz="3200" b="1" dirty="0">
                <a:latin typeface="Comic Sans MS" pitchFamily="66" charset="0"/>
              </a:rPr>
              <a:t>What would you do?</a:t>
            </a:r>
          </a:p>
        </p:txBody>
      </p:sp>
      <p:sp>
        <p:nvSpPr>
          <p:cNvPr id="5125" name="Text Box 5"/>
          <p:cNvSpPr txBox="1">
            <a:spLocks noChangeArrowheads="1"/>
          </p:cNvSpPr>
          <p:nvPr/>
        </p:nvSpPr>
        <p:spPr bwMode="auto">
          <a:xfrm>
            <a:off x="217617" y="786324"/>
            <a:ext cx="8713787" cy="1354217"/>
          </a:xfrm>
          <a:prstGeom prst="rect">
            <a:avLst/>
          </a:prstGeom>
          <a:solidFill>
            <a:schemeClr val="bg1"/>
          </a:solidFill>
          <a:ln w="28575">
            <a:solidFill>
              <a:schemeClr val="tx1"/>
            </a:solidFill>
            <a:miter lim="800000"/>
            <a:headEnd/>
            <a:tailEnd/>
          </a:ln>
          <a:effectLst/>
        </p:spPr>
        <p:txBody>
          <a:bodyPr>
            <a:spAutoFit/>
          </a:bodyPr>
          <a:lstStyle/>
          <a:p>
            <a:r>
              <a:rPr lang="en-US" b="1" dirty="0"/>
              <a:t>Scenario card 2 – Animal Rights </a:t>
            </a:r>
            <a:endParaRPr lang="en-US" sz="2000" dirty="0"/>
          </a:p>
          <a:p>
            <a:r>
              <a:rPr lang="en-US" b="1" dirty="0"/>
              <a:t>Campaign objectives </a:t>
            </a:r>
            <a:endParaRPr lang="en-US" sz="2000" dirty="0"/>
          </a:p>
          <a:p>
            <a:r>
              <a:rPr lang="en-US" sz="1400" dirty="0"/>
              <a:t>The Animal Liberation Front exists to end abuse and cruelty to animals. In this campaign they want to put an end to fur farming. Think about what a member of this network might choose as the most effective form of action. </a:t>
            </a:r>
          </a:p>
        </p:txBody>
      </p:sp>
      <p:pic>
        <p:nvPicPr>
          <p:cNvPr id="4" name="Picture 3">
            <a:extLst>
              <a:ext uri="{FF2B5EF4-FFF2-40B4-BE49-F238E27FC236}">
                <a16:creationId xmlns:a16="http://schemas.microsoft.com/office/drawing/2014/main" id="{47E5C09A-8211-8D4F-8EA1-9EA45EC5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17" y="2348880"/>
            <a:ext cx="7449834" cy="4097793"/>
          </a:xfrm>
          <a:prstGeom prst="rect">
            <a:avLst/>
          </a:prstGeom>
        </p:spPr>
      </p:pic>
      <p:sp>
        <p:nvSpPr>
          <p:cNvPr id="5" name="TextBox 4">
            <a:extLst>
              <a:ext uri="{FF2B5EF4-FFF2-40B4-BE49-F238E27FC236}">
                <a16:creationId xmlns:a16="http://schemas.microsoft.com/office/drawing/2014/main" id="{D693E019-8F09-BA42-ABCF-9F66240795FD}"/>
              </a:ext>
            </a:extLst>
          </p:cNvPr>
          <p:cNvSpPr txBox="1"/>
          <p:nvPr/>
        </p:nvSpPr>
        <p:spPr>
          <a:xfrm>
            <a:off x="7092280" y="2924944"/>
            <a:ext cx="1728192" cy="923330"/>
          </a:xfrm>
          <a:prstGeom prst="rect">
            <a:avLst/>
          </a:prstGeom>
          <a:solidFill>
            <a:schemeClr val="accent5">
              <a:lumMod val="75000"/>
            </a:schemeClr>
          </a:solidFill>
        </p:spPr>
        <p:txBody>
          <a:bodyPr wrap="square" rtlCol="0">
            <a:spAutoFit/>
          </a:bodyPr>
          <a:lstStyle/>
          <a:p>
            <a:r>
              <a:rPr lang="en-US" dirty="0"/>
              <a:t>What tactics should they reject? Why?</a:t>
            </a:r>
          </a:p>
        </p:txBody>
      </p:sp>
    </p:spTree>
    <p:extLst>
      <p:ext uri="{BB962C8B-B14F-4D97-AF65-F5344CB8AC3E}">
        <p14:creationId xmlns:p14="http://schemas.microsoft.com/office/powerpoint/2010/main" val="297199509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23850" y="188913"/>
            <a:ext cx="8351838" cy="584775"/>
          </a:xfrm>
          <a:prstGeom prst="rect">
            <a:avLst/>
          </a:prstGeom>
          <a:noFill/>
          <a:ln w="9525">
            <a:noFill/>
            <a:miter lim="800000"/>
            <a:headEnd/>
            <a:tailEnd/>
          </a:ln>
          <a:effectLst/>
        </p:spPr>
        <p:txBody>
          <a:bodyPr>
            <a:spAutoFit/>
          </a:bodyPr>
          <a:lstStyle/>
          <a:p>
            <a:pPr algn="ctr">
              <a:spcBef>
                <a:spcPct val="50000"/>
              </a:spcBef>
            </a:pPr>
            <a:r>
              <a:rPr lang="en-GB" sz="3200" b="1" dirty="0">
                <a:latin typeface="Comic Sans MS" pitchFamily="66" charset="0"/>
              </a:rPr>
              <a:t>What would you do?</a:t>
            </a:r>
          </a:p>
        </p:txBody>
      </p:sp>
      <p:sp>
        <p:nvSpPr>
          <p:cNvPr id="5125" name="Text Box 5"/>
          <p:cNvSpPr txBox="1">
            <a:spLocks noChangeArrowheads="1"/>
          </p:cNvSpPr>
          <p:nvPr/>
        </p:nvSpPr>
        <p:spPr bwMode="auto">
          <a:xfrm>
            <a:off x="215106" y="773688"/>
            <a:ext cx="8713787" cy="1785104"/>
          </a:xfrm>
          <a:prstGeom prst="rect">
            <a:avLst/>
          </a:prstGeom>
          <a:solidFill>
            <a:schemeClr val="bg1"/>
          </a:solidFill>
          <a:ln w="28575">
            <a:solidFill>
              <a:schemeClr val="tx1"/>
            </a:solidFill>
            <a:miter lim="800000"/>
            <a:headEnd/>
            <a:tailEnd/>
          </a:ln>
          <a:effectLst/>
        </p:spPr>
        <p:txBody>
          <a:bodyPr>
            <a:spAutoFit/>
          </a:bodyPr>
          <a:lstStyle/>
          <a:p>
            <a:r>
              <a:rPr lang="en-US" b="1" dirty="0"/>
              <a:t>Scenario card 3 – Anti-fascists </a:t>
            </a:r>
            <a:endParaRPr lang="en-US" sz="2000" dirty="0"/>
          </a:p>
          <a:p>
            <a:r>
              <a:rPr lang="en-US" b="1" dirty="0"/>
              <a:t>Campaign objectives </a:t>
            </a:r>
            <a:endParaRPr lang="en-US" sz="2000" dirty="0"/>
          </a:p>
          <a:p>
            <a:r>
              <a:rPr lang="en-US" sz="1400" dirty="0"/>
              <a:t>The Anti-fascist Network exists to make sure that far-right and racist campaigners are always challenged and demonstrate that the number of people against such ideas is greater than the number of them. Their ultimate goal is to make sure the far right cannot build a power base in local communities. Think about what a member of this network might choose as the most effective form of action. </a:t>
            </a:r>
          </a:p>
        </p:txBody>
      </p:sp>
      <p:pic>
        <p:nvPicPr>
          <p:cNvPr id="4" name="Picture 3">
            <a:extLst>
              <a:ext uri="{FF2B5EF4-FFF2-40B4-BE49-F238E27FC236}">
                <a16:creationId xmlns:a16="http://schemas.microsoft.com/office/drawing/2014/main" id="{29A50A8A-E25C-5545-A31B-55966CE1E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89" y="2598359"/>
            <a:ext cx="7449834" cy="4097793"/>
          </a:xfrm>
          <a:prstGeom prst="rect">
            <a:avLst/>
          </a:prstGeom>
        </p:spPr>
      </p:pic>
      <p:sp>
        <p:nvSpPr>
          <p:cNvPr id="5" name="TextBox 4">
            <a:extLst>
              <a:ext uri="{FF2B5EF4-FFF2-40B4-BE49-F238E27FC236}">
                <a16:creationId xmlns:a16="http://schemas.microsoft.com/office/drawing/2014/main" id="{322F0D06-BA6D-054E-8494-25AED3DB611D}"/>
              </a:ext>
            </a:extLst>
          </p:cNvPr>
          <p:cNvSpPr txBox="1"/>
          <p:nvPr/>
        </p:nvSpPr>
        <p:spPr>
          <a:xfrm>
            <a:off x="7200701" y="3723925"/>
            <a:ext cx="1728192" cy="923330"/>
          </a:xfrm>
          <a:prstGeom prst="rect">
            <a:avLst/>
          </a:prstGeom>
          <a:solidFill>
            <a:schemeClr val="accent5">
              <a:lumMod val="75000"/>
            </a:schemeClr>
          </a:solidFill>
        </p:spPr>
        <p:txBody>
          <a:bodyPr wrap="square" rtlCol="0">
            <a:spAutoFit/>
          </a:bodyPr>
          <a:lstStyle/>
          <a:p>
            <a:r>
              <a:rPr lang="en-US" dirty="0"/>
              <a:t>What tactics should they reject? Why?</a:t>
            </a:r>
          </a:p>
        </p:txBody>
      </p:sp>
    </p:spTree>
    <p:extLst>
      <p:ext uri="{BB962C8B-B14F-4D97-AF65-F5344CB8AC3E}">
        <p14:creationId xmlns:p14="http://schemas.microsoft.com/office/powerpoint/2010/main" val="144570558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23850" y="188913"/>
            <a:ext cx="8351838" cy="1569660"/>
          </a:xfrm>
          <a:prstGeom prst="rect">
            <a:avLst/>
          </a:prstGeom>
          <a:noFill/>
          <a:ln w="9525">
            <a:noFill/>
            <a:miter lim="800000"/>
            <a:headEnd/>
            <a:tailEnd/>
          </a:ln>
          <a:effectLst/>
        </p:spPr>
        <p:txBody>
          <a:bodyPr>
            <a:spAutoFit/>
          </a:bodyPr>
          <a:lstStyle/>
          <a:p>
            <a:pPr algn="ctr">
              <a:spcBef>
                <a:spcPct val="50000"/>
              </a:spcBef>
            </a:pPr>
            <a:r>
              <a:rPr lang="en-GB" sz="3200" b="1" dirty="0">
                <a:latin typeface="Comic Sans MS" pitchFamily="66" charset="0"/>
              </a:rPr>
              <a:t>Historical Case Studies – What methods of protest are effective in bringing about change?</a:t>
            </a:r>
          </a:p>
        </p:txBody>
      </p:sp>
      <p:sp>
        <p:nvSpPr>
          <p:cNvPr id="6149" name="Text Box 5"/>
          <p:cNvSpPr txBox="1">
            <a:spLocks noChangeArrowheads="1"/>
          </p:cNvSpPr>
          <p:nvPr/>
        </p:nvSpPr>
        <p:spPr bwMode="auto">
          <a:xfrm>
            <a:off x="454054" y="1821201"/>
            <a:ext cx="8351838" cy="4708981"/>
          </a:xfrm>
          <a:prstGeom prst="rect">
            <a:avLst/>
          </a:prstGeom>
          <a:solidFill>
            <a:schemeClr val="bg1"/>
          </a:solidFill>
          <a:ln w="38100">
            <a:solidFill>
              <a:schemeClr val="tx1"/>
            </a:solidFill>
            <a:miter lim="800000"/>
            <a:headEnd/>
            <a:tailEnd/>
          </a:ln>
          <a:effectLst/>
        </p:spPr>
        <p:txBody>
          <a:bodyPr wrap="square">
            <a:spAutoFit/>
          </a:bodyPr>
          <a:lstStyle/>
          <a:p>
            <a:pPr algn="ctr">
              <a:spcBef>
                <a:spcPct val="50000"/>
              </a:spcBef>
            </a:pPr>
            <a:r>
              <a:rPr lang="en-GB" sz="2000" b="1" dirty="0">
                <a:latin typeface="Comic Sans MS" pitchFamily="66" charset="0"/>
              </a:rPr>
              <a:t>YOUR TASK:</a:t>
            </a:r>
            <a:endParaRPr lang="en-GB" sz="2000" dirty="0">
              <a:latin typeface="Comic Sans MS" pitchFamily="66" charset="0"/>
            </a:endParaRPr>
          </a:p>
          <a:p>
            <a:pPr algn="ctr">
              <a:spcBef>
                <a:spcPct val="50000"/>
              </a:spcBef>
            </a:pPr>
            <a:r>
              <a:rPr lang="en-GB" sz="2000" dirty="0">
                <a:latin typeface="Comic Sans MS" pitchFamily="66" charset="0"/>
              </a:rPr>
              <a:t>You have been provided with a list of violent and a list of non-violent protests that have occurred in the past.</a:t>
            </a:r>
          </a:p>
          <a:p>
            <a:pPr algn="ctr">
              <a:spcBef>
                <a:spcPct val="50000"/>
              </a:spcBef>
            </a:pPr>
            <a:r>
              <a:rPr lang="en-GB" sz="2000" b="1" dirty="0">
                <a:latin typeface="Comic Sans MS" pitchFamily="66" charset="0"/>
              </a:rPr>
              <a:t>You should select one event from each list.</a:t>
            </a:r>
          </a:p>
          <a:p>
            <a:pPr algn="ctr">
              <a:spcBef>
                <a:spcPct val="50000"/>
              </a:spcBef>
            </a:pPr>
            <a:r>
              <a:rPr lang="en-GB" sz="2000" b="1" dirty="0">
                <a:latin typeface="Comic Sans MS" pitchFamily="66" charset="0"/>
              </a:rPr>
              <a:t>You should research each event and create a summary of the event that answers the following questions;</a:t>
            </a:r>
          </a:p>
          <a:p>
            <a:pPr marL="457200" indent="-457200" algn="ctr">
              <a:spcBef>
                <a:spcPct val="50000"/>
              </a:spcBef>
              <a:buAutoNum type="arabicPeriod"/>
            </a:pPr>
            <a:r>
              <a:rPr lang="en-GB" sz="2000" b="1" dirty="0">
                <a:latin typeface="Comic Sans MS" pitchFamily="66" charset="0"/>
              </a:rPr>
              <a:t>What are the protesters demanding? What change do they want to occur?</a:t>
            </a:r>
          </a:p>
          <a:p>
            <a:pPr marL="457200" indent="-457200" algn="ctr">
              <a:spcBef>
                <a:spcPct val="50000"/>
              </a:spcBef>
              <a:buAutoNum type="arabicPeriod"/>
            </a:pPr>
            <a:r>
              <a:rPr lang="en-GB" sz="2000" b="1" dirty="0">
                <a:latin typeface="Comic Sans MS" pitchFamily="66" charset="0"/>
              </a:rPr>
              <a:t>What happened? What methods/actions do they use to make their protest?</a:t>
            </a:r>
          </a:p>
          <a:p>
            <a:pPr marL="457200" indent="-457200" algn="ctr">
              <a:spcBef>
                <a:spcPct val="50000"/>
              </a:spcBef>
              <a:buAutoNum type="arabicPeriod"/>
            </a:pPr>
            <a:r>
              <a:rPr lang="en-GB" sz="2000" b="1" dirty="0">
                <a:latin typeface="Comic Sans MS" pitchFamily="66" charset="0"/>
              </a:rPr>
              <a:t>Were they successful? What were the consequences of the action?</a:t>
            </a:r>
          </a:p>
        </p:txBody>
      </p:sp>
      <p:sp>
        <p:nvSpPr>
          <p:cNvPr id="6150" name="Text Box 6"/>
          <p:cNvSpPr txBox="1">
            <a:spLocks noChangeArrowheads="1"/>
          </p:cNvSpPr>
          <p:nvPr/>
        </p:nvSpPr>
        <p:spPr bwMode="auto">
          <a:xfrm>
            <a:off x="1095375" y="6905625"/>
            <a:ext cx="184150" cy="366713"/>
          </a:xfrm>
          <a:prstGeom prst="rect">
            <a:avLst/>
          </a:prstGeom>
          <a:noFill/>
          <a:ln w="9525">
            <a:noFill/>
            <a:miter lim="800000"/>
            <a:headEnd/>
            <a:tailEnd/>
          </a:ln>
          <a:effectLst/>
        </p:spPr>
        <p:txBody>
          <a:bodyPr wrap="none">
            <a:spAutoFit/>
          </a:bodyPr>
          <a:lstStyle/>
          <a:p>
            <a:endParaRPr lang="en-US"/>
          </a:p>
        </p:txBody>
      </p:sp>
      <p:sp>
        <p:nvSpPr>
          <p:cNvPr id="6154" name="Text Box 10"/>
          <p:cNvSpPr txBox="1">
            <a:spLocks noChangeArrowheads="1"/>
          </p:cNvSpPr>
          <p:nvPr/>
        </p:nvSpPr>
        <p:spPr bwMode="auto">
          <a:xfrm>
            <a:off x="2176463" y="7121525"/>
            <a:ext cx="184150" cy="366713"/>
          </a:xfrm>
          <a:prstGeom prst="rect">
            <a:avLst/>
          </a:prstGeom>
          <a:noFill/>
          <a:ln w="9525">
            <a:noFill/>
            <a:miter lim="800000"/>
            <a:headEnd/>
            <a:tailEnd/>
          </a:ln>
          <a:effectLst/>
        </p:spPr>
        <p:txBody>
          <a:bodyPr wrap="none">
            <a:spAutoFit/>
          </a:bodyPr>
          <a:lstStyle/>
          <a:p>
            <a:endParaRPr lang="en-US"/>
          </a:p>
        </p:txBody>
      </p:sp>
    </p:spTree>
    <p:extLst>
      <p:ext uri="{BB962C8B-B14F-4D97-AF65-F5344CB8AC3E}">
        <p14:creationId xmlns:p14="http://schemas.microsoft.com/office/powerpoint/2010/main" val="15798547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688898-2160-EA4A-938A-6CD9B3EFBFDD}"/>
              </a:ext>
            </a:extLst>
          </p:cNvPr>
          <p:cNvSpPr>
            <a:spLocks noGrp="1"/>
          </p:cNvSpPr>
          <p:nvPr>
            <p:ph type="title"/>
          </p:nvPr>
        </p:nvSpPr>
        <p:spPr>
          <a:xfrm>
            <a:off x="457200" y="274638"/>
            <a:ext cx="8229600" cy="706090"/>
          </a:xfrm>
        </p:spPr>
        <p:txBody>
          <a:bodyPr/>
          <a:lstStyle/>
          <a:p>
            <a:r>
              <a:rPr lang="en-US" dirty="0"/>
              <a:t>Historical Case Studies</a:t>
            </a:r>
          </a:p>
        </p:txBody>
      </p:sp>
      <p:sp>
        <p:nvSpPr>
          <p:cNvPr id="6" name="Text Placeholder 5">
            <a:extLst>
              <a:ext uri="{FF2B5EF4-FFF2-40B4-BE49-F238E27FC236}">
                <a16:creationId xmlns:a16="http://schemas.microsoft.com/office/drawing/2014/main" id="{A8D095E3-BBD0-E144-BBE0-DEBB37FDEA7A}"/>
              </a:ext>
            </a:extLst>
          </p:cNvPr>
          <p:cNvSpPr>
            <a:spLocks noGrp="1"/>
          </p:cNvSpPr>
          <p:nvPr>
            <p:ph type="body" idx="1"/>
          </p:nvPr>
        </p:nvSpPr>
        <p:spPr>
          <a:xfrm>
            <a:off x="457200" y="980729"/>
            <a:ext cx="4040188" cy="706090"/>
          </a:xfrm>
        </p:spPr>
        <p:txBody>
          <a:bodyPr/>
          <a:lstStyle/>
          <a:p>
            <a:r>
              <a:rPr lang="en-US" dirty="0"/>
              <a:t>Non- Violent Action</a:t>
            </a:r>
          </a:p>
        </p:txBody>
      </p:sp>
      <p:sp>
        <p:nvSpPr>
          <p:cNvPr id="7" name="Content Placeholder 6">
            <a:extLst>
              <a:ext uri="{FF2B5EF4-FFF2-40B4-BE49-F238E27FC236}">
                <a16:creationId xmlns:a16="http://schemas.microsoft.com/office/drawing/2014/main" id="{442C29FE-F22D-1C41-AAC9-6039B639E6CC}"/>
              </a:ext>
            </a:extLst>
          </p:cNvPr>
          <p:cNvSpPr>
            <a:spLocks noGrp="1"/>
          </p:cNvSpPr>
          <p:nvPr>
            <p:ph sz="half" idx="2"/>
          </p:nvPr>
        </p:nvSpPr>
        <p:spPr>
          <a:xfrm>
            <a:off x="457200" y="1844824"/>
            <a:ext cx="4040188" cy="4439344"/>
          </a:xfrm>
        </p:spPr>
        <p:txBody>
          <a:bodyPr/>
          <a:lstStyle/>
          <a:p>
            <a:r>
              <a:rPr lang="en-US" sz="2000" dirty="0"/>
              <a:t>The Salt March (India) 1930</a:t>
            </a:r>
          </a:p>
          <a:p>
            <a:r>
              <a:rPr lang="en-US" sz="2000" dirty="0"/>
              <a:t>The Montgomery Bus Boycott (USA) - 1955</a:t>
            </a:r>
          </a:p>
          <a:p>
            <a:r>
              <a:rPr lang="en-US" sz="2000" dirty="0"/>
              <a:t>The Selma to Montgomery March (USA) 1965</a:t>
            </a:r>
          </a:p>
          <a:p>
            <a:r>
              <a:rPr lang="en-US" sz="2000" dirty="0"/>
              <a:t>The Monday  Demonstrations in Leipzig (Germany) 1989</a:t>
            </a:r>
          </a:p>
          <a:p>
            <a:r>
              <a:rPr lang="en-US" sz="2000" dirty="0"/>
              <a:t>Tiananmen Square Protest (China) 1989</a:t>
            </a:r>
          </a:p>
          <a:p>
            <a:r>
              <a:rPr lang="en-US" sz="2000" dirty="0"/>
              <a:t>The Singing Revolution (Estonia) 1987 - 1991</a:t>
            </a:r>
          </a:p>
        </p:txBody>
      </p:sp>
      <p:sp>
        <p:nvSpPr>
          <p:cNvPr id="8" name="Text Placeholder 7">
            <a:extLst>
              <a:ext uri="{FF2B5EF4-FFF2-40B4-BE49-F238E27FC236}">
                <a16:creationId xmlns:a16="http://schemas.microsoft.com/office/drawing/2014/main" id="{43B5C08A-3E10-2E45-97A3-E44FFD7229D7}"/>
              </a:ext>
            </a:extLst>
          </p:cNvPr>
          <p:cNvSpPr>
            <a:spLocks noGrp="1"/>
          </p:cNvSpPr>
          <p:nvPr>
            <p:ph type="body" sz="quarter" idx="3"/>
          </p:nvPr>
        </p:nvSpPr>
        <p:spPr>
          <a:xfrm>
            <a:off x="4645025" y="980729"/>
            <a:ext cx="4041775" cy="706090"/>
          </a:xfrm>
        </p:spPr>
        <p:txBody>
          <a:bodyPr/>
          <a:lstStyle/>
          <a:p>
            <a:r>
              <a:rPr lang="en-US" dirty="0"/>
              <a:t>Violent Action</a:t>
            </a:r>
          </a:p>
        </p:txBody>
      </p:sp>
      <p:sp>
        <p:nvSpPr>
          <p:cNvPr id="9" name="Content Placeholder 8">
            <a:extLst>
              <a:ext uri="{FF2B5EF4-FFF2-40B4-BE49-F238E27FC236}">
                <a16:creationId xmlns:a16="http://schemas.microsoft.com/office/drawing/2014/main" id="{00E9A390-C9CD-A44D-8B97-EED2864E608A}"/>
              </a:ext>
            </a:extLst>
          </p:cNvPr>
          <p:cNvSpPr>
            <a:spLocks noGrp="1"/>
          </p:cNvSpPr>
          <p:nvPr>
            <p:ph sz="quarter" idx="4"/>
          </p:nvPr>
        </p:nvSpPr>
        <p:spPr>
          <a:xfrm>
            <a:off x="4645025" y="1844824"/>
            <a:ext cx="4041775" cy="4439344"/>
          </a:xfrm>
        </p:spPr>
        <p:txBody>
          <a:bodyPr/>
          <a:lstStyle/>
          <a:p>
            <a:r>
              <a:rPr lang="en-US" sz="2000" dirty="0"/>
              <a:t>The Storming of the Bastille (France) 1789</a:t>
            </a:r>
          </a:p>
          <a:p>
            <a:r>
              <a:rPr lang="en-US" sz="2000" dirty="0"/>
              <a:t>The Easter Rising (Ireland) 1916</a:t>
            </a:r>
          </a:p>
          <a:p>
            <a:r>
              <a:rPr lang="en-US" sz="2000" dirty="0"/>
              <a:t>Emily Davison – Suffragette (UK) 1913</a:t>
            </a:r>
          </a:p>
          <a:p>
            <a:r>
              <a:rPr lang="en-US" sz="2000" dirty="0"/>
              <a:t>The Sharpeville Massacre (South Africa) 1960</a:t>
            </a:r>
          </a:p>
          <a:p>
            <a:r>
              <a:rPr lang="en-US" sz="2000" dirty="0"/>
              <a:t>Kent State Massacre (USA) 1970</a:t>
            </a:r>
          </a:p>
          <a:p>
            <a:r>
              <a:rPr lang="en-US" sz="2000" dirty="0"/>
              <a:t>The Detroit Riots (USA) 1967</a:t>
            </a:r>
          </a:p>
          <a:p>
            <a:endParaRPr lang="en-US" dirty="0"/>
          </a:p>
        </p:txBody>
      </p:sp>
    </p:spTree>
    <p:extLst>
      <p:ext uri="{BB962C8B-B14F-4D97-AF65-F5344CB8AC3E}">
        <p14:creationId xmlns:p14="http://schemas.microsoft.com/office/powerpoint/2010/main" val="4114050939"/>
      </p:ext>
    </p:extLst>
  </p:cSld>
  <p:clrMapOvr>
    <a:masterClrMapping/>
  </p:clrMapOvr>
  <p:transition spd="slow">
    <p:push dir="u"/>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7297</TotalTime>
  <Words>782</Words>
  <Application>Microsoft Macintosh PowerPoint</Application>
  <PresentationFormat>On-screen Show (4:3)</PresentationFormat>
  <Paragraphs>80</Paragraphs>
  <Slides>12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Bold</vt:lpstr>
      <vt:lpstr>Calibri</vt:lpstr>
      <vt:lpstr>Calibri Light</vt:lpstr>
      <vt:lpstr>Comic Sans MS</vt:lpstr>
      <vt:lpstr>dearJoe 5 CASUAL PRO</vt:lpstr>
      <vt:lpstr>Source Sans Pro</vt:lpstr>
      <vt:lpstr>Times New Roman</vt:lpstr>
      <vt:lpstr>Verdana</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Case Studies</vt:lpstr>
      <vt:lpstr>Time to share and discuss</vt:lpstr>
      <vt:lpstr>PowerPoint Presentation</vt:lpstr>
      <vt:lpstr>Evaluation Can breaking the law or using violence ever be justified? </vt:lpstr>
    </vt:vector>
  </TitlesOfParts>
  <Company>RM Network: Build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a documentary tell us ?</dc:title>
  <dc:creator>EDS</dc:creator>
  <cp:lastModifiedBy>Helen Morgan</cp:lastModifiedBy>
  <cp:revision>115</cp:revision>
  <cp:lastPrinted>2011-09-07T09:53:18Z</cp:lastPrinted>
  <dcterms:created xsi:type="dcterms:W3CDTF">2007-04-30T16:31:49Z</dcterms:created>
  <dcterms:modified xsi:type="dcterms:W3CDTF">2020-05-17T17:11:47Z</dcterms:modified>
</cp:coreProperties>
</file>