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29349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384109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276271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278852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177523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388308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363656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256343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197014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160912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B378E-86CF-4D52-8B96-72F6A6E8E28D}" type="datetimeFigureOut">
              <a:rPr lang="en-GB" smtClean="0"/>
              <a:pPr/>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7C746F-2C56-4B14-AB6F-3ADC4F6F5493}" type="slidenum">
              <a:rPr lang="en-GB" smtClean="0"/>
              <a:pPr/>
              <a:t>‹#›</a:t>
            </a:fld>
            <a:endParaRPr lang="en-GB"/>
          </a:p>
        </p:txBody>
      </p:sp>
    </p:spTree>
    <p:extLst>
      <p:ext uri="{BB962C8B-B14F-4D97-AF65-F5344CB8AC3E}">
        <p14:creationId xmlns:p14="http://schemas.microsoft.com/office/powerpoint/2010/main" val="235941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B378E-86CF-4D52-8B96-72F6A6E8E28D}" type="datetimeFigureOut">
              <a:rPr lang="en-GB" smtClean="0"/>
              <a:pPr/>
              <a:t>01/06/2016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C746F-2C56-4B14-AB6F-3ADC4F6F5493}" type="slidenum">
              <a:rPr lang="en-GB" smtClean="0"/>
              <a:pPr/>
              <a:t>‹#›</a:t>
            </a:fld>
            <a:endParaRPr lang="en-GB"/>
          </a:p>
        </p:txBody>
      </p:sp>
    </p:spTree>
    <p:extLst>
      <p:ext uri="{BB962C8B-B14F-4D97-AF65-F5344CB8AC3E}">
        <p14:creationId xmlns:p14="http://schemas.microsoft.com/office/powerpoint/2010/main" val="14307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uk/url?sa=i&amp;rct=j&amp;q=rules&amp;source=images&amp;cd=&amp;cad=rja&amp;docid=rUu79qE1clTE3M&amp;tbnid=ZR-BUZPCDXV7-M:&amp;ved=0CAUQjRw&amp;url=http://www.southsidebeerfest.org/the-rules/&amp;ei=XcNWUoCgFpG1hAfAsYDgDQ&amp;bvm=bv.53760139,d.ZG4&amp;psig=AFQjCNGV5eefZ9-d22pH6c_MOuHSI7gTdw&amp;ust=138150421169705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en-GB" dirty="0" smtClean="0"/>
              <a:t>Protectionism: The Trade Barrier Game</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204862"/>
            <a:ext cx="6048672" cy="447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84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7654"/>
            <a:ext cx="8769905" cy="679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6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389" y="3966810"/>
            <a:ext cx="4032448" cy="289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The Scenario</a:t>
            </a:r>
            <a:endParaRPr lang="en-GB" dirty="0"/>
          </a:p>
        </p:txBody>
      </p:sp>
      <p:sp>
        <p:nvSpPr>
          <p:cNvPr id="3" name="Content Placeholder 2"/>
          <p:cNvSpPr>
            <a:spLocks noGrp="1"/>
          </p:cNvSpPr>
          <p:nvPr>
            <p:ph idx="1"/>
          </p:nvPr>
        </p:nvSpPr>
        <p:spPr/>
        <p:txBody>
          <a:bodyPr/>
          <a:lstStyle/>
          <a:p>
            <a:r>
              <a:rPr lang="en-GB" dirty="0"/>
              <a:t>You represent the government of a country in trade negotiations with two of your main trading partners during a time of recession.</a:t>
            </a: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11" y="3295046"/>
            <a:ext cx="4392488" cy="329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00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Rules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You will take part in 6</a:t>
            </a:r>
            <a:r>
              <a:rPr lang="en-GB" dirty="0" smtClean="0"/>
              <a:t> </a:t>
            </a:r>
            <a:r>
              <a:rPr lang="en-GB" dirty="0"/>
              <a:t>rounds of negotiation. </a:t>
            </a:r>
            <a:r>
              <a:rPr lang="en-GB" dirty="0" smtClean="0"/>
              <a:t>During each </a:t>
            </a:r>
            <a:r>
              <a:rPr lang="en-GB" dirty="0"/>
              <a:t>round you must decide in private whether you wish to have free trade with your neighbours or impose a </a:t>
            </a:r>
            <a:r>
              <a:rPr lang="en-GB" dirty="0" smtClean="0"/>
              <a:t>measure of protection.</a:t>
            </a:r>
            <a:endParaRPr lang="en-GB" dirty="0"/>
          </a:p>
          <a:p>
            <a:endParaRPr lang="en-GB" dirty="0"/>
          </a:p>
          <a:p>
            <a:r>
              <a:rPr lang="en-GB" dirty="0"/>
              <a:t>If you select  </a:t>
            </a:r>
            <a:r>
              <a:rPr lang="en-GB" dirty="0" smtClean="0"/>
              <a:t>protection you </a:t>
            </a:r>
            <a:r>
              <a:rPr lang="en-GB" dirty="0"/>
              <a:t>will increase the revenue you generate for that round through increased taxes and higher sales of home produced products, but beware retaliation is sure to follow and your exports may suffer as a consequence.</a:t>
            </a:r>
          </a:p>
          <a:p>
            <a:endParaRPr lang="en-GB" dirty="0"/>
          </a:p>
        </p:txBody>
      </p:sp>
    </p:spTree>
    <p:extLst>
      <p:ext uri="{BB962C8B-B14F-4D97-AF65-F5344CB8AC3E}">
        <p14:creationId xmlns:p14="http://schemas.microsoft.com/office/powerpoint/2010/main" val="356103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Rules</a:t>
            </a:r>
            <a:endParaRPr lang="en-GB" dirty="0"/>
          </a:p>
        </p:txBody>
      </p:sp>
      <p:sp>
        <p:nvSpPr>
          <p:cNvPr id="3" name="Content Placeholder 2"/>
          <p:cNvSpPr>
            <a:spLocks noGrp="1"/>
          </p:cNvSpPr>
          <p:nvPr>
            <p:ph idx="1"/>
          </p:nvPr>
        </p:nvSpPr>
        <p:spPr/>
        <p:txBody>
          <a:bodyPr/>
          <a:lstStyle/>
          <a:p>
            <a:r>
              <a:rPr lang="en-GB" dirty="0"/>
              <a:t>After each round </a:t>
            </a:r>
            <a:r>
              <a:rPr lang="en-GB" dirty="0" smtClean="0"/>
              <a:t>you must make a decision </a:t>
            </a:r>
            <a:r>
              <a:rPr lang="en-GB" b="1" dirty="0" smtClean="0"/>
              <a:t>F</a:t>
            </a:r>
            <a:r>
              <a:rPr lang="en-GB" dirty="0" smtClean="0"/>
              <a:t> </a:t>
            </a:r>
            <a:r>
              <a:rPr lang="en-GB" dirty="0"/>
              <a:t>for Free Trade or </a:t>
            </a:r>
            <a:r>
              <a:rPr lang="en-GB" b="1" dirty="0"/>
              <a:t>P</a:t>
            </a:r>
            <a:r>
              <a:rPr lang="en-GB" dirty="0" smtClean="0"/>
              <a:t> </a:t>
            </a:r>
            <a:r>
              <a:rPr lang="en-GB" dirty="0"/>
              <a:t>for </a:t>
            </a:r>
            <a:r>
              <a:rPr lang="en-GB" dirty="0" smtClean="0"/>
              <a:t>Protection.</a:t>
            </a:r>
          </a:p>
          <a:p>
            <a:r>
              <a:rPr lang="en-GB" dirty="0" smtClean="0"/>
              <a:t>Do this in private.</a:t>
            </a:r>
          </a:p>
          <a:p>
            <a:r>
              <a:rPr lang="en-GB" dirty="0" smtClean="0"/>
              <a:t>Reveal your decision at the same time as your neighbours.</a:t>
            </a:r>
            <a:endParaRPr lang="en-GB" dirty="0"/>
          </a:p>
          <a:p>
            <a:endParaRPr lang="en-GB" dirty="0"/>
          </a:p>
        </p:txBody>
      </p:sp>
      <p:pic>
        <p:nvPicPr>
          <p:cNvPr id="3074" name="Picture 2" descr="http://www.southsidebeerfest.org/wp-content/uploads/2013/05/Zeus-blog-post-keep-calm-follow-the-rule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374281"/>
            <a:ext cx="2129805" cy="248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38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US" dirty="0" smtClean="0"/>
              <a:t>The Game – the details</a:t>
            </a:r>
            <a:endParaRPr lang="en-GB" dirty="0"/>
          </a:p>
        </p:txBody>
      </p:sp>
      <p:sp>
        <p:nvSpPr>
          <p:cNvPr id="3" name="Content Placeholder 2"/>
          <p:cNvSpPr>
            <a:spLocks noGrp="1"/>
          </p:cNvSpPr>
          <p:nvPr>
            <p:ph idx="1"/>
          </p:nvPr>
        </p:nvSpPr>
        <p:spPr>
          <a:xfrm>
            <a:off x="107504" y="692696"/>
            <a:ext cx="8856984" cy="6264696"/>
          </a:xfrm>
        </p:spPr>
        <p:txBody>
          <a:bodyPr>
            <a:normAutofit fontScale="85000" lnSpcReduction="10000"/>
          </a:bodyPr>
          <a:lstStyle/>
          <a:p>
            <a:r>
              <a:rPr lang="en-US" dirty="0" smtClean="0"/>
              <a:t>At the beginning of each round an event card will be passed between the 3 countries there should be no communication between countries at all-no listening in!!</a:t>
            </a:r>
          </a:p>
          <a:p>
            <a:r>
              <a:rPr lang="en-US" dirty="0" smtClean="0"/>
              <a:t>Each country is assumed to be able to continue free trade, the status quo at the beginning of the game or take a protectionist measure</a:t>
            </a:r>
          </a:p>
          <a:p>
            <a:r>
              <a:rPr lang="en-US" dirty="0" smtClean="0"/>
              <a:t>They should slide the chosen card forwards</a:t>
            </a:r>
          </a:p>
          <a:p>
            <a:r>
              <a:rPr lang="en-US" dirty="0" smtClean="0"/>
              <a:t>On the cue ‘reveal’ reveal you card to all countries and work out how it has affected your trade balance</a:t>
            </a:r>
          </a:p>
          <a:p>
            <a:r>
              <a:rPr lang="en-US" dirty="0" smtClean="0"/>
              <a:t>A note of your score will be made</a:t>
            </a:r>
          </a:p>
          <a:p>
            <a:r>
              <a:rPr lang="en-US" dirty="0"/>
              <a:t> </a:t>
            </a:r>
            <a:r>
              <a:rPr lang="en-US" dirty="0" smtClean="0"/>
              <a:t>At this stage you are able to tell other countries whether you intend to keep your protective measure in force at the beginning of the next round or remove it</a:t>
            </a:r>
          </a:p>
          <a:p>
            <a:r>
              <a:rPr lang="en-US" dirty="0" smtClean="0"/>
              <a:t>Draw the next event card</a:t>
            </a:r>
          </a:p>
          <a:p>
            <a:endParaRPr lang="en-US" dirty="0" smtClean="0"/>
          </a:p>
          <a:p>
            <a:endParaRPr lang="en-GB" dirty="0"/>
          </a:p>
        </p:txBody>
      </p:sp>
    </p:spTree>
    <p:extLst>
      <p:ext uri="{BB962C8B-B14F-4D97-AF65-F5344CB8AC3E}">
        <p14:creationId xmlns:p14="http://schemas.microsoft.com/office/powerpoint/2010/main" val="417607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96013706"/>
              </p:ext>
            </p:extLst>
          </p:nvPr>
        </p:nvGraphicFramePr>
        <p:xfrm>
          <a:off x="179512" y="332656"/>
          <a:ext cx="3816424" cy="6344032"/>
        </p:xfrm>
        <a:graphic>
          <a:graphicData uri="http://schemas.openxmlformats.org/drawingml/2006/table">
            <a:tbl>
              <a:tblPr firstRow="1" firstCol="1" lastRow="1" lastCol="1" bandRow="1" bandCol="1"/>
              <a:tblGrid>
                <a:gridCol w="1368152"/>
                <a:gridCol w="1152128"/>
                <a:gridCol w="1296144"/>
              </a:tblGrid>
              <a:tr h="836712">
                <a:tc>
                  <a:txBody>
                    <a:bodyPr/>
                    <a:lstStyle/>
                    <a:p>
                      <a:pPr>
                        <a:spcAft>
                          <a:spcPts val="0"/>
                        </a:spcAft>
                      </a:pPr>
                      <a:r>
                        <a:rPr lang="en-GB" sz="2800" b="1" dirty="0" smtClean="0">
                          <a:effectLst/>
                          <a:latin typeface="Arial"/>
                          <a:ea typeface="Times New Roman"/>
                        </a:rPr>
                        <a:t>Trade </a:t>
                      </a:r>
                      <a:r>
                        <a:rPr lang="en-GB" sz="1600" b="1" dirty="0">
                          <a:effectLst/>
                          <a:latin typeface="Arial"/>
                          <a:ea typeface="Times New Roman"/>
                        </a:rPr>
                        <a:t>combination</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b="1" dirty="0" smtClean="0">
                          <a:effectLst/>
                          <a:latin typeface="Arial"/>
                          <a:ea typeface="Times New Roman"/>
                        </a:rPr>
                        <a:t>Trade </a:t>
                      </a:r>
                      <a:r>
                        <a:rPr lang="en-GB" sz="1800" b="1" dirty="0">
                          <a:effectLst/>
                          <a:latin typeface="Arial"/>
                          <a:ea typeface="Times New Roman"/>
                        </a:rPr>
                        <a:t>decision</a:t>
                      </a:r>
                      <a:endParaRPr lang="en-GB"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smtClean="0">
                          <a:effectLst/>
                          <a:latin typeface="Arial"/>
                          <a:ea typeface="Times New Roman"/>
                        </a:rPr>
                        <a:t>Country’s </a:t>
                      </a:r>
                      <a:r>
                        <a:rPr lang="en-GB" sz="1800" b="1" dirty="0" smtClean="0">
                          <a:effectLst/>
                          <a:latin typeface="Arial"/>
                          <a:ea typeface="Times New Roman"/>
                        </a:rPr>
                        <a:t>X </a:t>
                      </a:r>
                      <a:r>
                        <a:rPr lang="en-GB" sz="1800" b="1" dirty="0" smtClean="0">
                          <a:effectLst/>
                          <a:latin typeface="Arial"/>
                          <a:ea typeface="Times New Roman"/>
                        </a:rPr>
                        <a:t>($m)</a:t>
                      </a:r>
                      <a:endParaRPr lang="en-GB"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spcAft>
                          <a:spcPts val="0"/>
                        </a:spcAft>
                      </a:pPr>
                      <a:r>
                        <a:rPr lang="en-GB" sz="2800" dirty="0" smtClean="0">
                          <a:effectLst/>
                          <a:latin typeface="Arial"/>
                          <a:ea typeface="Times New Roman"/>
                        </a:rPr>
                        <a:t>FFF</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smtClean="0">
                          <a:effectLst/>
                          <a:latin typeface="Arial"/>
                          <a:ea typeface="Times New Roman"/>
                        </a:rPr>
                        <a:t>F</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a:effectLst/>
                          <a:latin typeface="Arial"/>
                          <a:ea typeface="Times New Roman"/>
                        </a:rPr>
                        <a:t>800</a:t>
                      </a:r>
                      <a:endParaRPr lang="en-GB"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728">
                <a:tc>
                  <a:txBody>
                    <a:bodyPr/>
                    <a:lstStyle/>
                    <a:p>
                      <a:pPr algn="ctr">
                        <a:spcAft>
                          <a:spcPts val="0"/>
                        </a:spcAft>
                      </a:pPr>
                      <a:r>
                        <a:rPr lang="en-GB" sz="2800" dirty="0" smtClean="0">
                          <a:effectLst/>
                          <a:latin typeface="Arial"/>
                          <a:ea typeface="Times New Roman"/>
                        </a:rPr>
                        <a:t>FFP</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smtClean="0">
                          <a:effectLst/>
                          <a:latin typeface="Arial"/>
                          <a:ea typeface="Times New Roman"/>
                        </a:rPr>
                        <a:t>F</a:t>
                      </a:r>
                      <a:endParaRPr lang="en-GB" sz="2800" dirty="0">
                        <a:effectLst/>
                        <a:latin typeface="Times New Roman"/>
                        <a:ea typeface="Times New Roman"/>
                      </a:endParaRPr>
                    </a:p>
                    <a:p>
                      <a:pPr algn="ctr">
                        <a:spcAft>
                          <a:spcPts val="0"/>
                        </a:spcAft>
                      </a:pPr>
                      <a:r>
                        <a:rPr lang="en-US" sz="2800" dirty="0" smtClean="0">
                          <a:effectLst/>
                          <a:latin typeface="Arial"/>
                          <a:ea typeface="Times New Roman"/>
                        </a:rPr>
                        <a:t>P</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dirty="0">
                          <a:effectLst/>
                          <a:latin typeface="Arial"/>
                          <a:ea typeface="Times New Roman"/>
                        </a:rPr>
                        <a:t>200</a:t>
                      </a:r>
                      <a:endParaRPr lang="en-GB" sz="2800" dirty="0">
                        <a:effectLst/>
                        <a:latin typeface="Times New Roman"/>
                        <a:ea typeface="Times New Roman"/>
                      </a:endParaRPr>
                    </a:p>
                    <a:p>
                      <a:pPr algn="ctr">
                        <a:spcAft>
                          <a:spcPts val="0"/>
                        </a:spcAft>
                      </a:pPr>
                      <a:r>
                        <a:rPr lang="en-GB" sz="2800" dirty="0">
                          <a:effectLst/>
                          <a:latin typeface="Arial"/>
                          <a:ea typeface="Times New Roman"/>
                        </a:rPr>
                        <a:t>1400</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480">
                <a:tc>
                  <a:txBody>
                    <a:bodyPr/>
                    <a:lstStyle/>
                    <a:p>
                      <a:pPr algn="ctr">
                        <a:spcAft>
                          <a:spcPts val="0"/>
                        </a:spcAft>
                      </a:pPr>
                      <a:r>
                        <a:rPr lang="en-GB" sz="2800" dirty="0" smtClean="0">
                          <a:effectLst/>
                          <a:latin typeface="Arial"/>
                          <a:ea typeface="Times New Roman"/>
                        </a:rPr>
                        <a:t>FPP</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smtClean="0">
                          <a:effectLst/>
                          <a:latin typeface="Arial"/>
                          <a:ea typeface="Times New Roman"/>
                        </a:rPr>
                        <a:t>F</a:t>
                      </a:r>
                      <a:endParaRPr lang="en-GB" sz="2800" dirty="0">
                        <a:effectLst/>
                        <a:latin typeface="Times New Roman"/>
                        <a:ea typeface="Times New Roman"/>
                      </a:endParaRPr>
                    </a:p>
                    <a:p>
                      <a:pPr algn="ctr">
                        <a:spcAft>
                          <a:spcPts val="0"/>
                        </a:spcAft>
                      </a:pPr>
                      <a:r>
                        <a:rPr lang="en-US" sz="2800" dirty="0" smtClean="0">
                          <a:effectLst/>
                          <a:latin typeface="Arial"/>
                          <a:ea typeface="Times New Roman"/>
                        </a:rPr>
                        <a:t>P</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a:effectLst/>
                          <a:latin typeface="Arial"/>
                          <a:ea typeface="Times New Roman"/>
                        </a:rPr>
                        <a:t>-400</a:t>
                      </a:r>
                      <a:endParaRPr lang="en-GB" sz="2800">
                        <a:effectLst/>
                        <a:latin typeface="Times New Roman"/>
                        <a:ea typeface="Times New Roman"/>
                      </a:endParaRPr>
                    </a:p>
                    <a:p>
                      <a:pPr algn="ctr">
                        <a:spcAft>
                          <a:spcPts val="0"/>
                        </a:spcAft>
                      </a:pPr>
                      <a:r>
                        <a:rPr lang="en-GB" sz="2800">
                          <a:effectLst/>
                          <a:latin typeface="Arial"/>
                          <a:ea typeface="Times New Roman"/>
                        </a:rPr>
                        <a:t>1000</a:t>
                      </a:r>
                      <a:endParaRPr lang="en-GB"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spcAft>
                          <a:spcPts val="0"/>
                        </a:spcAft>
                      </a:pPr>
                      <a:r>
                        <a:rPr lang="en-US" sz="2800" dirty="0" smtClean="0">
                          <a:effectLst/>
                          <a:latin typeface="Arial"/>
                          <a:ea typeface="Times New Roman"/>
                        </a:rPr>
                        <a:t>PPP</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smtClean="0">
                          <a:effectLst/>
                          <a:latin typeface="Arial"/>
                          <a:ea typeface="Times New Roman"/>
                        </a:rPr>
                        <a:t>P+3</a:t>
                      </a:r>
                    </a:p>
                    <a:p>
                      <a:pPr algn="ctr">
                        <a:spcAft>
                          <a:spcPts val="0"/>
                        </a:spcAft>
                      </a:pPr>
                      <a:r>
                        <a:rPr lang="en-US" sz="2800" dirty="0" smtClean="0">
                          <a:effectLst/>
                          <a:latin typeface="Arial"/>
                          <a:ea typeface="Times New Roman"/>
                        </a:rPr>
                        <a:t>P+2</a:t>
                      </a:r>
                    </a:p>
                    <a:p>
                      <a:pPr algn="ctr">
                        <a:spcAft>
                          <a:spcPts val="0"/>
                        </a:spcAft>
                      </a:pPr>
                      <a:r>
                        <a:rPr lang="en-US" sz="2800" dirty="0" smtClean="0">
                          <a:effectLst/>
                          <a:latin typeface="Arial"/>
                          <a:ea typeface="Times New Roman"/>
                        </a:rPr>
                        <a:t>P+1</a:t>
                      </a:r>
                    </a:p>
                    <a:p>
                      <a:pPr algn="ctr">
                        <a:spcAft>
                          <a:spcPts val="0"/>
                        </a:spcAft>
                      </a:pPr>
                      <a:r>
                        <a:rPr lang="en-US" sz="2800" dirty="0" smtClean="0">
                          <a:effectLst/>
                          <a:latin typeface="Arial"/>
                          <a:ea typeface="Times New Roman"/>
                        </a:rPr>
                        <a:t>P</a:t>
                      </a:r>
                    </a:p>
                    <a:p>
                      <a:pPr algn="ctr">
                        <a:spcAft>
                          <a:spcPts val="0"/>
                        </a:spcAft>
                      </a:pPr>
                      <a:r>
                        <a:rPr lang="en-US" sz="2800" dirty="0" smtClean="0">
                          <a:effectLst/>
                          <a:latin typeface="Arial"/>
                          <a:ea typeface="Times New Roman"/>
                        </a:rPr>
                        <a:t>P-1</a:t>
                      </a:r>
                    </a:p>
                    <a:p>
                      <a:pPr algn="ctr">
                        <a:spcAft>
                          <a:spcPts val="0"/>
                        </a:spcAft>
                      </a:pPr>
                      <a:r>
                        <a:rPr lang="en-US" sz="2800" dirty="0" smtClean="0">
                          <a:effectLst/>
                          <a:latin typeface="Arial"/>
                          <a:ea typeface="Times New Roman"/>
                        </a:rPr>
                        <a:t>P-2</a:t>
                      </a:r>
                    </a:p>
                    <a:p>
                      <a:pPr algn="ctr">
                        <a:spcAft>
                          <a:spcPts val="0"/>
                        </a:spcAft>
                      </a:pPr>
                      <a:r>
                        <a:rPr lang="en-US" sz="2800" dirty="0" smtClean="0">
                          <a:effectLst/>
                          <a:latin typeface="Arial"/>
                          <a:ea typeface="Times New Roman"/>
                        </a:rPr>
                        <a:t>P-3</a:t>
                      </a:r>
                      <a:endParaRPr lang="en-GB"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smtClean="0">
                          <a:effectLst/>
                          <a:latin typeface="Arial"/>
                          <a:ea typeface="Times New Roman"/>
                        </a:rPr>
                        <a:t>1000</a:t>
                      </a:r>
                      <a:endParaRPr lang="en-GB" sz="2800" dirty="0" smtClean="0">
                        <a:effectLst/>
                        <a:latin typeface="Arial"/>
                        <a:ea typeface="Times New Roman"/>
                      </a:endParaRPr>
                    </a:p>
                    <a:p>
                      <a:pPr algn="ctr">
                        <a:spcAft>
                          <a:spcPts val="0"/>
                        </a:spcAft>
                      </a:pPr>
                      <a:r>
                        <a:rPr lang="en-US" sz="2800" dirty="0" smtClean="0">
                          <a:effectLst/>
                          <a:latin typeface="Arial"/>
                          <a:ea typeface="Times New Roman"/>
                        </a:rPr>
                        <a:t>800</a:t>
                      </a:r>
                      <a:endParaRPr lang="en-GB" sz="2800" dirty="0" smtClean="0">
                        <a:effectLst/>
                        <a:latin typeface="Arial"/>
                        <a:ea typeface="Times New Roman"/>
                      </a:endParaRPr>
                    </a:p>
                    <a:p>
                      <a:pPr algn="ctr">
                        <a:spcAft>
                          <a:spcPts val="0"/>
                        </a:spcAft>
                      </a:pPr>
                      <a:r>
                        <a:rPr lang="en-US" sz="2800" dirty="0" smtClean="0">
                          <a:effectLst/>
                          <a:latin typeface="Arial"/>
                          <a:ea typeface="Times New Roman"/>
                        </a:rPr>
                        <a:t>700</a:t>
                      </a:r>
                      <a:endParaRPr lang="en-GB" sz="2800" dirty="0" smtClean="0">
                        <a:effectLst/>
                        <a:latin typeface="Arial"/>
                        <a:ea typeface="Times New Roman"/>
                      </a:endParaRPr>
                    </a:p>
                    <a:p>
                      <a:pPr algn="ctr">
                        <a:spcAft>
                          <a:spcPts val="0"/>
                        </a:spcAft>
                      </a:pPr>
                      <a:r>
                        <a:rPr lang="en-GB" sz="2800" dirty="0" smtClean="0">
                          <a:effectLst/>
                          <a:latin typeface="Arial"/>
                          <a:ea typeface="Times New Roman"/>
                        </a:rPr>
                        <a:t>600</a:t>
                      </a:r>
                      <a:endParaRPr lang="en-US" sz="2800" dirty="0" smtClean="0">
                        <a:effectLst/>
                        <a:latin typeface="Times New Roman"/>
                        <a:ea typeface="Times New Roman"/>
                      </a:endParaRPr>
                    </a:p>
                    <a:p>
                      <a:pPr algn="ctr">
                        <a:spcAft>
                          <a:spcPts val="0"/>
                        </a:spcAft>
                      </a:pPr>
                      <a:r>
                        <a:rPr lang="en-US" sz="2800" dirty="0" smtClean="0">
                          <a:effectLst/>
                          <a:latin typeface="Times New Roman"/>
                          <a:ea typeface="Times New Roman"/>
                        </a:rPr>
                        <a:t>200</a:t>
                      </a:r>
                    </a:p>
                    <a:p>
                      <a:pPr algn="ctr">
                        <a:spcAft>
                          <a:spcPts val="0"/>
                        </a:spcAft>
                      </a:pPr>
                      <a:r>
                        <a:rPr lang="en-US" sz="2800" dirty="0" smtClean="0">
                          <a:effectLst/>
                          <a:latin typeface="Times New Roman"/>
                          <a:ea typeface="Times New Roman"/>
                        </a:rPr>
                        <a:t>-400</a:t>
                      </a:r>
                    </a:p>
                    <a:p>
                      <a:pPr algn="ctr">
                        <a:spcAft>
                          <a:spcPts val="0"/>
                        </a:spcAft>
                      </a:pPr>
                      <a:r>
                        <a:rPr lang="en-US" sz="2800" dirty="0" smtClean="0">
                          <a:effectLst/>
                          <a:latin typeface="Times New Roman"/>
                          <a:ea typeface="Times New Roman"/>
                        </a:rPr>
                        <a:t>-800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45324045"/>
              </p:ext>
            </p:extLst>
          </p:nvPr>
        </p:nvGraphicFramePr>
        <p:xfrm>
          <a:off x="5148064" y="2996952"/>
          <a:ext cx="3480048" cy="3449320"/>
        </p:xfrm>
        <a:graphic>
          <a:graphicData uri="http://schemas.openxmlformats.org/drawingml/2006/table">
            <a:tbl>
              <a:tblPr firstRow="1" bandRow="1">
                <a:tableStyleId>{5C22544A-7EE6-4342-B048-85BDC9FD1C3A}</a:tableStyleId>
              </a:tblPr>
              <a:tblGrid>
                <a:gridCol w="870012"/>
                <a:gridCol w="870012"/>
                <a:gridCol w="870012"/>
                <a:gridCol w="870012"/>
              </a:tblGrid>
              <a:tr h="370840">
                <a:tc>
                  <a:txBody>
                    <a:bodyPr/>
                    <a:lstStyle/>
                    <a:p>
                      <a:r>
                        <a:rPr lang="en-US" dirty="0" smtClean="0"/>
                        <a:t>Round</a:t>
                      </a:r>
                      <a:r>
                        <a:rPr lang="en-US" baseline="0" dirty="0" smtClean="0"/>
                        <a:t> </a:t>
                      </a:r>
                      <a:endParaRPr lang="en-GB" dirty="0"/>
                    </a:p>
                  </a:txBody>
                  <a:tcPr/>
                </a:tc>
                <a:tc>
                  <a:txBody>
                    <a:bodyPr/>
                    <a:lstStyle/>
                    <a:p>
                      <a:r>
                        <a:rPr lang="en-US" sz="1600" dirty="0" smtClean="0"/>
                        <a:t>Country A</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Country B</a:t>
                      </a:r>
                      <a:endParaRPr lang="en-GB" sz="1600"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Country C</a:t>
                      </a:r>
                      <a:endParaRPr lang="en-GB" sz="1600" dirty="0" smtClean="0"/>
                    </a:p>
                    <a:p>
                      <a:endParaRPr lang="en-GB" dirty="0"/>
                    </a:p>
                  </a:txBody>
                  <a:tcPr/>
                </a:tc>
              </a:tr>
              <a:tr h="370840">
                <a:tc>
                  <a:txBody>
                    <a:bodyPr/>
                    <a:lstStyle/>
                    <a:p>
                      <a:r>
                        <a:rPr lang="en-US" dirty="0" smtClean="0"/>
                        <a:t>1</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US" dirty="0" smtClean="0"/>
                        <a:t>2</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US" dirty="0" smtClean="0"/>
                        <a:t>3</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US" dirty="0" smtClean="0"/>
                        <a:t>4</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r>
                        <a:rPr lang="en-US" dirty="0" smtClean="0"/>
                        <a:t>5</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US" dirty="0" smtClean="0"/>
                        <a:t>6</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US" dirty="0" smtClean="0"/>
                        <a:t>Total</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5566"/>
            <a:ext cx="3024336" cy="233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60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winner is….</a:t>
            </a:r>
            <a:endParaRPr lang="en-GB" dirty="0"/>
          </a:p>
        </p:txBody>
      </p:sp>
      <p:sp>
        <p:nvSpPr>
          <p:cNvPr id="3" name="Content Placeholder 2"/>
          <p:cNvSpPr>
            <a:spLocks noGrp="1"/>
          </p:cNvSpPr>
          <p:nvPr>
            <p:ph idx="1"/>
          </p:nvPr>
        </p:nvSpPr>
        <p:spPr/>
        <p:txBody>
          <a:bodyPr/>
          <a:lstStyle/>
          <a:p>
            <a:r>
              <a:rPr lang="en-GB" dirty="0" smtClean="0"/>
              <a:t>The country that has the healthiest trade balance on current account over </a:t>
            </a:r>
            <a:r>
              <a:rPr lang="en-GB" dirty="0"/>
              <a:t>6</a:t>
            </a:r>
            <a:r>
              <a:rPr lang="en-GB" dirty="0" smtClean="0"/>
              <a:t> rounds.</a:t>
            </a:r>
          </a:p>
          <a:p>
            <a:r>
              <a:rPr lang="en-GB" dirty="0" smtClean="0"/>
              <a:t>Or is it?</a:t>
            </a:r>
          </a:p>
          <a:p>
            <a:r>
              <a:rPr lang="en-GB" dirty="0" smtClean="0"/>
              <a:t>How did your group do compared to the other groups in the class?</a:t>
            </a:r>
          </a:p>
          <a:p>
            <a:r>
              <a:rPr lang="en-GB" dirty="0" smtClean="0"/>
              <a:t>If other groups were better off as a whole, how did they achieve this?</a:t>
            </a:r>
          </a:p>
          <a:p>
            <a:r>
              <a:rPr lang="en-GB" dirty="0" smtClean="0"/>
              <a:t>How realistic do you think this game is?</a:t>
            </a:r>
            <a:endParaRPr lang="en-GB" dirty="0"/>
          </a:p>
        </p:txBody>
      </p:sp>
    </p:spTree>
    <p:extLst>
      <p:ext uri="{BB962C8B-B14F-4D97-AF65-F5344CB8AC3E}">
        <p14:creationId xmlns:p14="http://schemas.microsoft.com/office/powerpoint/2010/main" val="1550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393</Words>
  <Application>Microsoft Office PowerPoint</Application>
  <PresentationFormat>On-screen Show (4:3)</PresentationFormat>
  <Paragraphs>67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Protectionism: The Trade Barrier Game</vt:lpstr>
      <vt:lpstr>PowerPoint Presentation</vt:lpstr>
      <vt:lpstr>The Scenario</vt:lpstr>
      <vt:lpstr>The Rules</vt:lpstr>
      <vt:lpstr>The Rules</vt:lpstr>
      <vt:lpstr>The Game – the details</vt:lpstr>
      <vt:lpstr>PowerPoint Presentation</vt:lpstr>
      <vt:lpstr>And the winner is….</vt:lpstr>
    </vt:vector>
  </TitlesOfParts>
  <Company>Ely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Protectionism: The Trade Barrier Chicken Game</dc:title>
  <dc:creator>msirot-smith</dc:creator>
  <cp:lastModifiedBy>Daniel Bish</cp:lastModifiedBy>
  <cp:revision>16</cp:revision>
  <dcterms:created xsi:type="dcterms:W3CDTF">2013-10-10T15:03:57Z</dcterms:created>
  <dcterms:modified xsi:type="dcterms:W3CDTF">2016-06-01T17:35:05Z</dcterms:modified>
</cp:coreProperties>
</file>