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64" r:id="rId7"/>
    <p:sldId id="265"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692C-F72B-0FE5-916B-68553701B8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3EFE8-BD54-43FA-675A-81D91CF4A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B51BFA-23D3-1347-8D5C-27EF70A5563C}"/>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5" name="Footer Placeholder 4">
            <a:extLst>
              <a:ext uri="{FF2B5EF4-FFF2-40B4-BE49-F238E27FC236}">
                <a16:creationId xmlns:a16="http://schemas.microsoft.com/office/drawing/2014/main" id="{EFBD7A8D-6795-800A-1702-E8457762D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DAAEB-D308-957A-A1C0-4DB4932D73D4}"/>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146152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3A70-3D2F-5918-5D3D-2236B5F1E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747ED5-AA61-3A57-D497-CCEB1C8EF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326F3-3C26-C42E-0B59-C2DA80B4B1F3}"/>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5" name="Footer Placeholder 4">
            <a:extLst>
              <a:ext uri="{FF2B5EF4-FFF2-40B4-BE49-F238E27FC236}">
                <a16:creationId xmlns:a16="http://schemas.microsoft.com/office/drawing/2014/main" id="{207D7261-C5CE-E78B-EB0E-ECAC5D99B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C6C91-CF2F-2A1E-6E48-15DF7D375651}"/>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358239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54061-781C-F9EA-BC19-4B3507DA40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6C6E80-656E-C088-DD47-03B628A457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991D4-B519-0DFA-C73B-759B3A2E365C}"/>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5" name="Footer Placeholder 4">
            <a:extLst>
              <a:ext uri="{FF2B5EF4-FFF2-40B4-BE49-F238E27FC236}">
                <a16:creationId xmlns:a16="http://schemas.microsoft.com/office/drawing/2014/main" id="{FA327055-E222-F3E9-17EA-5CE226ADA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25803-B0DF-9DC6-8A11-699F47DA07EF}"/>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169593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449A-C86D-DFB0-7232-4426E6403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0CA8D-976D-D2F3-29F8-CFA86187E7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A6A80-F945-E889-D5F4-B70DDF7605AF}"/>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5" name="Footer Placeholder 4">
            <a:extLst>
              <a:ext uri="{FF2B5EF4-FFF2-40B4-BE49-F238E27FC236}">
                <a16:creationId xmlns:a16="http://schemas.microsoft.com/office/drawing/2014/main" id="{F2AD1321-966B-D528-2CF9-4903796D4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017D5-D04C-F325-8C5F-D954BC77C786}"/>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88865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B505-4DE4-2F98-92D2-ADB0EA2AEA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65BEE8-728F-19E7-B0C4-42107F1C1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983A96-AF57-8602-D1B2-4EA129BDD2D7}"/>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5" name="Footer Placeholder 4">
            <a:extLst>
              <a:ext uri="{FF2B5EF4-FFF2-40B4-BE49-F238E27FC236}">
                <a16:creationId xmlns:a16="http://schemas.microsoft.com/office/drawing/2014/main" id="{F7E02BF1-D29C-8E38-A811-CB0705FF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13DA7-C890-4236-A51A-A2A4C9E15970}"/>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188766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42BC-BC3C-228E-77D6-8F805CA14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044EF-8CD1-D9F2-D2E8-2A43F505C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08CBCA-999B-6E54-5DFF-3466645D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D26EDD-5068-064D-B888-3D85EFCD39EE}"/>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6" name="Footer Placeholder 5">
            <a:extLst>
              <a:ext uri="{FF2B5EF4-FFF2-40B4-BE49-F238E27FC236}">
                <a16:creationId xmlns:a16="http://schemas.microsoft.com/office/drawing/2014/main" id="{5F04A03A-6FFE-825B-1D46-995EF4136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E5035-D8CC-42F1-1622-3B1058CABF75}"/>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234926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5D006-55B5-FABB-873B-0700004E35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5D3A12-A571-0018-DD95-1A93F7E9F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1648CF-5E96-DBCB-C8D0-4493CDFC55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68C3B7-1E1A-51E4-EC5D-53970AE36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A1A6CA-1442-900B-3260-C55236211F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027C7C-59F8-5FC3-CE72-4A2BA77DE918}"/>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8" name="Footer Placeholder 7">
            <a:extLst>
              <a:ext uri="{FF2B5EF4-FFF2-40B4-BE49-F238E27FC236}">
                <a16:creationId xmlns:a16="http://schemas.microsoft.com/office/drawing/2014/main" id="{53FF40A4-DA2E-4419-90DC-97985BCB3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107C65-F44E-2A59-855C-5B5C2409A279}"/>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180761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A508-0DA7-E97C-2AB9-3AB5E6ACB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0FF7C8-5B1F-B396-0745-81BFC1C0CCC8}"/>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4" name="Footer Placeholder 3">
            <a:extLst>
              <a:ext uri="{FF2B5EF4-FFF2-40B4-BE49-F238E27FC236}">
                <a16:creationId xmlns:a16="http://schemas.microsoft.com/office/drawing/2014/main" id="{06B33D43-7902-8FD1-4A77-C5FF6B7845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E40DD2-8206-0BE8-5430-121E821CF20F}"/>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64308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72490C-3E76-BDF7-BA59-40370CD1C0F0}"/>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3" name="Footer Placeholder 2">
            <a:extLst>
              <a:ext uri="{FF2B5EF4-FFF2-40B4-BE49-F238E27FC236}">
                <a16:creationId xmlns:a16="http://schemas.microsoft.com/office/drawing/2014/main" id="{DADA4570-E6E5-2D2F-F16C-6555B5DB18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553406-78C8-6472-7802-81A2D42B4274}"/>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333568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6B58-417F-5480-3847-252C13F3E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FED169-7229-ACF8-718A-289ADC1EA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C09608-7E71-D9FB-BAAB-34F5CB636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97B69-1A0F-316B-EED5-8A8C9221B804}"/>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6" name="Footer Placeholder 5">
            <a:extLst>
              <a:ext uri="{FF2B5EF4-FFF2-40B4-BE49-F238E27FC236}">
                <a16:creationId xmlns:a16="http://schemas.microsoft.com/office/drawing/2014/main" id="{7CFE7358-2BFD-A271-6102-8DF8DD099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93A30E-41FA-1764-C2BA-18D5841E5871}"/>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287581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8B77-D983-B33F-307B-3EBB77A47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89086C-0EE6-33FF-A968-24B3C4E84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BE008-B291-8A08-CF6B-70C08FFBB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D91666-0FD4-FD78-8C2C-A2DC40920CFD}"/>
              </a:ext>
            </a:extLst>
          </p:cNvPr>
          <p:cNvSpPr>
            <a:spLocks noGrp="1"/>
          </p:cNvSpPr>
          <p:nvPr>
            <p:ph type="dt" sz="half" idx="10"/>
          </p:nvPr>
        </p:nvSpPr>
        <p:spPr/>
        <p:txBody>
          <a:bodyPr/>
          <a:lstStyle/>
          <a:p>
            <a:fld id="{C39AEADB-B79A-4D4B-AC92-3B2A2CEC7266}" type="datetimeFigureOut">
              <a:rPr lang="en-US" smtClean="0"/>
              <a:t>5/23/23</a:t>
            </a:fld>
            <a:endParaRPr lang="en-US"/>
          </a:p>
        </p:txBody>
      </p:sp>
      <p:sp>
        <p:nvSpPr>
          <p:cNvPr id="6" name="Footer Placeholder 5">
            <a:extLst>
              <a:ext uri="{FF2B5EF4-FFF2-40B4-BE49-F238E27FC236}">
                <a16:creationId xmlns:a16="http://schemas.microsoft.com/office/drawing/2014/main" id="{270F8201-777B-0E88-4551-21C32D91E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83AFE-0276-1912-8047-B4BC3EC3EA8A}"/>
              </a:ext>
            </a:extLst>
          </p:cNvPr>
          <p:cNvSpPr>
            <a:spLocks noGrp="1"/>
          </p:cNvSpPr>
          <p:nvPr>
            <p:ph type="sldNum" sz="quarter" idx="12"/>
          </p:nvPr>
        </p:nvSpPr>
        <p:spPr/>
        <p:txBody>
          <a:bodyPr/>
          <a:lstStyle/>
          <a:p>
            <a:fld id="{35FED45B-7E5A-374B-94B0-3447D572E30A}" type="slidenum">
              <a:rPr lang="en-US" smtClean="0"/>
              <a:t>‹#›</a:t>
            </a:fld>
            <a:endParaRPr lang="en-US"/>
          </a:p>
        </p:txBody>
      </p:sp>
    </p:spTree>
    <p:extLst>
      <p:ext uri="{BB962C8B-B14F-4D97-AF65-F5344CB8AC3E}">
        <p14:creationId xmlns:p14="http://schemas.microsoft.com/office/powerpoint/2010/main" val="17818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ADBB0-B515-8453-47A8-55428EECA0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05F37F-2A66-8CDE-7800-E031114F9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6229C-A1F6-931C-C48E-EDC01BDA3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AEADB-B79A-4D4B-AC92-3B2A2CEC7266}" type="datetimeFigureOut">
              <a:rPr lang="en-US" smtClean="0"/>
              <a:t>5/23/23</a:t>
            </a:fld>
            <a:endParaRPr lang="en-US"/>
          </a:p>
        </p:txBody>
      </p:sp>
      <p:sp>
        <p:nvSpPr>
          <p:cNvPr id="5" name="Footer Placeholder 4">
            <a:extLst>
              <a:ext uri="{FF2B5EF4-FFF2-40B4-BE49-F238E27FC236}">
                <a16:creationId xmlns:a16="http://schemas.microsoft.com/office/drawing/2014/main" id="{863FF259-10CE-7513-7DCF-3B119CD7FE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EB2CF-60E1-A1ED-52F3-B29D31416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ED45B-7E5A-374B-94B0-3447D572E30A}" type="slidenum">
              <a:rPr lang="en-US" smtClean="0"/>
              <a:t>‹#›</a:t>
            </a:fld>
            <a:endParaRPr lang="en-US"/>
          </a:p>
        </p:txBody>
      </p:sp>
    </p:spTree>
    <p:extLst>
      <p:ext uri="{BB962C8B-B14F-4D97-AF65-F5344CB8AC3E}">
        <p14:creationId xmlns:p14="http://schemas.microsoft.com/office/powerpoint/2010/main" val="89679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6DA3-D066-36B5-E5DF-78CE0209C532}"/>
              </a:ext>
            </a:extLst>
          </p:cNvPr>
          <p:cNvSpPr>
            <a:spLocks noGrp="1"/>
          </p:cNvSpPr>
          <p:nvPr>
            <p:ph type="ctrTitle"/>
          </p:nvPr>
        </p:nvSpPr>
        <p:spPr>
          <a:xfrm>
            <a:off x="1524000" y="-1193800"/>
            <a:ext cx="9144000" cy="2387600"/>
          </a:xfrm>
        </p:spPr>
        <p:txBody>
          <a:bodyPr/>
          <a:lstStyle/>
          <a:p>
            <a:r>
              <a:rPr lang="en-US" b="1" dirty="0"/>
              <a:t>PROPAGANDA POSTERS</a:t>
            </a:r>
          </a:p>
        </p:txBody>
      </p:sp>
      <p:sp>
        <p:nvSpPr>
          <p:cNvPr id="3" name="Subtitle 2">
            <a:extLst>
              <a:ext uri="{FF2B5EF4-FFF2-40B4-BE49-F238E27FC236}">
                <a16:creationId xmlns:a16="http://schemas.microsoft.com/office/drawing/2014/main" id="{869411AB-5C8E-428F-B1AC-2354AC17A856}"/>
              </a:ext>
            </a:extLst>
          </p:cNvPr>
          <p:cNvSpPr>
            <a:spLocks noGrp="1"/>
          </p:cNvSpPr>
          <p:nvPr>
            <p:ph type="subTitle" idx="1"/>
          </p:nvPr>
        </p:nvSpPr>
        <p:spPr>
          <a:xfrm>
            <a:off x="1524000" y="1321973"/>
            <a:ext cx="9144000" cy="1655762"/>
          </a:xfrm>
        </p:spPr>
        <p:txBody>
          <a:bodyPr>
            <a:normAutofit fontScale="92500" lnSpcReduction="20000"/>
          </a:bodyPr>
          <a:lstStyle/>
          <a:p>
            <a:r>
              <a:rPr lang="en-US" dirty="0"/>
              <a:t>THE SUMMER OF 1918 SAW THE START OF A TERRIBLE CIVIL WAR IN RUSSIA.</a:t>
            </a:r>
          </a:p>
          <a:p>
            <a:r>
              <a:rPr lang="en-US" dirty="0"/>
              <a:t>ON ONE SIDE THE RED – THE COMMUNISTS. ON THE OTHER SIDE WERE THE WHITES. THE OPPONENTS OF THE NEW COMMUNIST GOVERNMENT</a:t>
            </a:r>
          </a:p>
          <a:p>
            <a:r>
              <a:rPr lang="en-US" dirty="0"/>
              <a:t>BOTH SIDES PRODUCED PROPAGANDA POSTERS LIKE THESE IN ORDER TO WIN SUPPORT</a:t>
            </a:r>
          </a:p>
        </p:txBody>
      </p:sp>
      <p:pic>
        <p:nvPicPr>
          <p:cNvPr id="4" name="Picture 3">
            <a:extLst>
              <a:ext uri="{FF2B5EF4-FFF2-40B4-BE49-F238E27FC236}">
                <a16:creationId xmlns:a16="http://schemas.microsoft.com/office/drawing/2014/main" id="{C57DBD9B-1EE1-2A5E-53B0-7CC9817FD79B}"/>
              </a:ext>
            </a:extLst>
          </p:cNvPr>
          <p:cNvPicPr>
            <a:picLocks noChangeAspect="1"/>
          </p:cNvPicPr>
          <p:nvPr/>
        </p:nvPicPr>
        <p:blipFill>
          <a:blip r:embed="rId2"/>
          <a:stretch>
            <a:fillRect/>
          </a:stretch>
        </p:blipFill>
        <p:spPr>
          <a:xfrm rot="20944952">
            <a:off x="686094" y="4016632"/>
            <a:ext cx="3138135" cy="2251773"/>
          </a:xfrm>
          <a:prstGeom prst="rect">
            <a:avLst/>
          </a:prstGeom>
        </p:spPr>
      </p:pic>
      <p:pic>
        <p:nvPicPr>
          <p:cNvPr id="5" name="Picture 4">
            <a:extLst>
              <a:ext uri="{FF2B5EF4-FFF2-40B4-BE49-F238E27FC236}">
                <a16:creationId xmlns:a16="http://schemas.microsoft.com/office/drawing/2014/main" id="{1378F929-BDD6-12A5-4006-C77709FC72F7}"/>
              </a:ext>
            </a:extLst>
          </p:cNvPr>
          <p:cNvPicPr>
            <a:picLocks noChangeAspect="1"/>
          </p:cNvPicPr>
          <p:nvPr/>
        </p:nvPicPr>
        <p:blipFill>
          <a:blip r:embed="rId3"/>
          <a:stretch>
            <a:fillRect/>
          </a:stretch>
        </p:blipFill>
        <p:spPr>
          <a:xfrm rot="20733774">
            <a:off x="4951448" y="3930925"/>
            <a:ext cx="1892229" cy="2836925"/>
          </a:xfrm>
          <a:prstGeom prst="rect">
            <a:avLst/>
          </a:prstGeom>
        </p:spPr>
      </p:pic>
      <p:pic>
        <p:nvPicPr>
          <p:cNvPr id="6" name="Picture 5">
            <a:extLst>
              <a:ext uri="{FF2B5EF4-FFF2-40B4-BE49-F238E27FC236}">
                <a16:creationId xmlns:a16="http://schemas.microsoft.com/office/drawing/2014/main" id="{A1518573-A31E-B18A-BAAE-6FE0F0522D40}"/>
              </a:ext>
            </a:extLst>
          </p:cNvPr>
          <p:cNvPicPr>
            <a:picLocks noChangeAspect="1"/>
          </p:cNvPicPr>
          <p:nvPr/>
        </p:nvPicPr>
        <p:blipFill rotWithShape="1">
          <a:blip r:embed="rId4"/>
          <a:srcRect l="4868" t="8866" r="4868" b="12770"/>
          <a:stretch/>
        </p:blipFill>
        <p:spPr>
          <a:xfrm rot="20352684">
            <a:off x="7768712" y="4343110"/>
            <a:ext cx="2917590" cy="1686919"/>
          </a:xfrm>
          <a:prstGeom prst="rect">
            <a:avLst/>
          </a:prstGeom>
        </p:spPr>
      </p:pic>
    </p:spTree>
    <p:extLst>
      <p:ext uri="{BB962C8B-B14F-4D97-AF65-F5344CB8AC3E}">
        <p14:creationId xmlns:p14="http://schemas.microsoft.com/office/powerpoint/2010/main" val="409919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80C56-B822-D53E-9B8C-B2A8E3872BEF}"/>
              </a:ext>
            </a:extLst>
          </p:cNvPr>
          <p:cNvSpPr>
            <a:spLocks noGrp="1"/>
          </p:cNvSpPr>
          <p:nvPr>
            <p:ph type="title"/>
          </p:nvPr>
        </p:nvSpPr>
        <p:spPr/>
        <p:txBody>
          <a:bodyPr/>
          <a:lstStyle/>
          <a:p>
            <a:r>
              <a:rPr lang="en-US" b="1" dirty="0"/>
              <a:t>WHAT IS PROPAGANDA?</a:t>
            </a:r>
          </a:p>
        </p:txBody>
      </p:sp>
      <p:sp>
        <p:nvSpPr>
          <p:cNvPr id="3" name="Content Placeholder 2">
            <a:extLst>
              <a:ext uri="{FF2B5EF4-FFF2-40B4-BE49-F238E27FC236}">
                <a16:creationId xmlns:a16="http://schemas.microsoft.com/office/drawing/2014/main" id="{7B3CBE38-231D-3650-C597-342C117081EF}"/>
              </a:ext>
            </a:extLst>
          </p:cNvPr>
          <p:cNvSpPr>
            <a:spLocks noGrp="1"/>
          </p:cNvSpPr>
          <p:nvPr>
            <p:ph idx="1"/>
          </p:nvPr>
        </p:nvSpPr>
        <p:spPr/>
        <p:txBody>
          <a:bodyPr/>
          <a:lstStyle/>
          <a:p>
            <a:r>
              <a:rPr lang="en-US" b="0" i="0" u="none" strike="noStrike" dirty="0">
                <a:solidFill>
                  <a:srgbClr val="353740"/>
                </a:solidFill>
                <a:effectLst/>
                <a:latin typeface="ColfaxAI"/>
              </a:rPr>
              <a:t>The purpose of propaganda is to persuade people to think, believe, or do something by appealing to their emotions or by using misleading or biased information. It can be used to influence opinions, shape public opinion, and bring about behavioral changes.</a:t>
            </a:r>
            <a:endParaRPr lang="en-US" dirty="0"/>
          </a:p>
        </p:txBody>
      </p:sp>
      <p:pic>
        <p:nvPicPr>
          <p:cNvPr id="4" name="Picture 3">
            <a:extLst>
              <a:ext uri="{FF2B5EF4-FFF2-40B4-BE49-F238E27FC236}">
                <a16:creationId xmlns:a16="http://schemas.microsoft.com/office/drawing/2014/main" id="{C87CF9CE-DA0A-D61F-FDE6-AC277DB68AC6}"/>
              </a:ext>
            </a:extLst>
          </p:cNvPr>
          <p:cNvPicPr>
            <a:picLocks noChangeAspect="1"/>
          </p:cNvPicPr>
          <p:nvPr/>
        </p:nvPicPr>
        <p:blipFill>
          <a:blip r:embed="rId2"/>
          <a:stretch>
            <a:fillRect/>
          </a:stretch>
        </p:blipFill>
        <p:spPr>
          <a:xfrm rot="20944952">
            <a:off x="659321" y="3736465"/>
            <a:ext cx="3485842" cy="2501271"/>
          </a:xfrm>
          <a:prstGeom prst="rect">
            <a:avLst/>
          </a:prstGeom>
        </p:spPr>
      </p:pic>
      <p:pic>
        <p:nvPicPr>
          <p:cNvPr id="5" name="Picture 4">
            <a:extLst>
              <a:ext uri="{FF2B5EF4-FFF2-40B4-BE49-F238E27FC236}">
                <a16:creationId xmlns:a16="http://schemas.microsoft.com/office/drawing/2014/main" id="{D1F419A2-A934-5997-D10A-A06DB37EEACF}"/>
              </a:ext>
            </a:extLst>
          </p:cNvPr>
          <p:cNvPicPr>
            <a:picLocks noChangeAspect="1"/>
          </p:cNvPicPr>
          <p:nvPr/>
        </p:nvPicPr>
        <p:blipFill>
          <a:blip r:embed="rId3"/>
          <a:stretch>
            <a:fillRect/>
          </a:stretch>
        </p:blipFill>
        <p:spPr>
          <a:xfrm rot="20733774">
            <a:off x="4875567" y="3641263"/>
            <a:ext cx="2101890" cy="3151259"/>
          </a:xfrm>
          <a:prstGeom prst="rect">
            <a:avLst/>
          </a:prstGeom>
        </p:spPr>
      </p:pic>
      <p:pic>
        <p:nvPicPr>
          <p:cNvPr id="6" name="Picture 5">
            <a:extLst>
              <a:ext uri="{FF2B5EF4-FFF2-40B4-BE49-F238E27FC236}">
                <a16:creationId xmlns:a16="http://schemas.microsoft.com/office/drawing/2014/main" id="{CC925744-6740-AB52-01D1-A68A648AE897}"/>
              </a:ext>
            </a:extLst>
          </p:cNvPr>
          <p:cNvPicPr>
            <a:picLocks noChangeAspect="1"/>
          </p:cNvPicPr>
          <p:nvPr/>
        </p:nvPicPr>
        <p:blipFill rotWithShape="1">
          <a:blip r:embed="rId4"/>
          <a:srcRect l="4868" t="8866" r="4868" b="12770"/>
          <a:stretch/>
        </p:blipFill>
        <p:spPr>
          <a:xfrm rot="20352684">
            <a:off x="7725019" y="4104915"/>
            <a:ext cx="3240861" cy="1873831"/>
          </a:xfrm>
          <a:prstGeom prst="rect">
            <a:avLst/>
          </a:prstGeom>
        </p:spPr>
      </p:pic>
    </p:spTree>
    <p:extLst>
      <p:ext uri="{BB962C8B-B14F-4D97-AF65-F5344CB8AC3E}">
        <p14:creationId xmlns:p14="http://schemas.microsoft.com/office/powerpoint/2010/main" val="342723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20D3-85F5-0396-799C-892B135066B8}"/>
              </a:ext>
            </a:extLst>
          </p:cNvPr>
          <p:cNvSpPr>
            <a:spLocks noGrp="1"/>
          </p:cNvSpPr>
          <p:nvPr>
            <p:ph type="title"/>
          </p:nvPr>
        </p:nvSpPr>
        <p:spPr>
          <a:xfrm>
            <a:off x="838200" y="0"/>
            <a:ext cx="10515600" cy="1325563"/>
          </a:xfrm>
        </p:spPr>
        <p:txBody>
          <a:bodyPr/>
          <a:lstStyle/>
          <a:p>
            <a:r>
              <a:rPr lang="en-US" b="1" dirty="0"/>
              <a:t>HOW DOES PROPAGANDA WORK?</a:t>
            </a:r>
          </a:p>
        </p:txBody>
      </p:sp>
      <p:sp>
        <p:nvSpPr>
          <p:cNvPr id="3" name="Content Placeholder 2">
            <a:extLst>
              <a:ext uri="{FF2B5EF4-FFF2-40B4-BE49-F238E27FC236}">
                <a16:creationId xmlns:a16="http://schemas.microsoft.com/office/drawing/2014/main" id="{426AB63E-68B9-0AF1-7021-1FD88F3DCA2C}"/>
              </a:ext>
            </a:extLst>
          </p:cNvPr>
          <p:cNvSpPr>
            <a:spLocks noGrp="1"/>
          </p:cNvSpPr>
          <p:nvPr>
            <p:ph idx="1"/>
          </p:nvPr>
        </p:nvSpPr>
        <p:spPr>
          <a:xfrm>
            <a:off x="-1" y="1253331"/>
            <a:ext cx="12332677" cy="4351338"/>
          </a:xfrm>
        </p:spPr>
        <p:txBody>
          <a:bodyPr>
            <a:noAutofit/>
          </a:bodyPr>
          <a:lstStyle/>
          <a:p>
            <a:r>
              <a:rPr lang="en-US" sz="2400" b="0" i="0" u="none" strike="noStrike" dirty="0">
                <a:solidFill>
                  <a:srgbClr val="353740"/>
                </a:solidFill>
                <a:effectLst/>
                <a:latin typeface="ColfaxAI"/>
              </a:rPr>
              <a:t>1. </a:t>
            </a:r>
            <a:r>
              <a:rPr lang="en-US" sz="2400" b="0" i="0" u="none" strike="noStrike" dirty="0">
                <a:solidFill>
                  <a:srgbClr val="FF0000"/>
                </a:solidFill>
                <a:effectLst/>
                <a:latin typeface="ColfaxAI"/>
              </a:rPr>
              <a:t>Bandwagon</a:t>
            </a:r>
            <a:r>
              <a:rPr lang="en-US" sz="2400" b="0" i="0" u="none" strike="noStrike" dirty="0">
                <a:solidFill>
                  <a:srgbClr val="353740"/>
                </a:solidFill>
                <a:effectLst/>
                <a:latin typeface="ColfaxAI"/>
              </a:rPr>
              <a:t>: Encourages people to join in a movement or idea because everyone else is doing it. This is often seen in advertising and political campaigns. </a:t>
            </a:r>
          </a:p>
          <a:p>
            <a:r>
              <a:rPr lang="en-US" sz="2400" b="0" i="0" u="none" strike="noStrike" dirty="0">
                <a:solidFill>
                  <a:srgbClr val="353740"/>
                </a:solidFill>
                <a:effectLst/>
                <a:latin typeface="ColfaxAI"/>
              </a:rPr>
              <a:t>2. </a:t>
            </a:r>
            <a:r>
              <a:rPr lang="en-US" sz="2400" b="0" i="0" u="none" strike="noStrike" dirty="0">
                <a:solidFill>
                  <a:schemeClr val="accent1"/>
                </a:solidFill>
                <a:effectLst/>
                <a:latin typeface="ColfaxAI"/>
              </a:rPr>
              <a:t>Glittering Generalities</a:t>
            </a:r>
            <a:r>
              <a:rPr lang="en-US" sz="2400" b="0" i="0" u="none" strike="noStrike" dirty="0">
                <a:solidFill>
                  <a:srgbClr val="353740"/>
                </a:solidFill>
                <a:effectLst/>
                <a:latin typeface="ColfaxAI"/>
              </a:rPr>
              <a:t>: Uses emotionally charged words and phrases to evoke a favorable response from the audience. It relies on unstated and often vague promises and the appeal of patriotism and similar emotional triggers. </a:t>
            </a:r>
          </a:p>
          <a:p>
            <a:r>
              <a:rPr lang="en-US" sz="2400" b="0" i="0" u="none" strike="noStrike" dirty="0">
                <a:solidFill>
                  <a:srgbClr val="353740"/>
                </a:solidFill>
                <a:effectLst/>
                <a:latin typeface="ColfaxAI"/>
              </a:rPr>
              <a:t>3. </a:t>
            </a:r>
            <a:r>
              <a:rPr lang="en-US" sz="2400" b="0" i="0" u="none" strike="noStrike" dirty="0">
                <a:solidFill>
                  <a:srgbClr val="00B050"/>
                </a:solidFill>
                <a:effectLst/>
                <a:latin typeface="ColfaxAI"/>
              </a:rPr>
              <a:t>Transfer</a:t>
            </a:r>
            <a:r>
              <a:rPr lang="en-US" sz="2400" b="0" i="0" u="none" strike="noStrike" dirty="0">
                <a:solidFill>
                  <a:srgbClr val="353740"/>
                </a:solidFill>
                <a:effectLst/>
                <a:latin typeface="ColfaxAI"/>
              </a:rPr>
              <a:t>: Uses symbols and associations to attach an idea or feeling to something else. It is commonly used in advertising and politics. </a:t>
            </a:r>
          </a:p>
          <a:p>
            <a:r>
              <a:rPr lang="en-US" sz="2400" b="0" i="0" u="none" strike="noStrike" dirty="0">
                <a:solidFill>
                  <a:srgbClr val="353740"/>
                </a:solidFill>
                <a:effectLst/>
                <a:latin typeface="ColfaxAI"/>
              </a:rPr>
              <a:t>4. </a:t>
            </a:r>
            <a:r>
              <a:rPr lang="en-US" sz="2400" b="0" i="0" u="none" strike="noStrike" dirty="0">
                <a:solidFill>
                  <a:srgbClr val="7030A0"/>
                </a:solidFill>
                <a:effectLst/>
                <a:latin typeface="ColfaxAI"/>
              </a:rPr>
              <a:t>Testimonial</a:t>
            </a:r>
            <a:r>
              <a:rPr lang="en-US" sz="2400" b="0" i="0" u="none" strike="noStrike" dirty="0">
                <a:solidFill>
                  <a:srgbClr val="353740"/>
                </a:solidFill>
                <a:effectLst/>
                <a:latin typeface="ColfaxAI"/>
              </a:rPr>
              <a:t>: Uses a celebrity or spokesman to affirm the benefits of a product or idea. </a:t>
            </a:r>
          </a:p>
          <a:p>
            <a:r>
              <a:rPr lang="en-US" sz="2400" b="0" i="0" u="none" strike="noStrike" dirty="0">
                <a:solidFill>
                  <a:srgbClr val="353740"/>
                </a:solidFill>
                <a:effectLst/>
                <a:latin typeface="ColfaxAI"/>
              </a:rPr>
              <a:t>5.</a:t>
            </a:r>
            <a:r>
              <a:rPr lang="en-US" sz="2400" b="0" i="0" u="none" strike="noStrike" dirty="0">
                <a:solidFill>
                  <a:srgbClr val="002060"/>
                </a:solidFill>
                <a:effectLst/>
                <a:latin typeface="ColfaxAI"/>
              </a:rPr>
              <a:t>Name-calling</a:t>
            </a:r>
            <a:r>
              <a:rPr lang="en-US" sz="2400" b="0" i="0" u="none" strike="noStrike" dirty="0">
                <a:solidFill>
                  <a:srgbClr val="353740"/>
                </a:solidFill>
                <a:effectLst/>
                <a:latin typeface="ColfaxAI"/>
              </a:rPr>
              <a:t>: Uses a negative term to discredit an opponent or opposing idea or viewpoint. </a:t>
            </a:r>
          </a:p>
          <a:p>
            <a:r>
              <a:rPr lang="en-US" sz="2400" b="0" i="0" u="none" strike="noStrike" dirty="0">
                <a:solidFill>
                  <a:srgbClr val="353740"/>
                </a:solidFill>
                <a:effectLst/>
                <a:latin typeface="ColfaxAI"/>
              </a:rPr>
              <a:t>6. </a:t>
            </a:r>
            <a:r>
              <a:rPr lang="en-US" sz="2400" b="0" i="0" u="none" strike="noStrike" dirty="0">
                <a:solidFill>
                  <a:srgbClr val="FFC000"/>
                </a:solidFill>
                <a:effectLst/>
                <a:latin typeface="ColfaxAI"/>
              </a:rPr>
              <a:t>Plain Folks</a:t>
            </a:r>
            <a:r>
              <a:rPr lang="en-US" sz="2400" b="0" i="0" u="none" strike="noStrike" dirty="0">
                <a:solidFill>
                  <a:srgbClr val="353740"/>
                </a:solidFill>
                <a:effectLst/>
                <a:latin typeface="ColfaxAI"/>
              </a:rPr>
              <a:t>: Appeals to ordinary people by using common language that they can easily identify with. </a:t>
            </a:r>
          </a:p>
          <a:p>
            <a:r>
              <a:rPr lang="en-US" sz="2400" b="0" i="0" u="none" strike="noStrike" dirty="0">
                <a:solidFill>
                  <a:srgbClr val="353740"/>
                </a:solidFill>
                <a:effectLst/>
                <a:latin typeface="ColfaxAI"/>
              </a:rPr>
              <a:t>7. </a:t>
            </a:r>
            <a:r>
              <a:rPr lang="en-US" sz="2400" b="0" i="0" u="none" strike="noStrike" dirty="0">
                <a:solidFill>
                  <a:srgbClr val="7030A0"/>
                </a:solidFill>
                <a:effectLst/>
                <a:latin typeface="ColfaxAI"/>
              </a:rPr>
              <a:t>Card Stacking</a:t>
            </a:r>
            <a:r>
              <a:rPr lang="en-US" sz="2400" b="0" i="0" u="none" strike="noStrike" dirty="0">
                <a:solidFill>
                  <a:srgbClr val="353740"/>
                </a:solidFill>
                <a:effectLst/>
                <a:latin typeface="ColfaxAI"/>
              </a:rPr>
              <a:t>: Selectively omits or distorts information to make one side of an issue look better than the other. </a:t>
            </a:r>
          </a:p>
          <a:p>
            <a:r>
              <a:rPr lang="en-US" sz="2400" b="0" i="0" u="none" strike="noStrike" dirty="0">
                <a:solidFill>
                  <a:srgbClr val="353740"/>
                </a:solidFill>
                <a:effectLst/>
                <a:latin typeface="ColfaxAI"/>
              </a:rPr>
              <a:t>8. </a:t>
            </a:r>
            <a:r>
              <a:rPr lang="en-US" sz="2400" b="0" i="0" u="none" strike="noStrike" dirty="0">
                <a:solidFill>
                  <a:srgbClr val="FF0000"/>
                </a:solidFill>
                <a:effectLst/>
                <a:latin typeface="ColfaxAI"/>
              </a:rPr>
              <a:t>Fear</a:t>
            </a:r>
            <a:r>
              <a:rPr lang="en-US" sz="2400" b="0" i="0" u="none" strike="noStrike" dirty="0">
                <a:solidFill>
                  <a:srgbClr val="353740"/>
                </a:solidFill>
                <a:effectLst/>
                <a:latin typeface="ColfaxAI"/>
              </a:rPr>
              <a:t>: Uses fear or a threat of harm to influence a person to take a certain action.</a:t>
            </a:r>
            <a:endParaRPr lang="en-US" sz="2400" dirty="0"/>
          </a:p>
        </p:txBody>
      </p:sp>
    </p:spTree>
    <p:extLst>
      <p:ext uri="{BB962C8B-B14F-4D97-AF65-F5344CB8AC3E}">
        <p14:creationId xmlns:p14="http://schemas.microsoft.com/office/powerpoint/2010/main" val="55843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C50C91-7F3E-EFE1-203F-5A3F89FBE08F}"/>
              </a:ext>
            </a:extLst>
          </p:cNvPr>
          <p:cNvPicPr>
            <a:picLocks noChangeAspect="1"/>
          </p:cNvPicPr>
          <p:nvPr/>
        </p:nvPicPr>
        <p:blipFill>
          <a:blip r:embed="rId2"/>
          <a:stretch>
            <a:fillRect/>
          </a:stretch>
        </p:blipFill>
        <p:spPr>
          <a:xfrm>
            <a:off x="5854078" y="1664244"/>
            <a:ext cx="5446442" cy="3908102"/>
          </a:xfrm>
          <a:prstGeom prst="rect">
            <a:avLst/>
          </a:prstGeom>
        </p:spPr>
      </p:pic>
      <p:sp>
        <p:nvSpPr>
          <p:cNvPr id="3" name="TextBox 2">
            <a:extLst>
              <a:ext uri="{FF2B5EF4-FFF2-40B4-BE49-F238E27FC236}">
                <a16:creationId xmlns:a16="http://schemas.microsoft.com/office/drawing/2014/main" id="{15703DCA-9854-30A8-5386-9144F323157A}"/>
              </a:ext>
            </a:extLst>
          </p:cNvPr>
          <p:cNvSpPr txBox="1"/>
          <p:nvPr/>
        </p:nvSpPr>
        <p:spPr>
          <a:xfrm>
            <a:off x="317049" y="949136"/>
            <a:ext cx="5446442" cy="5078313"/>
          </a:xfrm>
          <a:prstGeom prst="rect">
            <a:avLst/>
          </a:prstGeom>
          <a:noFill/>
        </p:spPr>
        <p:txBody>
          <a:bodyPr wrap="square" rtlCol="0">
            <a:spAutoFit/>
          </a:bodyPr>
          <a:lstStyle/>
          <a:p>
            <a:r>
              <a:rPr lang="en-US" sz="5400" dirty="0">
                <a:solidFill>
                  <a:schemeClr val="accent1"/>
                </a:solidFill>
              </a:rPr>
              <a:t>What message is the poster trying to put over?</a:t>
            </a:r>
          </a:p>
          <a:p>
            <a:r>
              <a:rPr lang="en-US" sz="5400" dirty="0">
                <a:solidFill>
                  <a:schemeClr val="accent1"/>
                </a:solidFill>
              </a:rPr>
              <a:t>1. </a:t>
            </a:r>
          </a:p>
          <a:p>
            <a:r>
              <a:rPr lang="en-US" sz="5400" dirty="0">
                <a:solidFill>
                  <a:schemeClr val="accent1"/>
                </a:solidFill>
              </a:rPr>
              <a:t>2. </a:t>
            </a:r>
          </a:p>
          <a:p>
            <a:r>
              <a:rPr lang="en-US" sz="5400" dirty="0">
                <a:solidFill>
                  <a:schemeClr val="accent1"/>
                </a:solidFill>
              </a:rPr>
              <a:t>3. </a:t>
            </a:r>
          </a:p>
        </p:txBody>
      </p:sp>
      <p:sp>
        <p:nvSpPr>
          <p:cNvPr id="4" name="TextBox 3">
            <a:extLst>
              <a:ext uri="{FF2B5EF4-FFF2-40B4-BE49-F238E27FC236}">
                <a16:creationId xmlns:a16="http://schemas.microsoft.com/office/drawing/2014/main" id="{DA188A37-DD6E-A891-B2A2-E7BD95F5B947}"/>
              </a:ext>
            </a:extLst>
          </p:cNvPr>
          <p:cNvSpPr txBox="1"/>
          <p:nvPr/>
        </p:nvSpPr>
        <p:spPr>
          <a:xfrm>
            <a:off x="317049" y="175846"/>
            <a:ext cx="10983471" cy="769441"/>
          </a:xfrm>
          <a:prstGeom prst="rect">
            <a:avLst/>
          </a:prstGeom>
          <a:noFill/>
        </p:spPr>
        <p:txBody>
          <a:bodyPr wrap="square" rtlCol="0">
            <a:spAutoFit/>
          </a:bodyPr>
          <a:lstStyle/>
          <a:p>
            <a:r>
              <a:rPr lang="en-US" sz="4400" dirty="0"/>
              <a:t>IS IT </a:t>
            </a:r>
            <a:r>
              <a:rPr lang="en-US" sz="4400" dirty="0">
                <a:solidFill>
                  <a:srgbClr val="FF0000"/>
                </a:solidFill>
                <a:highlight>
                  <a:srgbClr val="C0C0C0"/>
                </a:highlight>
              </a:rPr>
              <a:t>RED</a:t>
            </a:r>
            <a:r>
              <a:rPr lang="en-US" sz="4400" dirty="0"/>
              <a:t> OR </a:t>
            </a:r>
            <a:r>
              <a:rPr lang="en-US" sz="4400" dirty="0">
                <a:solidFill>
                  <a:schemeClr val="bg1"/>
                </a:solidFill>
                <a:highlight>
                  <a:srgbClr val="C0C0C0"/>
                </a:highlight>
              </a:rPr>
              <a:t>WHITE</a:t>
            </a:r>
            <a:r>
              <a:rPr lang="en-US" sz="4400" dirty="0"/>
              <a:t> PROPAGANDA?</a:t>
            </a:r>
          </a:p>
        </p:txBody>
      </p:sp>
    </p:spTree>
    <p:extLst>
      <p:ext uri="{BB962C8B-B14F-4D97-AF65-F5344CB8AC3E}">
        <p14:creationId xmlns:p14="http://schemas.microsoft.com/office/powerpoint/2010/main" val="207165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03DCA-9854-30A8-5386-9144F323157A}"/>
              </a:ext>
            </a:extLst>
          </p:cNvPr>
          <p:cNvSpPr txBox="1"/>
          <p:nvPr/>
        </p:nvSpPr>
        <p:spPr>
          <a:xfrm>
            <a:off x="317049" y="949136"/>
            <a:ext cx="5446442" cy="5078313"/>
          </a:xfrm>
          <a:prstGeom prst="rect">
            <a:avLst/>
          </a:prstGeom>
          <a:noFill/>
        </p:spPr>
        <p:txBody>
          <a:bodyPr wrap="square" rtlCol="0">
            <a:spAutoFit/>
          </a:bodyPr>
          <a:lstStyle/>
          <a:p>
            <a:r>
              <a:rPr lang="en-US" sz="5400" dirty="0">
                <a:solidFill>
                  <a:schemeClr val="accent1"/>
                </a:solidFill>
              </a:rPr>
              <a:t>What message is the poster trying to put over?</a:t>
            </a:r>
          </a:p>
          <a:p>
            <a:r>
              <a:rPr lang="en-US" sz="5400" dirty="0">
                <a:solidFill>
                  <a:schemeClr val="accent1"/>
                </a:solidFill>
              </a:rPr>
              <a:t>1. </a:t>
            </a:r>
          </a:p>
          <a:p>
            <a:r>
              <a:rPr lang="en-US" sz="5400" dirty="0">
                <a:solidFill>
                  <a:schemeClr val="accent1"/>
                </a:solidFill>
              </a:rPr>
              <a:t>2. </a:t>
            </a:r>
          </a:p>
          <a:p>
            <a:r>
              <a:rPr lang="en-US" sz="5400" dirty="0">
                <a:solidFill>
                  <a:schemeClr val="accent1"/>
                </a:solidFill>
              </a:rPr>
              <a:t>3. </a:t>
            </a:r>
          </a:p>
        </p:txBody>
      </p:sp>
      <p:sp>
        <p:nvSpPr>
          <p:cNvPr id="4" name="TextBox 3">
            <a:extLst>
              <a:ext uri="{FF2B5EF4-FFF2-40B4-BE49-F238E27FC236}">
                <a16:creationId xmlns:a16="http://schemas.microsoft.com/office/drawing/2014/main" id="{DA188A37-DD6E-A891-B2A2-E7BD95F5B947}"/>
              </a:ext>
            </a:extLst>
          </p:cNvPr>
          <p:cNvSpPr txBox="1"/>
          <p:nvPr/>
        </p:nvSpPr>
        <p:spPr>
          <a:xfrm>
            <a:off x="317049" y="175846"/>
            <a:ext cx="10983471" cy="769441"/>
          </a:xfrm>
          <a:prstGeom prst="rect">
            <a:avLst/>
          </a:prstGeom>
          <a:noFill/>
        </p:spPr>
        <p:txBody>
          <a:bodyPr wrap="square" rtlCol="0">
            <a:spAutoFit/>
          </a:bodyPr>
          <a:lstStyle/>
          <a:p>
            <a:r>
              <a:rPr lang="en-US" sz="4400" dirty="0"/>
              <a:t>IS IT </a:t>
            </a:r>
            <a:r>
              <a:rPr lang="en-US" sz="4400" dirty="0">
                <a:solidFill>
                  <a:srgbClr val="FF0000"/>
                </a:solidFill>
                <a:highlight>
                  <a:srgbClr val="C0C0C0"/>
                </a:highlight>
              </a:rPr>
              <a:t>RED</a:t>
            </a:r>
            <a:r>
              <a:rPr lang="en-US" sz="4400" dirty="0"/>
              <a:t> OR </a:t>
            </a:r>
            <a:r>
              <a:rPr lang="en-US" sz="4400" dirty="0">
                <a:solidFill>
                  <a:schemeClr val="bg1"/>
                </a:solidFill>
                <a:highlight>
                  <a:srgbClr val="C0C0C0"/>
                </a:highlight>
              </a:rPr>
              <a:t>WHITE</a:t>
            </a:r>
            <a:r>
              <a:rPr lang="en-US" sz="4400" dirty="0"/>
              <a:t> PROPAGANDA?</a:t>
            </a:r>
          </a:p>
        </p:txBody>
      </p:sp>
      <p:pic>
        <p:nvPicPr>
          <p:cNvPr id="5" name="Picture 4">
            <a:extLst>
              <a:ext uri="{FF2B5EF4-FFF2-40B4-BE49-F238E27FC236}">
                <a16:creationId xmlns:a16="http://schemas.microsoft.com/office/drawing/2014/main" id="{F7C9326C-F90B-CB58-AB72-18819E80C219}"/>
              </a:ext>
            </a:extLst>
          </p:cNvPr>
          <p:cNvPicPr>
            <a:picLocks noChangeAspect="1"/>
          </p:cNvPicPr>
          <p:nvPr/>
        </p:nvPicPr>
        <p:blipFill>
          <a:blip r:embed="rId2"/>
          <a:stretch>
            <a:fillRect/>
          </a:stretch>
        </p:blipFill>
        <p:spPr>
          <a:xfrm>
            <a:off x="6952902" y="945287"/>
            <a:ext cx="3536278" cy="5301766"/>
          </a:xfrm>
          <a:prstGeom prst="rect">
            <a:avLst/>
          </a:prstGeom>
        </p:spPr>
      </p:pic>
      <p:sp>
        <p:nvSpPr>
          <p:cNvPr id="6" name="TextBox 5">
            <a:extLst>
              <a:ext uri="{FF2B5EF4-FFF2-40B4-BE49-F238E27FC236}">
                <a16:creationId xmlns:a16="http://schemas.microsoft.com/office/drawing/2014/main" id="{A68DEDE8-30FE-11E3-5248-524AEE99C069}"/>
              </a:ext>
            </a:extLst>
          </p:cNvPr>
          <p:cNvSpPr txBox="1"/>
          <p:nvPr/>
        </p:nvSpPr>
        <p:spPr>
          <a:xfrm>
            <a:off x="6932430" y="6353908"/>
            <a:ext cx="4368090" cy="400110"/>
          </a:xfrm>
          <a:prstGeom prst="rect">
            <a:avLst/>
          </a:prstGeom>
          <a:noFill/>
        </p:spPr>
        <p:txBody>
          <a:bodyPr wrap="square" rtlCol="0">
            <a:spAutoFit/>
          </a:bodyPr>
          <a:lstStyle/>
          <a:p>
            <a:r>
              <a:rPr lang="en-US" sz="2000" dirty="0">
                <a:solidFill>
                  <a:srgbClr val="FF0000"/>
                </a:solidFill>
              </a:rPr>
              <a:t>Translation: DID YOU VOLUNTEER?</a:t>
            </a:r>
          </a:p>
        </p:txBody>
      </p:sp>
    </p:spTree>
    <p:extLst>
      <p:ext uri="{BB962C8B-B14F-4D97-AF65-F5344CB8AC3E}">
        <p14:creationId xmlns:p14="http://schemas.microsoft.com/office/powerpoint/2010/main" val="277268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03DCA-9854-30A8-5386-9144F323157A}"/>
              </a:ext>
            </a:extLst>
          </p:cNvPr>
          <p:cNvSpPr txBox="1"/>
          <p:nvPr/>
        </p:nvSpPr>
        <p:spPr>
          <a:xfrm>
            <a:off x="317049" y="949136"/>
            <a:ext cx="5446442" cy="5078313"/>
          </a:xfrm>
          <a:prstGeom prst="rect">
            <a:avLst/>
          </a:prstGeom>
          <a:noFill/>
        </p:spPr>
        <p:txBody>
          <a:bodyPr wrap="square" rtlCol="0">
            <a:spAutoFit/>
          </a:bodyPr>
          <a:lstStyle/>
          <a:p>
            <a:r>
              <a:rPr lang="en-US" sz="5400" dirty="0">
                <a:solidFill>
                  <a:schemeClr val="accent1"/>
                </a:solidFill>
              </a:rPr>
              <a:t>What message is the poster trying to put over?</a:t>
            </a:r>
          </a:p>
          <a:p>
            <a:r>
              <a:rPr lang="en-US" sz="5400" dirty="0">
                <a:solidFill>
                  <a:schemeClr val="accent1"/>
                </a:solidFill>
              </a:rPr>
              <a:t>1. </a:t>
            </a:r>
          </a:p>
          <a:p>
            <a:r>
              <a:rPr lang="en-US" sz="5400" dirty="0">
                <a:solidFill>
                  <a:schemeClr val="accent1"/>
                </a:solidFill>
              </a:rPr>
              <a:t>2. </a:t>
            </a:r>
          </a:p>
          <a:p>
            <a:r>
              <a:rPr lang="en-US" sz="5400" dirty="0">
                <a:solidFill>
                  <a:schemeClr val="accent1"/>
                </a:solidFill>
              </a:rPr>
              <a:t>3. </a:t>
            </a:r>
          </a:p>
        </p:txBody>
      </p:sp>
      <p:sp>
        <p:nvSpPr>
          <p:cNvPr id="4" name="TextBox 3">
            <a:extLst>
              <a:ext uri="{FF2B5EF4-FFF2-40B4-BE49-F238E27FC236}">
                <a16:creationId xmlns:a16="http://schemas.microsoft.com/office/drawing/2014/main" id="{DA188A37-DD6E-A891-B2A2-E7BD95F5B947}"/>
              </a:ext>
            </a:extLst>
          </p:cNvPr>
          <p:cNvSpPr txBox="1"/>
          <p:nvPr/>
        </p:nvSpPr>
        <p:spPr>
          <a:xfrm>
            <a:off x="317049" y="175846"/>
            <a:ext cx="10983471" cy="769441"/>
          </a:xfrm>
          <a:prstGeom prst="rect">
            <a:avLst/>
          </a:prstGeom>
          <a:noFill/>
        </p:spPr>
        <p:txBody>
          <a:bodyPr wrap="square" rtlCol="0">
            <a:spAutoFit/>
          </a:bodyPr>
          <a:lstStyle/>
          <a:p>
            <a:r>
              <a:rPr lang="en-US" sz="4400" dirty="0"/>
              <a:t>IS IT </a:t>
            </a:r>
            <a:r>
              <a:rPr lang="en-US" sz="4400" dirty="0">
                <a:solidFill>
                  <a:srgbClr val="FF0000"/>
                </a:solidFill>
                <a:highlight>
                  <a:srgbClr val="C0C0C0"/>
                </a:highlight>
              </a:rPr>
              <a:t>RED</a:t>
            </a:r>
            <a:r>
              <a:rPr lang="en-US" sz="4400" dirty="0"/>
              <a:t> OR </a:t>
            </a:r>
            <a:r>
              <a:rPr lang="en-US" sz="4400" dirty="0">
                <a:solidFill>
                  <a:schemeClr val="bg1"/>
                </a:solidFill>
                <a:highlight>
                  <a:srgbClr val="C0C0C0"/>
                </a:highlight>
              </a:rPr>
              <a:t>WHITE</a:t>
            </a:r>
            <a:r>
              <a:rPr lang="en-US" sz="4400" dirty="0"/>
              <a:t> PROPAGANDA?</a:t>
            </a:r>
          </a:p>
        </p:txBody>
      </p:sp>
      <p:pic>
        <p:nvPicPr>
          <p:cNvPr id="5" name="Picture 4">
            <a:extLst>
              <a:ext uri="{FF2B5EF4-FFF2-40B4-BE49-F238E27FC236}">
                <a16:creationId xmlns:a16="http://schemas.microsoft.com/office/drawing/2014/main" id="{10A366CC-9289-7C8F-B151-D6D513B41BA0}"/>
              </a:ext>
            </a:extLst>
          </p:cNvPr>
          <p:cNvPicPr>
            <a:picLocks noChangeAspect="1"/>
          </p:cNvPicPr>
          <p:nvPr/>
        </p:nvPicPr>
        <p:blipFill rotWithShape="1">
          <a:blip r:embed="rId2"/>
          <a:srcRect l="4868" t="8866" r="4868" b="12770"/>
          <a:stretch/>
        </p:blipFill>
        <p:spPr>
          <a:xfrm>
            <a:off x="5763491" y="2403907"/>
            <a:ext cx="5697416" cy="3294185"/>
          </a:xfrm>
          <a:prstGeom prst="rect">
            <a:avLst/>
          </a:prstGeom>
        </p:spPr>
      </p:pic>
    </p:spTree>
    <p:extLst>
      <p:ext uri="{BB962C8B-B14F-4D97-AF65-F5344CB8AC3E}">
        <p14:creationId xmlns:p14="http://schemas.microsoft.com/office/powerpoint/2010/main" val="166527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703DCA-9854-30A8-5386-9144F323157A}"/>
              </a:ext>
            </a:extLst>
          </p:cNvPr>
          <p:cNvSpPr txBox="1"/>
          <p:nvPr/>
        </p:nvSpPr>
        <p:spPr>
          <a:xfrm>
            <a:off x="317049" y="949136"/>
            <a:ext cx="5446442" cy="5078313"/>
          </a:xfrm>
          <a:prstGeom prst="rect">
            <a:avLst/>
          </a:prstGeom>
          <a:noFill/>
        </p:spPr>
        <p:txBody>
          <a:bodyPr wrap="square" rtlCol="0">
            <a:spAutoFit/>
          </a:bodyPr>
          <a:lstStyle/>
          <a:p>
            <a:r>
              <a:rPr lang="en-US" sz="5400" dirty="0">
                <a:solidFill>
                  <a:schemeClr val="accent1"/>
                </a:solidFill>
              </a:rPr>
              <a:t>What message is the poster trying to put over?</a:t>
            </a:r>
          </a:p>
          <a:p>
            <a:r>
              <a:rPr lang="en-US" sz="5400" dirty="0">
                <a:solidFill>
                  <a:schemeClr val="accent1"/>
                </a:solidFill>
              </a:rPr>
              <a:t>1. </a:t>
            </a:r>
          </a:p>
          <a:p>
            <a:r>
              <a:rPr lang="en-US" sz="5400" dirty="0">
                <a:solidFill>
                  <a:schemeClr val="accent1"/>
                </a:solidFill>
              </a:rPr>
              <a:t>2. </a:t>
            </a:r>
          </a:p>
          <a:p>
            <a:r>
              <a:rPr lang="en-US" sz="5400" dirty="0">
                <a:solidFill>
                  <a:schemeClr val="accent1"/>
                </a:solidFill>
              </a:rPr>
              <a:t>3. </a:t>
            </a:r>
          </a:p>
        </p:txBody>
      </p:sp>
      <p:sp>
        <p:nvSpPr>
          <p:cNvPr id="4" name="TextBox 3">
            <a:extLst>
              <a:ext uri="{FF2B5EF4-FFF2-40B4-BE49-F238E27FC236}">
                <a16:creationId xmlns:a16="http://schemas.microsoft.com/office/drawing/2014/main" id="{DA188A37-DD6E-A891-B2A2-E7BD95F5B947}"/>
              </a:ext>
            </a:extLst>
          </p:cNvPr>
          <p:cNvSpPr txBox="1"/>
          <p:nvPr/>
        </p:nvSpPr>
        <p:spPr>
          <a:xfrm>
            <a:off x="317049" y="175846"/>
            <a:ext cx="10983471" cy="769441"/>
          </a:xfrm>
          <a:prstGeom prst="rect">
            <a:avLst/>
          </a:prstGeom>
          <a:noFill/>
        </p:spPr>
        <p:txBody>
          <a:bodyPr wrap="square" rtlCol="0">
            <a:spAutoFit/>
          </a:bodyPr>
          <a:lstStyle/>
          <a:p>
            <a:r>
              <a:rPr lang="en-US" sz="4400" dirty="0"/>
              <a:t>IS IT </a:t>
            </a:r>
            <a:r>
              <a:rPr lang="en-US" sz="4400" dirty="0">
                <a:solidFill>
                  <a:srgbClr val="FF0000"/>
                </a:solidFill>
                <a:highlight>
                  <a:srgbClr val="C0C0C0"/>
                </a:highlight>
              </a:rPr>
              <a:t>RED</a:t>
            </a:r>
            <a:r>
              <a:rPr lang="en-US" sz="4400" dirty="0"/>
              <a:t> OR </a:t>
            </a:r>
            <a:r>
              <a:rPr lang="en-US" sz="4400" dirty="0">
                <a:solidFill>
                  <a:schemeClr val="bg1"/>
                </a:solidFill>
                <a:highlight>
                  <a:srgbClr val="C0C0C0"/>
                </a:highlight>
              </a:rPr>
              <a:t>WHITE</a:t>
            </a:r>
            <a:r>
              <a:rPr lang="en-US" sz="4400" dirty="0"/>
              <a:t> PROPAGANDA?</a:t>
            </a:r>
          </a:p>
        </p:txBody>
      </p:sp>
      <p:pic>
        <p:nvPicPr>
          <p:cNvPr id="6" name="Picture 5">
            <a:extLst>
              <a:ext uri="{FF2B5EF4-FFF2-40B4-BE49-F238E27FC236}">
                <a16:creationId xmlns:a16="http://schemas.microsoft.com/office/drawing/2014/main" id="{0301D14A-0A8F-7F98-0756-BB678DC86979}"/>
              </a:ext>
            </a:extLst>
          </p:cNvPr>
          <p:cNvPicPr>
            <a:picLocks noChangeAspect="1"/>
          </p:cNvPicPr>
          <p:nvPr/>
        </p:nvPicPr>
        <p:blipFill>
          <a:blip r:embed="rId2"/>
          <a:stretch>
            <a:fillRect/>
          </a:stretch>
        </p:blipFill>
        <p:spPr>
          <a:xfrm>
            <a:off x="5534807" y="1358505"/>
            <a:ext cx="6340144" cy="5079573"/>
          </a:xfrm>
          <a:prstGeom prst="rect">
            <a:avLst/>
          </a:prstGeom>
        </p:spPr>
      </p:pic>
    </p:spTree>
    <p:extLst>
      <p:ext uri="{BB962C8B-B14F-4D97-AF65-F5344CB8AC3E}">
        <p14:creationId xmlns:p14="http://schemas.microsoft.com/office/powerpoint/2010/main" val="415865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653E-55D3-F7C8-EA80-A2EACFD98AE3}"/>
              </a:ext>
            </a:extLst>
          </p:cNvPr>
          <p:cNvSpPr>
            <a:spLocks noGrp="1"/>
          </p:cNvSpPr>
          <p:nvPr>
            <p:ph type="title"/>
          </p:nvPr>
        </p:nvSpPr>
        <p:spPr>
          <a:xfrm>
            <a:off x="838200" y="365125"/>
            <a:ext cx="10515600" cy="1698137"/>
          </a:xfrm>
        </p:spPr>
        <p:txBody>
          <a:bodyPr>
            <a:normAutofit fontScale="90000"/>
          </a:bodyPr>
          <a:lstStyle/>
          <a:p>
            <a:r>
              <a:rPr lang="en-US" b="1" dirty="0"/>
              <a:t>LOOK THROUGH YOUR SPIDER DIAGRAM AND DECIDE WHAT SIDE OF THE CIVIL-WAR YOU WOULD LIKE TO CREATE A PROPAGANDA POSTER FOR…</a:t>
            </a:r>
          </a:p>
        </p:txBody>
      </p:sp>
      <p:sp>
        <p:nvSpPr>
          <p:cNvPr id="3" name="Content Placeholder 2">
            <a:extLst>
              <a:ext uri="{FF2B5EF4-FFF2-40B4-BE49-F238E27FC236}">
                <a16:creationId xmlns:a16="http://schemas.microsoft.com/office/drawing/2014/main" id="{785C5F6A-4682-DD7D-1441-C069A778C78D}"/>
              </a:ext>
            </a:extLst>
          </p:cNvPr>
          <p:cNvSpPr>
            <a:spLocks noGrp="1"/>
          </p:cNvSpPr>
          <p:nvPr>
            <p:ph idx="1"/>
          </p:nvPr>
        </p:nvSpPr>
        <p:spPr>
          <a:xfrm>
            <a:off x="838200" y="2790092"/>
            <a:ext cx="10515600" cy="4067908"/>
          </a:xfrm>
        </p:spPr>
        <p:txBody>
          <a:bodyPr/>
          <a:lstStyle/>
          <a:p>
            <a:r>
              <a:rPr lang="en-US" dirty="0"/>
              <a:t>THINGS TO CONSIDER:</a:t>
            </a:r>
          </a:p>
          <a:p>
            <a:pPr marL="514350" indent="-514350">
              <a:buAutoNum type="arabicPeriod"/>
            </a:pPr>
            <a:r>
              <a:rPr lang="en-US" dirty="0"/>
              <a:t>WHAT SIDE WILL YOU SUPPORT?</a:t>
            </a:r>
          </a:p>
          <a:p>
            <a:pPr marL="514350" indent="-514350">
              <a:buAutoNum type="arabicPeriod"/>
            </a:pPr>
            <a:r>
              <a:rPr lang="en-US" dirty="0"/>
              <a:t>WHAT MESSAGE WILL YOUR POSTER FOCUS ON?</a:t>
            </a:r>
          </a:p>
          <a:p>
            <a:pPr marL="514350" indent="-514350">
              <a:buAutoNum type="arabicPeriod"/>
            </a:pPr>
            <a:r>
              <a:rPr lang="en-US" dirty="0"/>
              <a:t>HOW WILL YOU COMMUNICATE YOUR MESSAGE TO YOUR AUDIENCE?</a:t>
            </a:r>
          </a:p>
          <a:p>
            <a:pPr marL="514350" indent="-514350">
              <a:buAutoNum type="arabicPeriod"/>
            </a:pPr>
            <a:r>
              <a:rPr lang="en-US" dirty="0"/>
              <a:t>COMPLETE A QUICK DRAFT OF YOUR IDEA AND THEN CREATE THE FINAL PIECE ON A4 PAPER.</a:t>
            </a:r>
          </a:p>
          <a:p>
            <a:pPr marL="514350" indent="-514350">
              <a:buAutoNum type="arabicPeriod"/>
            </a:pPr>
            <a:endParaRPr lang="en-US" dirty="0"/>
          </a:p>
        </p:txBody>
      </p:sp>
    </p:spTree>
    <p:extLst>
      <p:ext uri="{BB962C8B-B14F-4D97-AF65-F5344CB8AC3E}">
        <p14:creationId xmlns:p14="http://schemas.microsoft.com/office/powerpoint/2010/main" val="166553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470</Words>
  <Application>Microsoft Macintosh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ColfaxAI</vt:lpstr>
      <vt:lpstr>Office Theme</vt:lpstr>
      <vt:lpstr>PROPAGANDA POSTERS</vt:lpstr>
      <vt:lpstr>WHAT IS PROPAGANDA?</vt:lpstr>
      <vt:lpstr>HOW DOES PROPAGANDA WORK?</vt:lpstr>
      <vt:lpstr>PowerPoint Presentation</vt:lpstr>
      <vt:lpstr>PowerPoint Presentation</vt:lpstr>
      <vt:lpstr>PowerPoint Presentation</vt:lpstr>
      <vt:lpstr>PowerPoint Presentation</vt:lpstr>
      <vt:lpstr>LOOK THROUGH YOUR SPIDER DIAGRAM AND DECIDE WHAT SIDE OF THE CIVIL-WAR YOU WOULD LIKE TO CREATE A PROPAGANDA POSTER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 POSTERS</dc:title>
  <dc:creator>Dan Bish</dc:creator>
  <cp:lastModifiedBy>Dan Bish</cp:lastModifiedBy>
  <cp:revision>1</cp:revision>
  <dcterms:created xsi:type="dcterms:W3CDTF">2023-05-23T17:02:05Z</dcterms:created>
  <dcterms:modified xsi:type="dcterms:W3CDTF">2023-05-23T18:10:40Z</dcterms:modified>
</cp:coreProperties>
</file>