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9" r:id="rId2"/>
    <p:sldId id="256" r:id="rId3"/>
    <p:sldId id="323" r:id="rId4"/>
    <p:sldId id="273" r:id="rId5"/>
    <p:sldId id="328" r:id="rId6"/>
    <p:sldId id="281" r:id="rId7"/>
    <p:sldId id="330" r:id="rId8"/>
    <p:sldId id="331" r:id="rId9"/>
    <p:sldId id="274" r:id="rId10"/>
    <p:sldId id="275" r:id="rId11"/>
    <p:sldId id="32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53"/>
  </p:normalViewPr>
  <p:slideViewPr>
    <p:cSldViewPr snapToGrid="0" snapToObjects="1">
      <p:cViewPr varScale="1">
        <p:scale>
          <a:sx n="119" d="100"/>
          <a:sy n="119"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A800-9277-2C42-868B-8C96CF0BEB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7BE26C-F1B4-5347-9ADC-C57688B2D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893549-C2D7-EA4B-978B-FB90A42BA119}"/>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5" name="Footer Placeholder 4">
            <a:extLst>
              <a:ext uri="{FF2B5EF4-FFF2-40B4-BE49-F238E27FC236}">
                <a16:creationId xmlns:a16="http://schemas.microsoft.com/office/drawing/2014/main" id="{6D4E2CE3-CCE6-F74F-AB60-98E443C65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55B85-B702-BD4B-9BDE-360102F3A481}"/>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162890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4040-2088-464E-9867-7ACCA4D0F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F3699-DFE4-4248-8F72-ADDEDCDBF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F1963-0456-0240-8436-810AF5015B45}"/>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5" name="Footer Placeholder 4">
            <a:extLst>
              <a:ext uri="{FF2B5EF4-FFF2-40B4-BE49-F238E27FC236}">
                <a16:creationId xmlns:a16="http://schemas.microsoft.com/office/drawing/2014/main" id="{BA2AE2AF-1631-934B-A873-A2BE1D7F7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90BC2-7F2A-EC40-8D6F-C08D75F319DE}"/>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238986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EB7EC-A2BA-764C-A62B-4FE1D90649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A2F4F-E1B3-DB43-B9D1-2392166FA3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BCC36-95D2-024D-BFB6-3C060763D86F}"/>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5" name="Footer Placeholder 4">
            <a:extLst>
              <a:ext uri="{FF2B5EF4-FFF2-40B4-BE49-F238E27FC236}">
                <a16:creationId xmlns:a16="http://schemas.microsoft.com/office/drawing/2014/main" id="{19574B75-A6CA-7F4A-AF5F-161F5C817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46E3D-7A29-584E-92EE-C06F435CE8CC}"/>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96958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F51EB74-F4F1-9243-B14B-B5183EA125E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05421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F51EB74-F4F1-9243-B14B-B5183EA125E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556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F51EB74-F4F1-9243-B14B-B5183EA125E4}"/>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12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AA05-8929-6E45-BD5F-192664739A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C7617-D9B4-AD4F-B567-B2464AAAC1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40891-6BE9-874A-9524-2049E13D8A19}"/>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5" name="Footer Placeholder 4">
            <a:extLst>
              <a:ext uri="{FF2B5EF4-FFF2-40B4-BE49-F238E27FC236}">
                <a16:creationId xmlns:a16="http://schemas.microsoft.com/office/drawing/2014/main" id="{DABE8E64-091A-2647-A6FC-A22E2DB22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9D60F-FAD0-1A4E-800D-FC88BEF6254C}"/>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54377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E417-E28F-0242-A3C5-C06790120F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D62318-E702-A345-8C26-D056F31E5C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B8055-A7F6-B743-8FD1-8D727523CD1A}"/>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5" name="Footer Placeholder 4">
            <a:extLst>
              <a:ext uri="{FF2B5EF4-FFF2-40B4-BE49-F238E27FC236}">
                <a16:creationId xmlns:a16="http://schemas.microsoft.com/office/drawing/2014/main" id="{E19AB47F-2460-E44A-9073-80C75F213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3464D-CC42-1641-BFEB-C5386AE91801}"/>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409080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A17D-E245-474A-BB31-09BB483CD9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CF6A4-461C-7C45-A037-31793C0E7F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B99DC-E69D-B943-886D-EA574910B4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861F8D-38E3-F24E-AC09-A0FB39CAEA7A}"/>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6" name="Footer Placeholder 5">
            <a:extLst>
              <a:ext uri="{FF2B5EF4-FFF2-40B4-BE49-F238E27FC236}">
                <a16:creationId xmlns:a16="http://schemas.microsoft.com/office/drawing/2014/main" id="{7814252C-1CB8-6142-B28E-EE4514BDF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83C9D-F2FB-6745-9983-52D630A9BC71}"/>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397379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B2D9-4672-F847-B792-928A229487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441F24-FCEF-1A48-8A3F-9C870F2AF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773E6-B857-8C4D-9CE6-0E3CF08C4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F137A3-D7E7-E34D-8801-779EF6861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975C-684B-1849-89C7-01C597462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2A1B36-373A-C942-B3A3-B23ED42971C5}"/>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8" name="Footer Placeholder 7">
            <a:extLst>
              <a:ext uri="{FF2B5EF4-FFF2-40B4-BE49-F238E27FC236}">
                <a16:creationId xmlns:a16="http://schemas.microsoft.com/office/drawing/2014/main" id="{E8050B57-F386-5448-9FC2-5BF69867DE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1238E4-F70F-DB42-A732-CCB50112A5F5}"/>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354275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177B-5A78-1F4F-90D2-A7B1FC0883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C9635F-DAE3-C741-99F7-61B33209E844}"/>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4" name="Footer Placeholder 3">
            <a:extLst>
              <a:ext uri="{FF2B5EF4-FFF2-40B4-BE49-F238E27FC236}">
                <a16:creationId xmlns:a16="http://schemas.microsoft.com/office/drawing/2014/main" id="{208EA628-C46D-2448-97AA-647A5C5880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4AEB73-67EA-B647-BA91-97C0167CA945}"/>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385491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11938-6C53-D84D-B9A4-9F02679A920C}"/>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3" name="Footer Placeholder 2">
            <a:extLst>
              <a:ext uri="{FF2B5EF4-FFF2-40B4-BE49-F238E27FC236}">
                <a16:creationId xmlns:a16="http://schemas.microsoft.com/office/drawing/2014/main" id="{D1FFFBEA-AF7E-3544-BC72-3C1806B167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8631C-E336-9345-9261-AD44043486E2}"/>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16301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9BA2-DF6D-9E4A-A542-06A13E7F8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8610DE-934B-C44E-9983-440CB05577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C1436A-F168-8941-8C6F-63BB23ABC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AF659-8784-894D-AB31-11BA11E7C95C}"/>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6" name="Footer Placeholder 5">
            <a:extLst>
              <a:ext uri="{FF2B5EF4-FFF2-40B4-BE49-F238E27FC236}">
                <a16:creationId xmlns:a16="http://schemas.microsoft.com/office/drawing/2014/main" id="{B825FF18-09E6-DB4C-8A25-380C35E7D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0FD9F-7922-E547-B781-B19DCD75D660}"/>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66110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73B2-1707-8649-B2BE-CD8A84331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FA4999-7329-7E42-9D71-CE4B8DE36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7551F4-813C-FE43-8B8F-AFFD45F87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F09FD-A14F-5941-AA3E-7596E465A1D1}"/>
              </a:ext>
            </a:extLst>
          </p:cNvPr>
          <p:cNvSpPr>
            <a:spLocks noGrp="1"/>
          </p:cNvSpPr>
          <p:nvPr>
            <p:ph type="dt" sz="half" idx="10"/>
          </p:nvPr>
        </p:nvSpPr>
        <p:spPr/>
        <p:txBody>
          <a:bodyPr/>
          <a:lstStyle/>
          <a:p>
            <a:fld id="{F7C9E106-566E-E644-8E9D-52BBAFE9BAA1}" type="datetimeFigureOut">
              <a:rPr lang="en-US" smtClean="0"/>
              <a:t>4/18/20</a:t>
            </a:fld>
            <a:endParaRPr lang="en-US"/>
          </a:p>
        </p:txBody>
      </p:sp>
      <p:sp>
        <p:nvSpPr>
          <p:cNvPr id="6" name="Footer Placeholder 5">
            <a:extLst>
              <a:ext uri="{FF2B5EF4-FFF2-40B4-BE49-F238E27FC236}">
                <a16:creationId xmlns:a16="http://schemas.microsoft.com/office/drawing/2014/main" id="{87F0A41C-1A5F-EA4E-BE65-32E33D294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76377-52EA-A34D-93AB-92D228CE109B}"/>
              </a:ext>
            </a:extLst>
          </p:cNvPr>
          <p:cNvSpPr>
            <a:spLocks noGrp="1"/>
          </p:cNvSpPr>
          <p:nvPr>
            <p:ph type="sldNum" sz="quarter" idx="12"/>
          </p:nvPr>
        </p:nvSpPr>
        <p:spPr/>
        <p:txBody>
          <a:bodyPr/>
          <a:lstStyle/>
          <a:p>
            <a:fld id="{985F065E-E544-7A42-98B1-5295802521D3}" type="slidenum">
              <a:rPr lang="en-US" smtClean="0"/>
              <a:t>‹#›</a:t>
            </a:fld>
            <a:endParaRPr lang="en-US"/>
          </a:p>
        </p:txBody>
      </p:sp>
    </p:spTree>
    <p:extLst>
      <p:ext uri="{BB962C8B-B14F-4D97-AF65-F5344CB8AC3E}">
        <p14:creationId xmlns:p14="http://schemas.microsoft.com/office/powerpoint/2010/main" val="362122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9C831-D9C7-9B4C-9D09-67447A1FF3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4681CE-3DDB-F647-856D-7EB0C038F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1F637-3286-FF48-9F81-9B82C37B47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9E106-566E-E644-8E9D-52BBAFE9BAA1}" type="datetimeFigureOut">
              <a:rPr lang="en-US" smtClean="0"/>
              <a:t>4/18/20</a:t>
            </a:fld>
            <a:endParaRPr lang="en-US"/>
          </a:p>
        </p:txBody>
      </p:sp>
      <p:sp>
        <p:nvSpPr>
          <p:cNvPr id="5" name="Footer Placeholder 4">
            <a:extLst>
              <a:ext uri="{FF2B5EF4-FFF2-40B4-BE49-F238E27FC236}">
                <a16:creationId xmlns:a16="http://schemas.microsoft.com/office/drawing/2014/main" id="{BE6BDE79-17BF-4947-9737-A95DF2C04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D65A04-B80E-F745-B24F-8CF545125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F065E-E544-7A42-98B1-5295802521D3}" type="slidenum">
              <a:rPr lang="en-US" smtClean="0"/>
              <a:t>‹#›</a:t>
            </a:fld>
            <a:endParaRPr lang="en-US"/>
          </a:p>
        </p:txBody>
      </p:sp>
    </p:spTree>
    <p:extLst>
      <p:ext uri="{BB962C8B-B14F-4D97-AF65-F5344CB8AC3E}">
        <p14:creationId xmlns:p14="http://schemas.microsoft.com/office/powerpoint/2010/main" val="419935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ppon.com/en/guide-to-japan/gu016001/being-prepared-for-an-earthquake.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fze5s1SlqB8&amp;feature=emb_rel_er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bbc.com/news/world-asia-pacific-1275984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7F5259-5D48-F743-84B6-FAF6AAC55205}"/>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90AFF080-14F3-A746-9DB3-7E25DD3C879D}"/>
              </a:ext>
            </a:extLst>
          </p:cNvPr>
          <p:cNvSpPr txBox="1"/>
          <p:nvPr/>
        </p:nvSpPr>
        <p:spPr>
          <a:xfrm>
            <a:off x="309257" y="5605814"/>
            <a:ext cx="3431823" cy="1200329"/>
          </a:xfrm>
          <a:prstGeom prst="rect">
            <a:avLst/>
          </a:prstGeom>
          <a:solidFill>
            <a:srgbClr val="FFFF00"/>
          </a:solidFill>
        </p:spPr>
        <p:txBody>
          <a:bodyPr wrap="square" rtlCol="0">
            <a:spAutoFit/>
          </a:bodyPr>
          <a:lstStyle/>
          <a:p>
            <a:r>
              <a:rPr lang="en-US" dirty="0"/>
              <a:t>Final essay question: </a:t>
            </a:r>
            <a:r>
              <a:rPr lang="en-US" b="1" i="1" dirty="0"/>
              <a:t>“Was the Haiti 2010 Earthquake a bigger disaster than the Japanese Earthquake of 2011?”</a:t>
            </a:r>
            <a:endParaRPr lang="en-US" dirty="0"/>
          </a:p>
        </p:txBody>
      </p:sp>
      <p:pic>
        <p:nvPicPr>
          <p:cNvPr id="5" name="Picture 4">
            <a:extLst>
              <a:ext uri="{FF2B5EF4-FFF2-40B4-BE49-F238E27FC236}">
                <a16:creationId xmlns:a16="http://schemas.microsoft.com/office/drawing/2014/main" id="{CF6DDF84-F0B4-BC4C-9CD5-8CDE76792AF1}"/>
              </a:ext>
            </a:extLst>
          </p:cNvPr>
          <p:cNvPicPr>
            <a:picLocks noChangeAspect="1"/>
          </p:cNvPicPr>
          <p:nvPr/>
        </p:nvPicPr>
        <p:blipFill>
          <a:blip r:embed="rId2"/>
          <a:stretch>
            <a:fillRect/>
          </a:stretch>
        </p:blipFill>
        <p:spPr>
          <a:xfrm>
            <a:off x="0" y="94809"/>
            <a:ext cx="8331200" cy="1701800"/>
          </a:xfrm>
          <a:prstGeom prst="rect">
            <a:avLst/>
          </a:prstGeom>
        </p:spPr>
      </p:pic>
      <p:sp>
        <p:nvSpPr>
          <p:cNvPr id="6" name="Rectangle 5">
            <a:extLst>
              <a:ext uri="{FF2B5EF4-FFF2-40B4-BE49-F238E27FC236}">
                <a16:creationId xmlns:a16="http://schemas.microsoft.com/office/drawing/2014/main" id="{B2462005-F19E-2742-9AA5-BE1BF92F4AC3}"/>
              </a:ext>
            </a:extLst>
          </p:cNvPr>
          <p:cNvSpPr/>
          <p:nvPr/>
        </p:nvSpPr>
        <p:spPr>
          <a:xfrm>
            <a:off x="5531556" y="6102516"/>
            <a:ext cx="6096000" cy="646331"/>
          </a:xfrm>
          <a:prstGeom prst="rect">
            <a:avLst/>
          </a:prstGeom>
        </p:spPr>
        <p:txBody>
          <a:bodyPr>
            <a:spAutoFit/>
          </a:bodyPr>
          <a:lstStyle/>
          <a:p>
            <a:r>
              <a:rPr lang="en-US" dirty="0">
                <a:hlinkClick r:id="rId3"/>
              </a:rPr>
              <a:t>https://</a:t>
            </a:r>
            <a:r>
              <a:rPr lang="en-US" dirty="0" err="1">
                <a:hlinkClick r:id="rId3"/>
              </a:rPr>
              <a:t>www.nippon.com</a:t>
            </a:r>
            <a:r>
              <a:rPr lang="en-US" dirty="0">
                <a:hlinkClick r:id="rId3"/>
              </a:rPr>
              <a:t>/</a:t>
            </a:r>
            <a:r>
              <a:rPr lang="en-US" dirty="0" err="1">
                <a:hlinkClick r:id="rId3"/>
              </a:rPr>
              <a:t>en</a:t>
            </a:r>
            <a:r>
              <a:rPr lang="en-US" dirty="0">
                <a:hlinkClick r:id="rId3"/>
              </a:rPr>
              <a:t>/guide-to-japan/gu016001/being-prepared-for-an-</a:t>
            </a:r>
            <a:r>
              <a:rPr lang="en-US" dirty="0" err="1">
                <a:hlinkClick r:id="rId3"/>
              </a:rPr>
              <a:t>earthquake.html</a:t>
            </a:r>
            <a:endParaRPr lang="en-US" dirty="0"/>
          </a:p>
        </p:txBody>
      </p:sp>
      <p:pic>
        <p:nvPicPr>
          <p:cNvPr id="10" name="Picture 9">
            <a:extLst>
              <a:ext uri="{FF2B5EF4-FFF2-40B4-BE49-F238E27FC236}">
                <a16:creationId xmlns:a16="http://schemas.microsoft.com/office/drawing/2014/main" id="{0E145D84-2F97-1F44-A8A1-0CB3A9204B4A}"/>
              </a:ext>
            </a:extLst>
          </p:cNvPr>
          <p:cNvPicPr>
            <a:picLocks noChangeAspect="1"/>
          </p:cNvPicPr>
          <p:nvPr/>
        </p:nvPicPr>
        <p:blipFill>
          <a:blip r:embed="rId4"/>
          <a:stretch>
            <a:fillRect/>
          </a:stretch>
        </p:blipFill>
        <p:spPr>
          <a:xfrm>
            <a:off x="689070" y="1464460"/>
            <a:ext cx="6953060" cy="4066172"/>
          </a:xfrm>
          <a:prstGeom prst="rect">
            <a:avLst/>
          </a:prstGeom>
        </p:spPr>
      </p:pic>
      <p:sp>
        <p:nvSpPr>
          <p:cNvPr id="11" name="TextBox 10">
            <a:extLst>
              <a:ext uri="{FF2B5EF4-FFF2-40B4-BE49-F238E27FC236}">
                <a16:creationId xmlns:a16="http://schemas.microsoft.com/office/drawing/2014/main" id="{175D9E1C-4C62-D643-938B-44204D3F6713}"/>
              </a:ext>
            </a:extLst>
          </p:cNvPr>
          <p:cNvSpPr txBox="1"/>
          <p:nvPr/>
        </p:nvSpPr>
        <p:spPr>
          <a:xfrm>
            <a:off x="8038682" y="2183802"/>
            <a:ext cx="3588874" cy="2308324"/>
          </a:xfrm>
          <a:prstGeom prst="rect">
            <a:avLst/>
          </a:prstGeom>
          <a:noFill/>
        </p:spPr>
        <p:txBody>
          <a:bodyPr wrap="square" rtlCol="0">
            <a:spAutoFit/>
          </a:bodyPr>
          <a:lstStyle/>
          <a:p>
            <a:r>
              <a:rPr lang="en-US" b="1" dirty="0"/>
              <a:t>What: </a:t>
            </a:r>
            <a:r>
              <a:rPr lang="en-US" dirty="0"/>
              <a:t>How can a country prepare for an earthquake? </a:t>
            </a:r>
          </a:p>
          <a:p>
            <a:r>
              <a:rPr lang="en-US" b="1" dirty="0"/>
              <a:t>Why: </a:t>
            </a:r>
            <a:r>
              <a:rPr lang="en-US" dirty="0"/>
              <a:t>To understand how the risk of earthquakes can be reduced</a:t>
            </a:r>
          </a:p>
          <a:p>
            <a:r>
              <a:rPr lang="en-US" b="1" dirty="0"/>
              <a:t>How: </a:t>
            </a:r>
            <a:r>
              <a:rPr lang="en-US" dirty="0"/>
              <a:t>By looking at earthquake preparation, prediction and protection </a:t>
            </a:r>
            <a:endParaRPr lang="en-US" b="1" dirty="0"/>
          </a:p>
          <a:p>
            <a:endParaRPr lang="en-US" dirty="0"/>
          </a:p>
        </p:txBody>
      </p:sp>
    </p:spTree>
    <p:extLst>
      <p:ext uri="{BB962C8B-B14F-4D97-AF65-F5344CB8AC3E}">
        <p14:creationId xmlns:p14="http://schemas.microsoft.com/office/powerpoint/2010/main" val="339420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1B39E36C-6D49-7547-9298-063A42CFA7A3}"/>
              </a:ext>
            </a:extLst>
          </p:cNvPr>
          <p:cNvSpPr>
            <a:spLocks noGrp="1"/>
          </p:cNvSpPr>
          <p:nvPr>
            <p:ph type="title"/>
          </p:nvPr>
        </p:nvSpPr>
        <p:spPr>
          <a:xfrm>
            <a:off x="2063750" y="479426"/>
            <a:ext cx="8064500" cy="993775"/>
          </a:xfrm>
        </p:spPr>
        <p:txBody>
          <a:bodyPr/>
          <a:lstStyle/>
          <a:p>
            <a:pPr algn="ctr" eaLnBrk="1" hangingPunct="1">
              <a:lnSpc>
                <a:spcPct val="100000"/>
              </a:lnSpc>
            </a:pPr>
            <a:r>
              <a:rPr lang="en-US" altLang="en-US" sz="3600">
                <a:latin typeface="Twinkl" pitchFamily="2" charset="0"/>
                <a:ea typeface="Twinkl" pitchFamily="2" charset="0"/>
                <a:cs typeface="Twinkl" pitchFamily="2" charset="0"/>
              </a:rPr>
              <a:t>Protection against Tsunamis</a:t>
            </a:r>
          </a:p>
        </p:txBody>
      </p:sp>
      <p:sp>
        <p:nvSpPr>
          <p:cNvPr id="5" name="Rectangle 4">
            <a:extLst>
              <a:ext uri="{FF2B5EF4-FFF2-40B4-BE49-F238E27FC236}">
                <a16:creationId xmlns:a16="http://schemas.microsoft.com/office/drawing/2014/main" id="{32A712DF-F861-F647-BB36-3260B546141D}"/>
              </a:ext>
            </a:extLst>
          </p:cNvPr>
          <p:cNvSpPr>
            <a:spLocks noChangeArrowheads="1"/>
          </p:cNvSpPr>
          <p:nvPr/>
        </p:nvSpPr>
        <p:spPr bwMode="auto">
          <a:xfrm>
            <a:off x="2279650" y="1543050"/>
            <a:ext cx="76327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9pPr>
          </a:lstStyle>
          <a:p>
            <a:pPr eaLnBrk="1" hangingPunct="1">
              <a:lnSpc>
                <a:spcPct val="100000"/>
              </a:lnSpc>
              <a:spcBef>
                <a:spcPct val="0"/>
              </a:spcBef>
              <a:buFontTx/>
              <a:buNone/>
            </a:pPr>
            <a:r>
              <a:rPr lang="en-US" altLang="en-US" b="1">
                <a:solidFill>
                  <a:schemeClr val="tx1"/>
                </a:solidFill>
                <a:ea typeface="Twinkl" pitchFamily="2" charset="0"/>
                <a:cs typeface="Twinkl" pitchFamily="2" charset="0"/>
              </a:rPr>
              <a:t>Seawall</a:t>
            </a:r>
          </a:p>
          <a:p>
            <a:pPr eaLnBrk="1" hangingPunct="1">
              <a:lnSpc>
                <a:spcPct val="100000"/>
              </a:lnSpc>
              <a:spcBef>
                <a:spcPct val="0"/>
              </a:spcBef>
              <a:buFontTx/>
              <a:buNone/>
            </a:pPr>
            <a:r>
              <a:rPr lang="en-US" altLang="en-US">
                <a:solidFill>
                  <a:schemeClr val="tx1"/>
                </a:solidFill>
                <a:ea typeface="Twinkl" pitchFamily="2" charset="0"/>
                <a:cs typeface="Twinkl" pitchFamily="2" charset="0"/>
              </a:rPr>
              <a:t>Thick, high concrete walls have been constructed along on Japan’s coastline where a tsunami might strike the coast. </a:t>
            </a:r>
            <a:r>
              <a:rPr lang="en-GB" altLang="en-US">
                <a:solidFill>
                  <a:schemeClr val="tx1"/>
                </a:solidFill>
                <a:ea typeface="Twinkl" pitchFamily="2" charset="0"/>
                <a:cs typeface="Twinkl" pitchFamily="2" charset="0"/>
              </a:rPr>
              <a:t>Seawalls have been proven to protect the coastlines from damage and coastlines.</a:t>
            </a:r>
            <a:endParaRPr lang="en-US" altLang="en-US">
              <a:solidFill>
                <a:schemeClr val="tx1"/>
              </a:solidFill>
              <a:ea typeface="Twinkl" pitchFamily="2" charset="0"/>
              <a:cs typeface="Twinkl" pitchFamily="2" charset="0"/>
            </a:endParaRPr>
          </a:p>
        </p:txBody>
      </p:sp>
      <p:pic>
        <p:nvPicPr>
          <p:cNvPr id="16388" name="Picture 1">
            <a:extLst>
              <a:ext uri="{FF2B5EF4-FFF2-40B4-BE49-F238E27FC236}">
                <a16:creationId xmlns:a16="http://schemas.microsoft.com/office/drawing/2014/main" id="{59E3FDCF-0E12-9F45-9B4D-CE93BD322E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900363"/>
            <a:ext cx="5589588"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5EA2026-A694-7448-94C2-804F16AE7965}"/>
              </a:ext>
            </a:extLst>
          </p:cNvPr>
          <p:cNvSpPr>
            <a:spLocks noChangeArrowheads="1"/>
          </p:cNvSpPr>
          <p:nvPr/>
        </p:nvSpPr>
        <p:spPr bwMode="auto">
          <a:xfrm>
            <a:off x="7869238" y="2825751"/>
            <a:ext cx="225901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9pPr>
          </a:lstStyle>
          <a:p>
            <a:pPr eaLnBrk="1" hangingPunct="1">
              <a:lnSpc>
                <a:spcPct val="100000"/>
              </a:lnSpc>
              <a:spcBef>
                <a:spcPct val="0"/>
              </a:spcBef>
              <a:buFontTx/>
              <a:buNone/>
            </a:pPr>
            <a:r>
              <a:rPr lang="en-US" altLang="en-US" b="1">
                <a:solidFill>
                  <a:schemeClr val="tx1"/>
                </a:solidFill>
                <a:ea typeface="Twinkl" pitchFamily="2" charset="0"/>
                <a:cs typeface="Twinkl" pitchFamily="2" charset="0"/>
              </a:rPr>
              <a:t>Coastal Forests</a:t>
            </a:r>
          </a:p>
          <a:p>
            <a:pPr eaLnBrk="1" hangingPunct="1">
              <a:lnSpc>
                <a:spcPct val="100000"/>
              </a:lnSpc>
              <a:spcBef>
                <a:spcPct val="0"/>
              </a:spcBef>
              <a:buFontTx/>
              <a:buNone/>
            </a:pPr>
            <a:r>
              <a:rPr lang="en-US" altLang="en-US">
                <a:solidFill>
                  <a:schemeClr val="tx1"/>
                </a:solidFill>
                <a:ea typeface="Twinkl" pitchFamily="2" charset="0"/>
                <a:cs typeface="Twinkl" pitchFamily="2" charset="0"/>
              </a:rPr>
              <a:t>Forests along the Japanese coastlines have shown to reduce the destruction and damage caused by a tsunami by absorbing the energy of the wave.</a:t>
            </a:r>
          </a:p>
        </p:txBody>
      </p:sp>
    </p:spTree>
    <p:extLst>
      <p:ext uri="{BB962C8B-B14F-4D97-AF65-F5344CB8AC3E}">
        <p14:creationId xmlns:p14="http://schemas.microsoft.com/office/powerpoint/2010/main" val="794106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46AD-0460-E84E-B294-88FAED8D671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28820A3-2EC5-5747-A16A-3C26EF23C831}"/>
              </a:ext>
            </a:extLst>
          </p:cNvPr>
          <p:cNvPicPr>
            <a:picLocks noGrp="1" noChangeAspect="1"/>
          </p:cNvPicPr>
          <p:nvPr>
            <p:ph idx="1"/>
          </p:nvPr>
        </p:nvPicPr>
        <p:blipFill>
          <a:blip r:embed="rId2"/>
          <a:stretch>
            <a:fillRect/>
          </a:stretch>
        </p:blipFill>
        <p:spPr>
          <a:xfrm>
            <a:off x="614917" y="47088"/>
            <a:ext cx="10028971" cy="4351338"/>
          </a:xfrm>
        </p:spPr>
      </p:pic>
      <p:pic>
        <p:nvPicPr>
          <p:cNvPr id="6" name="Picture 5">
            <a:extLst>
              <a:ext uri="{FF2B5EF4-FFF2-40B4-BE49-F238E27FC236}">
                <a16:creationId xmlns:a16="http://schemas.microsoft.com/office/drawing/2014/main" id="{260B2937-330D-4D42-985E-CD9B2AAFA8C9}"/>
              </a:ext>
            </a:extLst>
          </p:cNvPr>
          <p:cNvPicPr>
            <a:picLocks noChangeAspect="1"/>
          </p:cNvPicPr>
          <p:nvPr/>
        </p:nvPicPr>
        <p:blipFill>
          <a:blip r:embed="rId3"/>
          <a:stretch>
            <a:fillRect/>
          </a:stretch>
        </p:blipFill>
        <p:spPr>
          <a:xfrm>
            <a:off x="295939" y="4316266"/>
            <a:ext cx="2021089" cy="1708888"/>
          </a:xfrm>
          <a:prstGeom prst="rect">
            <a:avLst/>
          </a:prstGeom>
        </p:spPr>
      </p:pic>
      <p:sp>
        <p:nvSpPr>
          <p:cNvPr id="8" name="TextBox 7">
            <a:extLst>
              <a:ext uri="{FF2B5EF4-FFF2-40B4-BE49-F238E27FC236}">
                <a16:creationId xmlns:a16="http://schemas.microsoft.com/office/drawing/2014/main" id="{029A86EC-C9AD-1041-A6EF-DF1CA76B37A6}"/>
              </a:ext>
            </a:extLst>
          </p:cNvPr>
          <p:cNvSpPr txBox="1"/>
          <p:nvPr/>
        </p:nvSpPr>
        <p:spPr>
          <a:xfrm>
            <a:off x="2194559" y="4253611"/>
            <a:ext cx="9266817" cy="2585323"/>
          </a:xfrm>
          <a:prstGeom prst="rect">
            <a:avLst/>
          </a:prstGeom>
          <a:noFill/>
        </p:spPr>
        <p:txBody>
          <a:bodyPr wrap="square" rtlCol="0">
            <a:spAutoFit/>
          </a:bodyPr>
          <a:lstStyle/>
          <a:p>
            <a:r>
              <a:rPr lang="en-US" dirty="0"/>
              <a:t>1. Sort the information above  into the 3 categories: Protection, prediction and preparation</a:t>
            </a:r>
          </a:p>
          <a:p>
            <a:r>
              <a:rPr lang="en-GB" dirty="0"/>
              <a:t> </a:t>
            </a:r>
            <a:endParaRPr lang="en-US" dirty="0"/>
          </a:p>
          <a:p>
            <a:r>
              <a:rPr lang="en-GB" dirty="0"/>
              <a:t>2. Not all countries can afford to prepare for earthquakes. </a:t>
            </a:r>
            <a:endParaRPr lang="en-US" dirty="0"/>
          </a:p>
          <a:p>
            <a:r>
              <a:rPr lang="en-GB" dirty="0"/>
              <a:t> </a:t>
            </a:r>
            <a:endParaRPr lang="en-US" dirty="0"/>
          </a:p>
          <a:p>
            <a:r>
              <a:rPr lang="en-GB" dirty="0"/>
              <a:t>Use the boxes above to write a paragraph describing how poorer countries would prepare differently to richer countries. </a:t>
            </a:r>
            <a:endParaRPr lang="en-US" dirty="0"/>
          </a:p>
          <a:p>
            <a:r>
              <a:rPr lang="en-GB" dirty="0"/>
              <a:t> </a:t>
            </a:r>
            <a:endParaRPr lang="en-US" dirty="0"/>
          </a:p>
          <a:p>
            <a:r>
              <a:rPr lang="en-GB" dirty="0"/>
              <a:t>Can you explain the differences (say why)?</a:t>
            </a:r>
            <a:endParaRPr lang="en-US" dirty="0"/>
          </a:p>
          <a:p>
            <a:endParaRPr lang="en-US" dirty="0"/>
          </a:p>
        </p:txBody>
      </p:sp>
    </p:spTree>
    <p:extLst>
      <p:ext uri="{BB962C8B-B14F-4D97-AF65-F5344CB8AC3E}">
        <p14:creationId xmlns:p14="http://schemas.microsoft.com/office/powerpoint/2010/main" val="416336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A9345D-C9ED-F649-BBB6-C432B6372929}"/>
              </a:ext>
            </a:extLst>
          </p:cNvPr>
          <p:cNvSpPr>
            <a:spLocks noGrp="1"/>
          </p:cNvSpPr>
          <p:nvPr>
            <p:ph type="title"/>
          </p:nvPr>
        </p:nvSpPr>
        <p:spPr>
          <a:xfrm>
            <a:off x="838200" y="365125"/>
            <a:ext cx="11353800" cy="1325563"/>
          </a:xfrm>
        </p:spPr>
        <p:txBody>
          <a:bodyPr>
            <a:normAutofit fontScale="90000"/>
          </a:bodyPr>
          <a:lstStyle/>
          <a:p>
            <a:r>
              <a:rPr lang="en-GB" dirty="0"/>
              <a:t>The different ways of reducing the effects of earthquakes can be classified according to whether they involve:</a:t>
            </a:r>
            <a:br>
              <a:rPr lang="en-US" dirty="0"/>
            </a:br>
            <a:endParaRPr lang="en-US" dirty="0"/>
          </a:p>
        </p:txBody>
      </p:sp>
      <p:sp>
        <p:nvSpPr>
          <p:cNvPr id="6" name="Content Placeholder 5">
            <a:extLst>
              <a:ext uri="{FF2B5EF4-FFF2-40B4-BE49-F238E27FC236}">
                <a16:creationId xmlns:a16="http://schemas.microsoft.com/office/drawing/2014/main" id="{CD4CF670-45D8-9941-864B-0F31F09AFAD6}"/>
              </a:ext>
            </a:extLst>
          </p:cNvPr>
          <p:cNvSpPr>
            <a:spLocks noGrp="1"/>
          </p:cNvSpPr>
          <p:nvPr>
            <p:ph idx="1"/>
          </p:nvPr>
        </p:nvSpPr>
        <p:spPr/>
        <p:txBody>
          <a:bodyPr>
            <a:normAutofit/>
          </a:bodyPr>
          <a:lstStyle/>
          <a:p>
            <a:pPr marL="0" indent="0">
              <a:buNone/>
            </a:pPr>
            <a:r>
              <a:rPr lang="en-GB" b="1" dirty="0">
                <a:highlight>
                  <a:srgbClr val="FFFF00"/>
                </a:highlight>
              </a:rPr>
              <a:t>Prediction: </a:t>
            </a:r>
            <a:endParaRPr lang="en-US" dirty="0">
              <a:highlight>
                <a:srgbClr val="FFFF00"/>
              </a:highlight>
            </a:endParaRPr>
          </a:p>
          <a:p>
            <a:pPr marL="0" indent="0">
              <a:buNone/>
            </a:pPr>
            <a:r>
              <a:rPr lang="en-GB" dirty="0"/>
              <a:t>Attempts to forecast an event, where and when it will happen, based on current knowledge.</a:t>
            </a:r>
            <a:endParaRPr lang="en-GB" b="1" dirty="0">
              <a:highlight>
                <a:srgbClr val="FFFF00"/>
              </a:highlight>
            </a:endParaRPr>
          </a:p>
          <a:p>
            <a:pPr marL="0" indent="0">
              <a:buNone/>
            </a:pPr>
            <a:r>
              <a:rPr lang="en-GB" b="1" dirty="0">
                <a:highlight>
                  <a:srgbClr val="FFFF00"/>
                </a:highlight>
              </a:rPr>
              <a:t>Protection :</a:t>
            </a:r>
            <a:endParaRPr lang="en-US" dirty="0">
              <a:highlight>
                <a:srgbClr val="FFFF00"/>
              </a:highlight>
            </a:endParaRPr>
          </a:p>
          <a:p>
            <a:pPr marL="0" indent="0">
              <a:buNone/>
            </a:pPr>
            <a:r>
              <a:rPr lang="en-GB" dirty="0"/>
              <a:t>Constructing buildings so that they are safe to live in and will not collapse. Tsunami walls in Japan. </a:t>
            </a:r>
            <a:endParaRPr lang="en-US" dirty="0"/>
          </a:p>
          <a:p>
            <a:pPr marL="0" indent="0">
              <a:buNone/>
            </a:pPr>
            <a:r>
              <a:rPr lang="en-GB" dirty="0">
                <a:highlight>
                  <a:srgbClr val="FFFF00"/>
                </a:highlight>
              </a:rPr>
              <a:t> </a:t>
            </a:r>
            <a:r>
              <a:rPr lang="en-GB" b="1" dirty="0">
                <a:highlight>
                  <a:srgbClr val="FFFF00"/>
                </a:highlight>
              </a:rPr>
              <a:t>Preparation:</a:t>
            </a:r>
            <a:endParaRPr lang="en-US" dirty="0">
              <a:highlight>
                <a:srgbClr val="FFFF00"/>
              </a:highlight>
            </a:endParaRPr>
          </a:p>
          <a:p>
            <a:pPr marL="0" indent="0">
              <a:buNone/>
            </a:pPr>
            <a:r>
              <a:rPr lang="en-GB" dirty="0"/>
              <a:t>Organising activities and drills so that people know what to do in the event of an earthquake. </a:t>
            </a:r>
            <a:endParaRPr lang="en-US" dirty="0"/>
          </a:p>
          <a:p>
            <a:endParaRPr lang="en-US" dirty="0"/>
          </a:p>
        </p:txBody>
      </p:sp>
    </p:spTree>
    <p:extLst>
      <p:ext uri="{BB962C8B-B14F-4D97-AF65-F5344CB8AC3E}">
        <p14:creationId xmlns:p14="http://schemas.microsoft.com/office/powerpoint/2010/main" val="230571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171A-CCFB-E046-B549-15AC5870BA0C}"/>
              </a:ext>
            </a:extLst>
          </p:cNvPr>
          <p:cNvSpPr>
            <a:spLocks noGrp="1"/>
          </p:cNvSpPr>
          <p:nvPr>
            <p:ph type="title"/>
          </p:nvPr>
        </p:nvSpPr>
        <p:spPr>
          <a:xfrm>
            <a:off x="838200" y="365125"/>
            <a:ext cx="5410199" cy="1325563"/>
          </a:xfrm>
          <a:solidFill>
            <a:srgbClr val="00B0F0"/>
          </a:solidFill>
        </p:spPr>
        <p:txBody>
          <a:bodyPr/>
          <a:lstStyle/>
          <a:p>
            <a:r>
              <a:rPr lang="en-US" dirty="0"/>
              <a:t>Earthquake prediction </a:t>
            </a:r>
          </a:p>
        </p:txBody>
      </p:sp>
      <p:sp>
        <p:nvSpPr>
          <p:cNvPr id="3" name="Content Placeholder 2">
            <a:extLst>
              <a:ext uri="{FF2B5EF4-FFF2-40B4-BE49-F238E27FC236}">
                <a16:creationId xmlns:a16="http://schemas.microsoft.com/office/drawing/2014/main" id="{EA5DF19B-8017-294B-A609-5431BF3D726E}"/>
              </a:ext>
            </a:extLst>
          </p:cNvPr>
          <p:cNvSpPr>
            <a:spLocks noGrp="1"/>
          </p:cNvSpPr>
          <p:nvPr>
            <p:ph idx="1"/>
          </p:nvPr>
        </p:nvSpPr>
        <p:spPr/>
        <p:txBody>
          <a:bodyPr/>
          <a:lstStyle/>
          <a:p>
            <a:pPr marL="0" indent="0">
              <a:buNone/>
            </a:pPr>
            <a:r>
              <a:rPr lang="en-US" dirty="0"/>
              <a:t>The most difficult hazard to predict ….</a:t>
            </a:r>
          </a:p>
        </p:txBody>
      </p:sp>
      <p:pic>
        <p:nvPicPr>
          <p:cNvPr id="5" name="Picture 4">
            <a:extLst>
              <a:ext uri="{FF2B5EF4-FFF2-40B4-BE49-F238E27FC236}">
                <a16:creationId xmlns:a16="http://schemas.microsoft.com/office/drawing/2014/main" id="{BB532E3B-138B-B647-94E5-9FC7178479D5}"/>
              </a:ext>
            </a:extLst>
          </p:cNvPr>
          <p:cNvPicPr>
            <a:picLocks noChangeAspect="1"/>
          </p:cNvPicPr>
          <p:nvPr/>
        </p:nvPicPr>
        <p:blipFill>
          <a:blip r:embed="rId2"/>
          <a:stretch>
            <a:fillRect/>
          </a:stretch>
        </p:blipFill>
        <p:spPr>
          <a:xfrm>
            <a:off x="685799" y="2438400"/>
            <a:ext cx="5562600" cy="3873500"/>
          </a:xfrm>
          <a:prstGeom prst="rect">
            <a:avLst/>
          </a:prstGeom>
        </p:spPr>
      </p:pic>
      <p:sp>
        <p:nvSpPr>
          <p:cNvPr id="6" name="TextBox 5">
            <a:extLst>
              <a:ext uri="{FF2B5EF4-FFF2-40B4-BE49-F238E27FC236}">
                <a16:creationId xmlns:a16="http://schemas.microsoft.com/office/drawing/2014/main" id="{5C9B7875-9059-494F-9ABF-A9B91554230F}"/>
              </a:ext>
            </a:extLst>
          </p:cNvPr>
          <p:cNvSpPr txBox="1"/>
          <p:nvPr/>
        </p:nvSpPr>
        <p:spPr>
          <a:xfrm>
            <a:off x="6738938" y="365125"/>
            <a:ext cx="4614862" cy="5078313"/>
          </a:xfrm>
          <a:prstGeom prst="rect">
            <a:avLst/>
          </a:prstGeom>
          <a:noFill/>
        </p:spPr>
        <p:txBody>
          <a:bodyPr wrap="square" rtlCol="0">
            <a:spAutoFit/>
          </a:bodyPr>
          <a:lstStyle/>
          <a:p>
            <a:r>
              <a:rPr lang="en-US" b="1" u="sng" dirty="0"/>
              <a:t>Animal behavior</a:t>
            </a:r>
          </a:p>
          <a:p>
            <a:r>
              <a:rPr lang="en-US" dirty="0"/>
              <a:t>In Japanese folklore dead oarfish are a sign that an earthquake is supposed to happen- in 2011 20 washed up on the beaches where Tohoku earthquake and tsunami caused the most damage- could be because of the carbon dioxide released by the earthquake or electrically charged ions to be released by the water.</a:t>
            </a:r>
          </a:p>
          <a:p>
            <a:r>
              <a:rPr lang="en-US" dirty="0"/>
              <a:t>In 1975, the day before a 7.3 earthquake stuck the city of </a:t>
            </a:r>
            <a:r>
              <a:rPr lang="en-US" dirty="0" err="1"/>
              <a:t>Haicheng</a:t>
            </a:r>
            <a:r>
              <a:rPr lang="en-US" dirty="0"/>
              <a:t> city officials evacuated the city based on strange animal behavior such as hibernating snakes coming out of hiding months early. </a:t>
            </a:r>
          </a:p>
          <a:p>
            <a:endParaRPr lang="en-US" b="1" u="sng" dirty="0"/>
          </a:p>
          <a:p>
            <a:r>
              <a:rPr lang="en-US" b="1" u="sng" dirty="0"/>
              <a:t> </a:t>
            </a:r>
          </a:p>
          <a:p>
            <a:endParaRPr lang="en-US" b="1" u="sng" dirty="0"/>
          </a:p>
          <a:p>
            <a:endParaRPr lang="en-US" dirty="0"/>
          </a:p>
        </p:txBody>
      </p:sp>
      <p:pic>
        <p:nvPicPr>
          <p:cNvPr id="8" name="Picture 7">
            <a:extLst>
              <a:ext uri="{FF2B5EF4-FFF2-40B4-BE49-F238E27FC236}">
                <a16:creationId xmlns:a16="http://schemas.microsoft.com/office/drawing/2014/main" id="{2CCCE3DC-DD16-A141-90AD-E5A3AAC6E2D8}"/>
              </a:ext>
            </a:extLst>
          </p:cNvPr>
          <p:cNvPicPr>
            <a:picLocks noChangeAspect="1"/>
          </p:cNvPicPr>
          <p:nvPr/>
        </p:nvPicPr>
        <p:blipFill>
          <a:blip r:embed="rId3"/>
          <a:stretch>
            <a:fillRect/>
          </a:stretch>
        </p:blipFill>
        <p:spPr>
          <a:xfrm>
            <a:off x="8719946" y="4062948"/>
            <a:ext cx="2633854" cy="2620485"/>
          </a:xfrm>
          <a:prstGeom prst="rect">
            <a:avLst/>
          </a:prstGeom>
        </p:spPr>
      </p:pic>
    </p:spTree>
    <p:extLst>
      <p:ext uri="{BB962C8B-B14F-4D97-AF65-F5344CB8AC3E}">
        <p14:creationId xmlns:p14="http://schemas.microsoft.com/office/powerpoint/2010/main" val="43037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9558E5AB-4AD1-9C40-A834-EF3627ED0A08}"/>
              </a:ext>
            </a:extLst>
          </p:cNvPr>
          <p:cNvSpPr>
            <a:spLocks noGrp="1"/>
          </p:cNvSpPr>
          <p:nvPr>
            <p:ph type="title"/>
          </p:nvPr>
        </p:nvSpPr>
        <p:spPr>
          <a:xfrm>
            <a:off x="2063750" y="479426"/>
            <a:ext cx="8064500" cy="993775"/>
          </a:xfrm>
          <a:solidFill>
            <a:srgbClr val="92D050"/>
          </a:solidFill>
        </p:spPr>
        <p:txBody>
          <a:bodyPr/>
          <a:lstStyle/>
          <a:p>
            <a:pPr algn="ctr" eaLnBrk="1" hangingPunct="1">
              <a:lnSpc>
                <a:spcPct val="100000"/>
              </a:lnSpc>
            </a:pPr>
            <a:r>
              <a:rPr lang="en-US" altLang="en-US" sz="3600" dirty="0">
                <a:latin typeface="Twinkl" pitchFamily="2" charset="0"/>
                <a:ea typeface="Twinkl" pitchFamily="2" charset="0"/>
                <a:cs typeface="Twinkl" pitchFamily="2" charset="0"/>
              </a:rPr>
              <a:t>Prediction/ protection in Japan</a:t>
            </a:r>
          </a:p>
        </p:txBody>
      </p:sp>
      <p:sp>
        <p:nvSpPr>
          <p:cNvPr id="5" name="Rectangle 4">
            <a:extLst>
              <a:ext uri="{FF2B5EF4-FFF2-40B4-BE49-F238E27FC236}">
                <a16:creationId xmlns:a16="http://schemas.microsoft.com/office/drawing/2014/main" id="{293846DA-E918-F746-A7AF-77485C9003A2}"/>
              </a:ext>
            </a:extLst>
          </p:cNvPr>
          <p:cNvSpPr>
            <a:spLocks noChangeArrowheads="1"/>
          </p:cNvSpPr>
          <p:nvPr/>
        </p:nvSpPr>
        <p:spPr bwMode="auto">
          <a:xfrm>
            <a:off x="2279651" y="2044701"/>
            <a:ext cx="3730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9pPr>
          </a:lstStyle>
          <a:p>
            <a:pPr eaLnBrk="1" hangingPunct="1">
              <a:lnSpc>
                <a:spcPct val="100000"/>
              </a:lnSpc>
              <a:spcBef>
                <a:spcPct val="0"/>
              </a:spcBef>
              <a:buFontTx/>
              <a:buNone/>
            </a:pPr>
            <a:r>
              <a:rPr lang="en-US" altLang="en-US">
                <a:solidFill>
                  <a:schemeClr val="tx1"/>
                </a:solidFill>
                <a:ea typeface="Twinkl" pitchFamily="2" charset="0"/>
                <a:cs typeface="Twinkl" pitchFamily="2" charset="0"/>
              </a:rPr>
              <a:t>The Urgent Earthquake Detection and Alarm System (UrEDAS) is a system designed for Japan Railways. Motion sensors are used to detect the beginning of an earthquake, registering small seismic waves.</a:t>
            </a:r>
          </a:p>
        </p:txBody>
      </p:sp>
      <p:sp>
        <p:nvSpPr>
          <p:cNvPr id="2" name="Rectangle 1">
            <a:extLst>
              <a:ext uri="{FF2B5EF4-FFF2-40B4-BE49-F238E27FC236}">
                <a16:creationId xmlns:a16="http://schemas.microsoft.com/office/drawing/2014/main" id="{FA8CE1E8-AA02-FA40-AA43-5E275F2D35E0}"/>
              </a:ext>
            </a:extLst>
          </p:cNvPr>
          <p:cNvSpPr>
            <a:spLocks noChangeArrowheads="1"/>
          </p:cNvSpPr>
          <p:nvPr/>
        </p:nvSpPr>
        <p:spPr bwMode="auto">
          <a:xfrm>
            <a:off x="2190751" y="3822700"/>
            <a:ext cx="3743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9pPr>
          </a:lstStyle>
          <a:p>
            <a:pPr eaLnBrk="1" hangingPunct="1">
              <a:lnSpc>
                <a:spcPct val="100000"/>
              </a:lnSpc>
              <a:spcBef>
                <a:spcPct val="0"/>
              </a:spcBef>
              <a:buFontTx/>
              <a:buNone/>
            </a:pPr>
            <a:r>
              <a:rPr lang="en-US" altLang="en-US">
                <a:solidFill>
                  <a:schemeClr val="tx1"/>
                </a:solidFill>
                <a:ea typeface="Twinkl" pitchFamily="2" charset="0"/>
                <a:cs typeface="Twinkl" pitchFamily="2" charset="0"/>
              </a:rPr>
              <a:t>When seismic waves are detected, power to the train line system is automatically cut off, bringing trains to a stop. </a:t>
            </a:r>
          </a:p>
        </p:txBody>
      </p:sp>
      <p:pic>
        <p:nvPicPr>
          <p:cNvPr id="14341" name="Picture 2">
            <a:extLst>
              <a:ext uri="{FF2B5EF4-FFF2-40B4-BE49-F238E27FC236}">
                <a16:creationId xmlns:a16="http://schemas.microsoft.com/office/drawing/2014/main" id="{DB19A122-ABDA-E243-B9C2-380CB4216F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1916113"/>
            <a:ext cx="381635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3">
            <a:extLst>
              <a:ext uri="{FF2B5EF4-FFF2-40B4-BE49-F238E27FC236}">
                <a16:creationId xmlns:a16="http://schemas.microsoft.com/office/drawing/2014/main" id="{9A730DE4-9CF7-5C45-A770-407F9B86F143}"/>
              </a:ext>
            </a:extLst>
          </p:cNvPr>
          <p:cNvSpPr>
            <a:spLocks noChangeArrowheads="1"/>
          </p:cNvSpPr>
          <p:nvPr/>
        </p:nvSpPr>
        <p:spPr bwMode="auto">
          <a:xfrm>
            <a:off x="3362326" y="1547813"/>
            <a:ext cx="614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9pPr>
          </a:lstStyle>
          <a:p>
            <a:pPr eaLnBrk="1" hangingPunct="1">
              <a:lnSpc>
                <a:spcPct val="100000"/>
              </a:lnSpc>
              <a:spcBef>
                <a:spcPct val="0"/>
              </a:spcBef>
              <a:buFontTx/>
              <a:buNone/>
            </a:pPr>
            <a:r>
              <a:rPr lang="en-US" altLang="en-US" b="1">
                <a:solidFill>
                  <a:schemeClr val="tx1"/>
                </a:solidFill>
                <a:ea typeface="Twinkl" pitchFamily="2" charset="0"/>
                <a:cs typeface="Twinkl" pitchFamily="2" charset="0"/>
              </a:rPr>
              <a:t>Urgent Earthquake Detection and Alarm System </a:t>
            </a:r>
          </a:p>
        </p:txBody>
      </p:sp>
    </p:spTree>
    <p:extLst>
      <p:ext uri="{BB962C8B-B14F-4D97-AF65-F5344CB8AC3E}">
        <p14:creationId xmlns:p14="http://schemas.microsoft.com/office/powerpoint/2010/main" val="358493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F4C76E-AB0C-A947-8D7C-9DBC32C600B0}"/>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E85234F9-EE46-E94E-80C8-B3D128E8EE7B}"/>
              </a:ext>
            </a:extLst>
          </p:cNvPr>
          <p:cNvPicPr>
            <a:picLocks noChangeAspect="1"/>
          </p:cNvPicPr>
          <p:nvPr/>
        </p:nvPicPr>
        <p:blipFill>
          <a:blip r:embed="rId2"/>
          <a:stretch>
            <a:fillRect/>
          </a:stretch>
        </p:blipFill>
        <p:spPr>
          <a:xfrm>
            <a:off x="2600449" y="2182049"/>
            <a:ext cx="6991101" cy="3994914"/>
          </a:xfrm>
          <a:prstGeom prst="rect">
            <a:avLst/>
          </a:prstGeom>
        </p:spPr>
      </p:pic>
      <p:sp>
        <p:nvSpPr>
          <p:cNvPr id="6" name="Title 5">
            <a:extLst>
              <a:ext uri="{FF2B5EF4-FFF2-40B4-BE49-F238E27FC236}">
                <a16:creationId xmlns:a16="http://schemas.microsoft.com/office/drawing/2014/main" id="{F13D03AA-04F4-4B44-9680-136A124C5302}"/>
              </a:ext>
            </a:extLst>
          </p:cNvPr>
          <p:cNvSpPr>
            <a:spLocks noGrp="1"/>
          </p:cNvSpPr>
          <p:nvPr>
            <p:ph type="title"/>
          </p:nvPr>
        </p:nvSpPr>
        <p:spPr>
          <a:xfrm>
            <a:off x="838200" y="365125"/>
            <a:ext cx="3159642" cy="1325563"/>
          </a:xfrm>
          <a:solidFill>
            <a:srgbClr val="00B0F0"/>
          </a:solidFill>
        </p:spPr>
        <p:txBody>
          <a:bodyPr/>
          <a:lstStyle/>
          <a:p>
            <a:r>
              <a:rPr lang="en-US" dirty="0"/>
              <a:t>Preparation</a:t>
            </a:r>
          </a:p>
        </p:txBody>
      </p:sp>
    </p:spTree>
    <p:extLst>
      <p:ext uri="{BB962C8B-B14F-4D97-AF65-F5344CB8AC3E}">
        <p14:creationId xmlns:p14="http://schemas.microsoft.com/office/powerpoint/2010/main" val="121865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DB28-C463-294C-B1EA-D90B347D94A0}"/>
              </a:ext>
            </a:extLst>
          </p:cNvPr>
          <p:cNvSpPr>
            <a:spLocks noGrp="1"/>
          </p:cNvSpPr>
          <p:nvPr>
            <p:ph type="title"/>
          </p:nvPr>
        </p:nvSpPr>
        <p:spPr>
          <a:xfrm>
            <a:off x="318978" y="365125"/>
            <a:ext cx="6794203" cy="1325563"/>
          </a:xfrm>
          <a:solidFill>
            <a:srgbClr val="92D050"/>
          </a:solidFill>
        </p:spPr>
        <p:txBody>
          <a:bodyPr/>
          <a:lstStyle/>
          <a:p>
            <a:r>
              <a:rPr lang="en-US" dirty="0">
                <a:latin typeface="dearJoe 5 CASUAL PRO" panose="02000000000000000000" pitchFamily="2" charset="0"/>
              </a:rPr>
              <a:t>Earthquake drills Japan</a:t>
            </a:r>
          </a:p>
        </p:txBody>
      </p:sp>
      <p:sp>
        <p:nvSpPr>
          <p:cNvPr id="3" name="Content Placeholder 2">
            <a:extLst>
              <a:ext uri="{FF2B5EF4-FFF2-40B4-BE49-F238E27FC236}">
                <a16:creationId xmlns:a16="http://schemas.microsoft.com/office/drawing/2014/main" id="{423F770A-D707-714C-94CF-DA64177E4ADE}"/>
              </a:ext>
            </a:extLst>
          </p:cNvPr>
          <p:cNvSpPr>
            <a:spLocks noGrp="1"/>
          </p:cNvSpPr>
          <p:nvPr>
            <p:ph idx="1"/>
          </p:nvPr>
        </p:nvSpPr>
        <p:spPr>
          <a:xfrm>
            <a:off x="582197" y="1690688"/>
            <a:ext cx="6078988" cy="4351338"/>
          </a:xfrm>
        </p:spPr>
        <p:txBody>
          <a:bodyPr>
            <a:normAutofit lnSpcReduction="10000"/>
          </a:bodyPr>
          <a:lstStyle/>
          <a:p>
            <a:pPr marL="0" indent="0">
              <a:buNone/>
            </a:pPr>
            <a:r>
              <a:rPr lang="en-US" dirty="0"/>
              <a:t>Japan Earthquake Drill On Disaster Prevention Day. Japanese authorities have staged a drill based on the scenario of a mega earthquake striking the country on Saturday, national Disaster Prevention Day. The date September 1st commemorates the 1923 Great Kanto Earthquake, which left more than 100,000 people dead in and around Tokyo.</a:t>
            </a:r>
          </a:p>
          <a:p>
            <a:pPr marL="0" indent="0">
              <a:buNone/>
            </a:pP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=fze5s1SlqB8&amp;feature=</a:t>
            </a:r>
            <a:r>
              <a:rPr lang="en-US" dirty="0" err="1">
                <a:hlinkClick r:id="rId2"/>
              </a:rPr>
              <a:t>emb_rel_err</a:t>
            </a:r>
            <a:endParaRPr lang="en-US" dirty="0"/>
          </a:p>
        </p:txBody>
      </p:sp>
      <p:pic>
        <p:nvPicPr>
          <p:cNvPr id="4" name="Picture 3">
            <a:extLst>
              <a:ext uri="{FF2B5EF4-FFF2-40B4-BE49-F238E27FC236}">
                <a16:creationId xmlns:a16="http://schemas.microsoft.com/office/drawing/2014/main" id="{13BFE0A7-2DC8-F748-9938-A7EF9A5EBEA9}"/>
              </a:ext>
            </a:extLst>
          </p:cNvPr>
          <p:cNvPicPr>
            <a:picLocks noChangeAspect="1"/>
          </p:cNvPicPr>
          <p:nvPr/>
        </p:nvPicPr>
        <p:blipFill>
          <a:blip r:embed="rId3"/>
          <a:stretch>
            <a:fillRect/>
          </a:stretch>
        </p:blipFill>
        <p:spPr>
          <a:xfrm>
            <a:off x="7783032" y="179970"/>
            <a:ext cx="3646559" cy="3021435"/>
          </a:xfrm>
          <a:prstGeom prst="rect">
            <a:avLst/>
          </a:prstGeom>
        </p:spPr>
      </p:pic>
      <p:pic>
        <p:nvPicPr>
          <p:cNvPr id="7" name="Picture 6">
            <a:extLst>
              <a:ext uri="{FF2B5EF4-FFF2-40B4-BE49-F238E27FC236}">
                <a16:creationId xmlns:a16="http://schemas.microsoft.com/office/drawing/2014/main" id="{E725884B-62C2-5B49-95AC-865F3D3EF562}"/>
              </a:ext>
            </a:extLst>
          </p:cNvPr>
          <p:cNvPicPr>
            <a:picLocks noChangeAspect="1"/>
          </p:cNvPicPr>
          <p:nvPr/>
        </p:nvPicPr>
        <p:blipFill>
          <a:blip r:embed="rId4"/>
          <a:stretch>
            <a:fillRect/>
          </a:stretch>
        </p:blipFill>
        <p:spPr>
          <a:xfrm>
            <a:off x="7689965" y="3289330"/>
            <a:ext cx="3739626" cy="2994804"/>
          </a:xfrm>
          <a:prstGeom prst="rect">
            <a:avLst/>
          </a:prstGeom>
        </p:spPr>
      </p:pic>
    </p:spTree>
    <p:extLst>
      <p:ext uri="{BB962C8B-B14F-4D97-AF65-F5344CB8AC3E}">
        <p14:creationId xmlns:p14="http://schemas.microsoft.com/office/powerpoint/2010/main" val="313401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4266-9D60-AD4C-A3DC-2B43A09A802E}"/>
              </a:ext>
            </a:extLst>
          </p:cNvPr>
          <p:cNvSpPr>
            <a:spLocks noGrp="1"/>
          </p:cNvSpPr>
          <p:nvPr>
            <p:ph type="title"/>
          </p:nvPr>
        </p:nvSpPr>
        <p:spPr>
          <a:xfrm>
            <a:off x="838200" y="365125"/>
            <a:ext cx="4850219" cy="1325563"/>
          </a:xfrm>
          <a:solidFill>
            <a:srgbClr val="92D050"/>
          </a:solidFill>
        </p:spPr>
        <p:txBody>
          <a:bodyPr>
            <a:normAutofit fontScale="90000"/>
          </a:bodyPr>
          <a:lstStyle/>
          <a:p>
            <a:r>
              <a:rPr lang="en-US" dirty="0"/>
              <a:t>Earthquake emergency kit in Japan </a:t>
            </a:r>
          </a:p>
        </p:txBody>
      </p:sp>
      <p:pic>
        <p:nvPicPr>
          <p:cNvPr id="5" name="Content Placeholder 4">
            <a:extLst>
              <a:ext uri="{FF2B5EF4-FFF2-40B4-BE49-F238E27FC236}">
                <a16:creationId xmlns:a16="http://schemas.microsoft.com/office/drawing/2014/main" id="{EC9FFBB8-E4D5-E64A-A985-A61209124BBE}"/>
              </a:ext>
            </a:extLst>
          </p:cNvPr>
          <p:cNvPicPr>
            <a:picLocks noGrp="1" noChangeAspect="1"/>
          </p:cNvPicPr>
          <p:nvPr>
            <p:ph idx="1"/>
          </p:nvPr>
        </p:nvPicPr>
        <p:blipFill>
          <a:blip r:embed="rId2"/>
          <a:stretch>
            <a:fillRect/>
          </a:stretch>
        </p:blipFill>
        <p:spPr>
          <a:xfrm>
            <a:off x="6305106" y="235762"/>
            <a:ext cx="5391548" cy="6386475"/>
          </a:xfrm>
        </p:spPr>
      </p:pic>
      <p:sp>
        <p:nvSpPr>
          <p:cNvPr id="6" name="Rectangle 5">
            <a:extLst>
              <a:ext uri="{FF2B5EF4-FFF2-40B4-BE49-F238E27FC236}">
                <a16:creationId xmlns:a16="http://schemas.microsoft.com/office/drawing/2014/main" id="{6FE94EAF-B6F5-6440-B99B-9926070DBB21}"/>
              </a:ext>
            </a:extLst>
          </p:cNvPr>
          <p:cNvSpPr/>
          <p:nvPr/>
        </p:nvSpPr>
        <p:spPr>
          <a:xfrm>
            <a:off x="630159" y="1947161"/>
            <a:ext cx="2942380" cy="646331"/>
          </a:xfrm>
          <a:prstGeom prst="rect">
            <a:avLst/>
          </a:prstGeom>
        </p:spPr>
        <p:txBody>
          <a:bodyPr wrap="square">
            <a:spAutoFit/>
          </a:bodyPr>
          <a:lstStyle/>
          <a:p>
            <a:r>
              <a:rPr lang="en-US" dirty="0">
                <a:hlinkClick r:id="rId3"/>
              </a:rPr>
              <a:t>https://</a:t>
            </a:r>
            <a:r>
              <a:rPr lang="en-US" dirty="0" err="1">
                <a:hlinkClick r:id="rId3"/>
              </a:rPr>
              <a:t>www.bbc.com</a:t>
            </a:r>
            <a:r>
              <a:rPr lang="en-US" dirty="0">
                <a:hlinkClick r:id="rId3"/>
              </a:rPr>
              <a:t>/news/world-asia-pacific-12759840</a:t>
            </a:r>
            <a:endParaRPr lang="en-US" dirty="0"/>
          </a:p>
        </p:txBody>
      </p:sp>
    </p:spTree>
    <p:extLst>
      <p:ext uri="{BB962C8B-B14F-4D97-AF65-F5344CB8AC3E}">
        <p14:creationId xmlns:p14="http://schemas.microsoft.com/office/powerpoint/2010/main" val="319783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EC01-89D0-FC4F-B51D-E32E4B9F5786}"/>
              </a:ext>
            </a:extLst>
          </p:cNvPr>
          <p:cNvSpPr>
            <a:spLocks noGrp="1"/>
          </p:cNvSpPr>
          <p:nvPr>
            <p:ph type="title"/>
          </p:nvPr>
        </p:nvSpPr>
        <p:spPr>
          <a:xfrm>
            <a:off x="7390503" y="0"/>
            <a:ext cx="4378363" cy="1712203"/>
          </a:xfrm>
          <a:solidFill>
            <a:srgbClr val="92D050"/>
          </a:solidFill>
        </p:spPr>
        <p:txBody>
          <a:bodyPr>
            <a:normAutofit fontScale="90000"/>
          </a:bodyPr>
          <a:lstStyle/>
          <a:p>
            <a:r>
              <a:rPr lang="en-US" dirty="0">
                <a:latin typeface="dearJoe 5 CASUAL PRO" panose="02000000000000000000" pitchFamily="2" charset="0"/>
              </a:rPr>
              <a:t>What would you put in your emergency grab bag?</a:t>
            </a:r>
          </a:p>
        </p:txBody>
      </p:sp>
      <p:sp>
        <p:nvSpPr>
          <p:cNvPr id="3" name="Content Placeholder 2">
            <a:extLst>
              <a:ext uri="{FF2B5EF4-FFF2-40B4-BE49-F238E27FC236}">
                <a16:creationId xmlns:a16="http://schemas.microsoft.com/office/drawing/2014/main" id="{BF356A52-410C-D444-9658-2828EAE6B052}"/>
              </a:ext>
            </a:extLst>
          </p:cNvPr>
          <p:cNvSpPr>
            <a:spLocks noGrp="1"/>
          </p:cNvSpPr>
          <p:nvPr>
            <p:ph idx="1"/>
          </p:nvPr>
        </p:nvSpPr>
        <p:spPr>
          <a:xfrm>
            <a:off x="6884894" y="1825625"/>
            <a:ext cx="4984377" cy="4351338"/>
          </a:xfrm>
        </p:spPr>
        <p:txBody>
          <a:bodyPr>
            <a:normAutofit/>
          </a:bodyPr>
          <a:lstStyle/>
          <a:p>
            <a:pPr lvl="0"/>
            <a:r>
              <a:rPr lang="en-GB" sz="1600" dirty="0"/>
              <a:t>Pick the one item that you think is the most important. Now pick the eight next most important items.</a:t>
            </a:r>
            <a:endParaRPr lang="en-US" sz="1600" dirty="0"/>
          </a:p>
          <a:p>
            <a:pPr lvl="0"/>
            <a:r>
              <a:rPr lang="en-GB" sz="1600" dirty="0"/>
              <a:t>‘Diamond rank’ all nine items on the chart below.  The most important item needs to go in the top box and so on.</a:t>
            </a:r>
            <a:endParaRPr lang="en-US" sz="1600" dirty="0"/>
          </a:p>
          <a:p>
            <a:pPr lvl="0"/>
            <a:r>
              <a:rPr lang="en-GB" sz="1600" dirty="0"/>
              <a:t>Make sure you are able to justify your top choice.</a:t>
            </a:r>
            <a:endParaRPr lang="en-US" sz="1600" dirty="0"/>
          </a:p>
          <a:p>
            <a:endParaRPr lang="en-US" dirty="0"/>
          </a:p>
          <a:p>
            <a:endParaRPr lang="en-US" dirty="0"/>
          </a:p>
        </p:txBody>
      </p:sp>
      <p:pic>
        <p:nvPicPr>
          <p:cNvPr id="4" name="Picture 3">
            <a:extLst>
              <a:ext uri="{FF2B5EF4-FFF2-40B4-BE49-F238E27FC236}">
                <a16:creationId xmlns:a16="http://schemas.microsoft.com/office/drawing/2014/main" id="{DA67837B-2828-B74D-9EA7-70F2225251B6}"/>
              </a:ext>
            </a:extLst>
          </p:cNvPr>
          <p:cNvPicPr>
            <a:picLocks noChangeAspect="1"/>
          </p:cNvPicPr>
          <p:nvPr/>
        </p:nvPicPr>
        <p:blipFill>
          <a:blip r:embed="rId2"/>
          <a:stretch>
            <a:fillRect/>
          </a:stretch>
        </p:blipFill>
        <p:spPr>
          <a:xfrm>
            <a:off x="322729" y="408791"/>
            <a:ext cx="6356367" cy="5421854"/>
          </a:xfrm>
          <a:prstGeom prst="rect">
            <a:avLst/>
          </a:prstGeom>
        </p:spPr>
      </p:pic>
      <p:pic>
        <p:nvPicPr>
          <p:cNvPr id="5" name="Picture 4">
            <a:extLst>
              <a:ext uri="{FF2B5EF4-FFF2-40B4-BE49-F238E27FC236}">
                <a16:creationId xmlns:a16="http://schemas.microsoft.com/office/drawing/2014/main" id="{144E19D9-EF4D-A74A-AA89-B0F77EA87C39}"/>
              </a:ext>
            </a:extLst>
          </p:cNvPr>
          <p:cNvPicPr>
            <a:picLocks noChangeAspect="1"/>
          </p:cNvPicPr>
          <p:nvPr/>
        </p:nvPicPr>
        <p:blipFill>
          <a:blip r:embed="rId3"/>
          <a:stretch>
            <a:fillRect/>
          </a:stretch>
        </p:blipFill>
        <p:spPr>
          <a:xfrm>
            <a:off x="7615680" y="3668357"/>
            <a:ext cx="3928008" cy="2963732"/>
          </a:xfrm>
          <a:prstGeom prst="rect">
            <a:avLst/>
          </a:prstGeom>
        </p:spPr>
      </p:pic>
    </p:spTree>
    <p:extLst>
      <p:ext uri="{BB962C8B-B14F-4D97-AF65-F5344CB8AC3E}">
        <p14:creationId xmlns:p14="http://schemas.microsoft.com/office/powerpoint/2010/main" val="228505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02C8429D-90D7-6B48-BA87-7D70A71EF26A}"/>
              </a:ext>
            </a:extLst>
          </p:cNvPr>
          <p:cNvSpPr>
            <a:spLocks noGrp="1"/>
          </p:cNvSpPr>
          <p:nvPr>
            <p:ph type="title"/>
          </p:nvPr>
        </p:nvSpPr>
        <p:spPr>
          <a:xfrm>
            <a:off x="2063750" y="479426"/>
            <a:ext cx="8064500" cy="993775"/>
          </a:xfrm>
        </p:spPr>
        <p:txBody>
          <a:bodyPr/>
          <a:lstStyle/>
          <a:p>
            <a:pPr algn="ctr" eaLnBrk="1" hangingPunct="1">
              <a:lnSpc>
                <a:spcPct val="100000"/>
              </a:lnSpc>
            </a:pPr>
            <a:r>
              <a:rPr lang="en-US" altLang="en-US" sz="3600">
                <a:latin typeface="Twinkl" pitchFamily="2" charset="0"/>
                <a:ea typeface="Twinkl" pitchFamily="2" charset="0"/>
                <a:cs typeface="Twinkl" pitchFamily="2" charset="0"/>
              </a:rPr>
              <a:t>Protection against Tsunamis</a:t>
            </a:r>
          </a:p>
        </p:txBody>
      </p:sp>
      <p:sp>
        <p:nvSpPr>
          <p:cNvPr id="5" name="Rectangle 4">
            <a:extLst>
              <a:ext uri="{FF2B5EF4-FFF2-40B4-BE49-F238E27FC236}">
                <a16:creationId xmlns:a16="http://schemas.microsoft.com/office/drawing/2014/main" id="{E621A294-992D-C34F-A710-2A8F93AE9B28}"/>
              </a:ext>
            </a:extLst>
          </p:cNvPr>
          <p:cNvSpPr>
            <a:spLocks noChangeArrowheads="1"/>
          </p:cNvSpPr>
          <p:nvPr/>
        </p:nvSpPr>
        <p:spPr bwMode="auto">
          <a:xfrm>
            <a:off x="2279650" y="1514476"/>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9pPr>
          </a:lstStyle>
          <a:p>
            <a:pPr eaLnBrk="1" hangingPunct="1">
              <a:lnSpc>
                <a:spcPct val="100000"/>
              </a:lnSpc>
              <a:spcBef>
                <a:spcPct val="0"/>
              </a:spcBef>
              <a:buFontTx/>
              <a:buNone/>
            </a:pPr>
            <a:r>
              <a:rPr lang="en-US" altLang="en-US">
                <a:solidFill>
                  <a:schemeClr val="tx1"/>
                </a:solidFill>
                <a:ea typeface="Twinkl" pitchFamily="2" charset="0"/>
                <a:cs typeface="Twinkl" pitchFamily="2" charset="0"/>
              </a:rPr>
              <a:t>A severe earthquake can trigger a tsunami. A tsunami is a large wave caused by a sudden movement of the ocean floor, such as the shock of the seismic activity from an earthquake. </a:t>
            </a:r>
          </a:p>
        </p:txBody>
      </p:sp>
      <p:sp>
        <p:nvSpPr>
          <p:cNvPr id="2" name="Rectangle 1">
            <a:extLst>
              <a:ext uri="{FF2B5EF4-FFF2-40B4-BE49-F238E27FC236}">
                <a16:creationId xmlns:a16="http://schemas.microsoft.com/office/drawing/2014/main" id="{FE18BD57-8FC8-B045-B82A-D33790657C21}"/>
              </a:ext>
            </a:extLst>
          </p:cNvPr>
          <p:cNvSpPr>
            <a:spLocks noChangeArrowheads="1"/>
          </p:cNvSpPr>
          <p:nvPr/>
        </p:nvSpPr>
        <p:spPr bwMode="auto">
          <a:xfrm>
            <a:off x="2200275" y="2547938"/>
            <a:ext cx="2463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2" charset="77"/>
                <a:cs typeface="Sassoon Infant Rg" pitchFamily="2" charset="77"/>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2" charset="77"/>
                <a:cs typeface="Sassoon Infant Rg" pitchFamily="2" charset="77"/>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77"/>
                <a:cs typeface="Sassoon Infant Rg" pitchFamily="2" charset="77"/>
              </a:defRPr>
            </a:lvl9pPr>
          </a:lstStyle>
          <a:p>
            <a:pPr eaLnBrk="1" hangingPunct="1">
              <a:lnSpc>
                <a:spcPct val="100000"/>
              </a:lnSpc>
              <a:spcBef>
                <a:spcPct val="0"/>
              </a:spcBef>
              <a:buFontTx/>
              <a:buNone/>
            </a:pPr>
            <a:r>
              <a:rPr lang="en-US" altLang="en-US">
                <a:solidFill>
                  <a:schemeClr val="tx1"/>
                </a:solidFill>
                <a:ea typeface="Twinkl" pitchFamily="2" charset="0"/>
                <a:cs typeface="Twinkl" pitchFamily="2" charset="0"/>
              </a:rPr>
              <a:t>A tsunami can be devastating to life, property and nature. As Japan is extremely susceptible to earthquakes, it has implemented strategies to minimise the damage that tsunamis could cause. </a:t>
            </a:r>
          </a:p>
        </p:txBody>
      </p:sp>
      <p:pic>
        <p:nvPicPr>
          <p:cNvPr id="15365" name="Picture 2">
            <a:extLst>
              <a:ext uri="{FF2B5EF4-FFF2-40B4-BE49-F238E27FC236}">
                <a16:creationId xmlns:a16="http://schemas.microsoft.com/office/drawing/2014/main" id="{D38E4FC7-1BB0-6041-8270-D6AA5E6F76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2026" y="2490789"/>
            <a:ext cx="5140325"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6D03F096-C7FD-9842-9642-1EDB2C3ACDF8}"/>
              </a:ext>
            </a:extLst>
          </p:cNvPr>
          <p:cNvSpPr txBox="1">
            <a:spLocks/>
          </p:cNvSpPr>
          <p:nvPr/>
        </p:nvSpPr>
        <p:spPr>
          <a:xfrm>
            <a:off x="189614" y="0"/>
            <a:ext cx="3159642" cy="1325563"/>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Twinkl SemiBold" pitchFamily="2" charset="0"/>
                <a:ea typeface="+mj-ea"/>
                <a:cs typeface="+mj-cs"/>
              </a:defRPr>
            </a:lvl1pPr>
          </a:lstStyle>
          <a:p>
            <a:r>
              <a:rPr lang="en-US" dirty="0"/>
              <a:t>Protection</a:t>
            </a:r>
          </a:p>
        </p:txBody>
      </p:sp>
    </p:spTree>
    <p:extLst>
      <p:ext uri="{BB962C8B-B14F-4D97-AF65-F5344CB8AC3E}">
        <p14:creationId xmlns:p14="http://schemas.microsoft.com/office/powerpoint/2010/main" val="1586935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685</Words>
  <Application>Microsoft Macintosh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dearJoe 5 CASUAL PRO</vt:lpstr>
      <vt:lpstr>Twinkl</vt:lpstr>
      <vt:lpstr>Twinkl SemiBold</vt:lpstr>
      <vt:lpstr>Office Theme</vt:lpstr>
      <vt:lpstr>PowerPoint Presentation</vt:lpstr>
      <vt:lpstr>The different ways of reducing the effects of earthquakes can be classified according to whether they involve: </vt:lpstr>
      <vt:lpstr>Earthquake prediction </vt:lpstr>
      <vt:lpstr>Prediction/ protection in Japan</vt:lpstr>
      <vt:lpstr>Preparation</vt:lpstr>
      <vt:lpstr>Earthquake drills Japan</vt:lpstr>
      <vt:lpstr>Earthquake emergency kit in Japan </vt:lpstr>
      <vt:lpstr>What would you put in your emergency grab bag?</vt:lpstr>
      <vt:lpstr>Protection against Tsunamis</vt:lpstr>
      <vt:lpstr>Protection against Tsunamis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9</cp:revision>
  <dcterms:created xsi:type="dcterms:W3CDTF">2020-04-18T22:41:02Z</dcterms:created>
  <dcterms:modified xsi:type="dcterms:W3CDTF">2020-04-19T00:46:48Z</dcterms:modified>
</cp:coreProperties>
</file>