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2" r:id="rId2"/>
    <p:sldId id="293" r:id="rId3"/>
    <p:sldId id="294" r:id="rId4"/>
    <p:sldId id="299" r:id="rId5"/>
    <p:sldId id="269" r:id="rId6"/>
    <p:sldId id="288" r:id="rId7"/>
    <p:sldId id="270" r:id="rId8"/>
    <p:sldId id="268" r:id="rId9"/>
    <p:sldId id="295" r:id="rId10"/>
    <p:sldId id="297" r:id="rId11"/>
    <p:sldId id="298" r:id="rId12"/>
    <p:sldId id="281" r:id="rId13"/>
    <p:sldId id="271" r:id="rId14"/>
    <p:sldId id="272" r:id="rId15"/>
    <p:sldId id="273" r:id="rId16"/>
    <p:sldId id="296" r:id="rId17"/>
    <p:sldId id="284" r:id="rId18"/>
    <p:sldId id="277" r:id="rId19"/>
    <p:sldId id="276" r:id="rId20"/>
    <p:sldId id="265" r:id="rId21"/>
    <p:sldId id="266" r:id="rId22"/>
    <p:sldId id="267" r:id="rId23"/>
    <p:sldId id="258" r:id="rId24"/>
    <p:sldId id="278" r:id="rId25"/>
    <p:sldId id="279" r:id="rId26"/>
    <p:sldId id="274" r:id="rId27"/>
    <p:sldId id="291" r:id="rId28"/>
    <p:sldId id="289"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8CFAEE-B9FD-A340-97E7-65471A40BBC9}">
          <p14:sldIdLst>
            <p14:sldId id="292"/>
            <p14:sldId id="293"/>
            <p14:sldId id="294"/>
            <p14:sldId id="299"/>
            <p14:sldId id="269"/>
            <p14:sldId id="288"/>
            <p14:sldId id="270"/>
            <p14:sldId id="268"/>
            <p14:sldId id="295"/>
            <p14:sldId id="297"/>
            <p14:sldId id="298"/>
            <p14:sldId id="281"/>
            <p14:sldId id="271"/>
            <p14:sldId id="272"/>
            <p14:sldId id="273"/>
            <p14:sldId id="296"/>
            <p14:sldId id="284"/>
            <p14:sldId id="277"/>
            <p14:sldId id="276"/>
            <p14:sldId id="265"/>
            <p14:sldId id="266"/>
            <p14:sldId id="267"/>
            <p14:sldId id="258"/>
          </p14:sldIdLst>
        </p14:section>
        <p14:section name="Untitled Section" id="{B0727F07-BA4C-4B4B-874B-A114837030A3}">
          <p14:sldIdLst>
            <p14:sldId id="278"/>
            <p14:sldId id="279"/>
            <p14:sldId id="274"/>
            <p14:sldId id="291"/>
            <p14:sldId id="289"/>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p:restoredTop sz="94611"/>
  </p:normalViewPr>
  <p:slideViewPr>
    <p:cSldViewPr>
      <p:cViewPr>
        <p:scale>
          <a:sx n="140" d="100"/>
          <a:sy n="140" d="100"/>
        </p:scale>
        <p:origin x="64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3888A-AD53-477D-AA35-6FF1DE03D6B1}" type="datetimeFigureOut">
              <a:rPr lang="en-US" smtClean="0"/>
              <a:pPr/>
              <a:t>10/12/17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8ACB3D-EECE-4C11-9AE9-9BE4C36000E9}" type="slidenum">
              <a:rPr lang="en-US" smtClean="0"/>
              <a:pPr/>
              <a:t>‹#›</a:t>
            </a:fld>
            <a:endParaRPr lang="en-US"/>
          </a:p>
        </p:txBody>
      </p:sp>
    </p:spTree>
    <p:extLst>
      <p:ext uri="{BB962C8B-B14F-4D97-AF65-F5344CB8AC3E}">
        <p14:creationId xmlns:p14="http://schemas.microsoft.com/office/powerpoint/2010/main" val="36933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7E4259-9DAF-4050-95B7-BBB0799151BA}" type="datetimeFigureOut">
              <a:rPr lang="en-US" smtClean="0"/>
              <a:pPr/>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E4259-9DAF-4050-95B7-BBB0799151BA}" type="datetimeFigureOut">
              <a:rPr lang="en-US" smtClean="0"/>
              <a:pPr/>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E4259-9DAF-4050-95B7-BBB0799151BA}" type="datetimeFigureOut">
              <a:rPr lang="en-US" smtClean="0"/>
              <a:pPr/>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7E4259-9DAF-4050-95B7-BBB0799151BA}" type="datetimeFigureOut">
              <a:rPr lang="en-US" smtClean="0"/>
              <a:pPr/>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7E4259-9DAF-4050-95B7-BBB0799151BA}" type="datetimeFigureOut">
              <a:rPr lang="en-US" smtClean="0"/>
              <a:pPr/>
              <a:t>10/12/17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7E4259-9DAF-4050-95B7-BBB0799151BA}" type="datetimeFigureOut">
              <a:rPr lang="en-US" smtClean="0"/>
              <a:pPr/>
              <a:t>10/12/17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7E4259-9DAF-4050-95B7-BBB0799151BA}" type="datetimeFigureOut">
              <a:rPr lang="en-US" smtClean="0"/>
              <a:pPr/>
              <a:t>10/12/17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7E4259-9DAF-4050-95B7-BBB0799151BA}" type="datetimeFigureOut">
              <a:rPr lang="en-US" smtClean="0"/>
              <a:pPr/>
              <a:t>10/12/17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E4259-9DAF-4050-95B7-BBB0799151BA}" type="datetimeFigureOut">
              <a:rPr lang="en-US" smtClean="0"/>
              <a:pPr/>
              <a:t>10/12/17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E4259-9DAF-4050-95B7-BBB0799151BA}" type="datetimeFigureOut">
              <a:rPr lang="en-US" smtClean="0"/>
              <a:pPr/>
              <a:t>10/12/17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7E4259-9DAF-4050-95B7-BBB0799151BA}" type="datetimeFigureOut">
              <a:rPr lang="en-US" smtClean="0"/>
              <a:pPr/>
              <a:t>10/12/17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58D43-0914-44D9-BCC5-F366FBE378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E4259-9DAF-4050-95B7-BBB0799151BA}" type="datetimeFigureOut">
              <a:rPr lang="en-US" smtClean="0"/>
              <a:pPr/>
              <a:t>10/12/17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58D43-0914-44D9-BCC5-F366FBE378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anielgeey.com/the-foreigner-debate-the-fas-new-work-permit-regulations-explained/" TargetMode="External"/><Relationship Id="rId3" Type="http://schemas.openxmlformats.org/officeDocument/2006/relationships/hyperlink" Target="http://www.bbc.com/sport/0/football/28009869"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independent.co.uk/sport/football/news-and-comment/roman-abramovichs-10year-chelsea-anniversary-what-did-he-ever-do-for-us-spend-2-billion-in-10-years-at-chelsea-thats-what-8680084.html" TargetMode="External"/><Relationship Id="rId4" Type="http://schemas.openxmlformats.org/officeDocument/2006/relationships/hyperlink" Target="http://www.dailymail.co.uk/sport/football/article-2739908/Radamel-Falcao-takes-Manchester-United-transfer-spending-spree-eyewatering-200m-afford-it.html" TargetMode="External"/><Relationship Id="rId1" Type="http://schemas.openxmlformats.org/officeDocument/2006/relationships/slideLayout" Target="../slideLayouts/slideLayout2.xml"/><Relationship Id="rId2" Type="http://schemas.openxmlformats.org/officeDocument/2006/relationships/hyperlink" Target="http://www.telegraph.co.uk/sport/football/teams/manchester-city/9255702/Manchester-Citys-930-million-spending-spree-to-turn-club-into-Premier-League-title-contender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time_continue=470&amp;v=X6QEvM_d9xg" TargetMode="External"/><Relationship Id="rId3" Type="http://schemas.openxmlformats.org/officeDocument/2006/relationships/hyperlink" Target="http://www.independent.co.uk/sport/football/premier-league/premier-league-nets-16314bn-tv-rights-bonanza-1925462.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bbc.co.uk/sport2/hi/football/teams/m/man_utd/7794692.stm" TargetMode="External"/><Relationship Id="rId3" Type="http://schemas.openxmlformats.org/officeDocument/2006/relationships/hyperlink" Target="http://www.manutd.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bbc.co.uk/news/10249101" TargetMode="External"/><Relationship Id="rId4" Type="http://schemas.openxmlformats.org/officeDocument/2006/relationships/hyperlink" Target="http://www.guardian.co.uk/football/2011/feb/14/manchester-united-commercial-revenue" TargetMode="External"/><Relationship Id="rId1" Type="http://schemas.openxmlformats.org/officeDocument/2006/relationships/slideLayout" Target="../slideLayouts/slideLayout2.xml"/><Relationship Id="rId2" Type="http://schemas.openxmlformats.org/officeDocument/2006/relationships/hyperlink" Target="http://news.bbc.co.uk/2/hi/business/8635865.st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news.bbc.co.uk/sport2/hi/football/teams/m/man_utd/8094720.stm" TargetMode="External"/><Relationship Id="rId4" Type="http://schemas.openxmlformats.org/officeDocument/2006/relationships/hyperlink" Target="http://news.bbc.co.uk/2/hi/8081787.stm" TargetMode="External"/><Relationship Id="rId5" Type="http://schemas.openxmlformats.org/officeDocument/2006/relationships/hyperlink" Target="http://www.guardian.co.uk/football/2010/may/06/manchester-united-pre-season-tour-america" TargetMode="External"/><Relationship Id="rId6" Type="http://schemas.openxmlformats.org/officeDocument/2006/relationships/hyperlink" Target="http://www.bbc.co.uk/news/magazine-21478857" TargetMode="External"/><Relationship Id="rId1" Type="http://schemas.openxmlformats.org/officeDocument/2006/relationships/slideLayout" Target="../slideLayouts/slideLayout2.xml"/><Relationship Id="rId2" Type="http://schemas.openxmlformats.org/officeDocument/2006/relationships/hyperlink" Target="http://www.bbc.co.uk/news/business-1474175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6.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 Id="rId3" Type="http://schemas.openxmlformats.org/officeDocument/2006/relationships/image" Target="../media/image5.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tiff"/><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hyperlink" Target="http://news.bbc.co.uk/sport2/hi/football/eng_prem/8182090.stm" TargetMode="External"/><Relationship Id="rId4" Type="http://schemas.openxmlformats.org/officeDocument/2006/relationships/hyperlink" Target="../../premier_league_lesson_1.docx"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theguardian.com/football/blog/2016/jun/01/us-soccer-diversity-problem-world-football?CMP=share_btn_t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smtClean="0"/>
              <a:t>Case study of a national sports league: The English Football League</a:t>
            </a:r>
            <a:endParaRPr lang="en-US" b="1"/>
          </a:p>
        </p:txBody>
      </p:sp>
      <p:pic>
        <p:nvPicPr>
          <p:cNvPr id="4" name="Picture 3"/>
          <p:cNvPicPr>
            <a:picLocks noChangeAspect="1"/>
          </p:cNvPicPr>
          <p:nvPr/>
        </p:nvPicPr>
        <p:blipFill>
          <a:blip r:embed="rId2"/>
          <a:stretch>
            <a:fillRect/>
          </a:stretch>
        </p:blipFill>
        <p:spPr>
          <a:xfrm>
            <a:off x="533400" y="1600200"/>
            <a:ext cx="8380095" cy="4038600"/>
          </a:xfrm>
          <a:prstGeom prst="rect">
            <a:avLst/>
          </a:prstGeom>
        </p:spPr>
      </p:pic>
    </p:spTree>
    <p:extLst>
      <p:ext uri="{BB962C8B-B14F-4D97-AF65-F5344CB8AC3E}">
        <p14:creationId xmlns:p14="http://schemas.microsoft.com/office/powerpoint/2010/main" val="165212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p:spPr>
        <p:txBody>
          <a:bodyPr>
            <a:normAutofit fontScale="90000"/>
          </a:bodyPr>
          <a:lstStyle/>
          <a:p>
            <a:r>
              <a:rPr lang="en-US" b="1" dirty="0" smtClean="0"/>
              <a:t/>
            </a:r>
            <a:br>
              <a:rPr lang="en-US" b="1" dirty="0" smtClean="0"/>
            </a:br>
            <a:r>
              <a:rPr lang="en-US" b="1" dirty="0" smtClean="0">
                <a:solidFill>
                  <a:srgbClr val="FF0000"/>
                </a:solidFill>
              </a:rPr>
              <a:t>‍Measuring Hierarchy</a:t>
            </a:r>
            <a:r>
              <a:rPr lang="en-US" dirty="0" smtClean="0"/>
              <a:t/>
            </a:r>
            <a:br>
              <a:rPr lang="en-US" dirty="0" smtClean="0"/>
            </a:br>
            <a:endParaRPr lang="en-US" dirty="0"/>
          </a:p>
        </p:txBody>
      </p:sp>
      <p:sp>
        <p:nvSpPr>
          <p:cNvPr id="8" name="Content Placeholder 7"/>
          <p:cNvSpPr>
            <a:spLocks noGrp="1"/>
          </p:cNvSpPr>
          <p:nvPr>
            <p:ph idx="1"/>
          </p:nvPr>
        </p:nvSpPr>
        <p:spPr>
          <a:xfrm>
            <a:off x="228600" y="914400"/>
            <a:ext cx="8763000" cy="5715000"/>
          </a:xfrm>
        </p:spPr>
        <p:txBody>
          <a:bodyPr>
            <a:normAutofit fontScale="70000" lnSpcReduction="20000"/>
          </a:bodyPr>
          <a:lstStyle/>
          <a:p>
            <a:pPr>
              <a:buNone/>
            </a:pPr>
            <a:r>
              <a:rPr lang="en-US" b="1" dirty="0" smtClean="0"/>
              <a:t>The Barclay's Premier League </a:t>
            </a:r>
            <a:r>
              <a:rPr lang="en-US" dirty="0" smtClean="0"/>
              <a:t>is the only level one league in England so it is</a:t>
            </a:r>
            <a:r>
              <a:rPr lang="en-US" b="1" dirty="0" smtClean="0"/>
              <a:t> top of the hierarchy</a:t>
            </a:r>
            <a:r>
              <a:rPr lang="en-US" dirty="0" smtClean="0"/>
              <a:t> in terms of football leagues. </a:t>
            </a:r>
          </a:p>
          <a:p>
            <a:pPr>
              <a:buNone/>
            </a:pPr>
            <a:r>
              <a:rPr lang="en-US" dirty="0" smtClean="0"/>
              <a:t>The Barclays Premier League is often considered to be </a:t>
            </a:r>
            <a:r>
              <a:rPr lang="en-US" b="1" dirty="0" smtClean="0"/>
              <a:t>the number one league in the world</a:t>
            </a:r>
            <a:r>
              <a:rPr lang="en-US" dirty="0" smtClean="0"/>
              <a:t> as well, because of </a:t>
            </a:r>
            <a:r>
              <a:rPr lang="en-US" b="1" dirty="0" smtClean="0"/>
              <a:t>its viewing figures, average attendances and income generation.</a:t>
            </a:r>
            <a:r>
              <a:rPr lang="en-US" dirty="0" smtClean="0"/>
              <a:t> </a:t>
            </a:r>
          </a:p>
          <a:p>
            <a:pPr>
              <a:buNone/>
            </a:pPr>
            <a:r>
              <a:rPr lang="en-US" dirty="0" smtClean="0"/>
              <a:t>In terms of the football team at top of the hierarchy, things get a little bit more complicated. The current champions are Leicester City (anomaly). However, if we look at different measures then </a:t>
            </a:r>
            <a:r>
              <a:rPr lang="en-US" b="1" dirty="0" smtClean="0"/>
              <a:t>Manchester United, Manchester City or Liverpool</a:t>
            </a:r>
            <a:r>
              <a:rPr lang="en-US" dirty="0" smtClean="0"/>
              <a:t> could appear at the top of the hierarchy.</a:t>
            </a:r>
            <a:br>
              <a:rPr lang="en-US" dirty="0" smtClean="0"/>
            </a:br>
            <a:r>
              <a:rPr lang="en-US" dirty="0" smtClean="0"/>
              <a:t/>
            </a:r>
            <a:br>
              <a:rPr lang="en-US" dirty="0" smtClean="0"/>
            </a:br>
            <a:r>
              <a:rPr lang="en-US" dirty="0" smtClean="0">
                <a:solidFill>
                  <a:srgbClr val="FF0000"/>
                </a:solidFill>
              </a:rPr>
              <a:t>Biggest Stadium: </a:t>
            </a:r>
            <a:r>
              <a:rPr lang="en-US" dirty="0" smtClean="0"/>
              <a:t>Manchester United (Old Trafford)</a:t>
            </a:r>
            <a:br>
              <a:rPr lang="en-US" dirty="0" smtClean="0"/>
            </a:br>
            <a:r>
              <a:rPr lang="en-US" b="1" dirty="0" smtClean="0"/>
              <a:t>Average Attendance: </a:t>
            </a:r>
            <a:r>
              <a:rPr lang="en-US" dirty="0" smtClean="0"/>
              <a:t>Manchester United</a:t>
            </a:r>
            <a:br>
              <a:rPr lang="en-US" dirty="0" smtClean="0"/>
            </a:br>
            <a:r>
              <a:rPr lang="en-US" dirty="0" smtClean="0">
                <a:solidFill>
                  <a:srgbClr val="FF0000"/>
                </a:solidFill>
              </a:rPr>
              <a:t>Most Premier League Titles: </a:t>
            </a:r>
            <a:r>
              <a:rPr lang="en-US" dirty="0" smtClean="0"/>
              <a:t>Manchester United</a:t>
            </a:r>
            <a:br>
              <a:rPr lang="en-US" dirty="0" smtClean="0"/>
            </a:br>
            <a:r>
              <a:rPr lang="en-US" b="1" dirty="0" smtClean="0"/>
              <a:t>Current Champions: </a:t>
            </a:r>
            <a:r>
              <a:rPr lang="en-US" dirty="0" smtClean="0"/>
              <a:t>Leicester City 2015-16/Chelsea 2014/15</a:t>
            </a:r>
            <a:br>
              <a:rPr lang="en-US" dirty="0" smtClean="0"/>
            </a:br>
            <a:r>
              <a:rPr lang="en-US" dirty="0" smtClean="0">
                <a:solidFill>
                  <a:srgbClr val="FF0000"/>
                </a:solidFill>
              </a:rPr>
              <a:t>Most FA Cup titles: </a:t>
            </a:r>
            <a:r>
              <a:rPr lang="en-US" dirty="0" smtClean="0"/>
              <a:t>Manchester United</a:t>
            </a:r>
            <a:br>
              <a:rPr lang="en-US" dirty="0" smtClean="0"/>
            </a:br>
            <a:r>
              <a:rPr lang="en-US" b="1" dirty="0" smtClean="0"/>
              <a:t>Most Champions League Titles: </a:t>
            </a:r>
            <a:r>
              <a:rPr lang="en-US" dirty="0" smtClean="0"/>
              <a:t>Liverpool</a:t>
            </a:r>
            <a:br>
              <a:rPr lang="en-US" dirty="0" smtClean="0"/>
            </a:br>
            <a:r>
              <a:rPr lang="en-US" dirty="0" smtClean="0">
                <a:solidFill>
                  <a:srgbClr val="FF0000"/>
                </a:solidFill>
              </a:rPr>
              <a:t>Highest Wage Bill: </a:t>
            </a:r>
            <a:r>
              <a:rPr lang="en-US" dirty="0" smtClean="0"/>
              <a:t>Chelsea and Manchester City</a:t>
            </a:r>
            <a:br>
              <a:rPr lang="en-US" dirty="0" smtClean="0"/>
            </a:br>
            <a:r>
              <a:rPr lang="en-US" b="1" dirty="0" smtClean="0"/>
              <a:t>Richest Club: </a:t>
            </a:r>
            <a:r>
              <a:rPr lang="en-US" dirty="0" smtClean="0"/>
              <a:t>Manchester United</a:t>
            </a:r>
          </a:p>
          <a:p>
            <a:endParaRPr lang="en-US" dirty="0"/>
          </a:p>
        </p:txBody>
      </p:sp>
    </p:spTree>
    <p:extLst>
      <p:ext uri="{BB962C8B-B14F-4D97-AF65-F5344CB8AC3E}">
        <p14:creationId xmlns:p14="http://schemas.microsoft.com/office/powerpoint/2010/main" val="659136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990600" y="1371599"/>
          <a:ext cx="6858000" cy="5181804"/>
        </p:xfrm>
        <a:graphic>
          <a:graphicData uri="http://schemas.openxmlformats.org/drawingml/2006/table">
            <a:tbl>
              <a:tblPr/>
              <a:tblGrid>
                <a:gridCol w="1371600"/>
                <a:gridCol w="1371600"/>
                <a:gridCol w="1371600"/>
                <a:gridCol w="1371600"/>
                <a:gridCol w="1371600"/>
              </a:tblGrid>
              <a:tr h="502532">
                <a:tc>
                  <a:txBody>
                    <a:bodyPr/>
                    <a:lstStyle/>
                    <a:p>
                      <a:pPr marL="0" marR="0">
                        <a:lnSpc>
                          <a:spcPct val="115000"/>
                        </a:lnSpc>
                        <a:spcBef>
                          <a:spcPts val="0"/>
                        </a:spcBef>
                        <a:spcAft>
                          <a:spcPts val="0"/>
                        </a:spcAft>
                      </a:pPr>
                      <a:r>
                        <a:rPr lang="en-US" sz="900" dirty="0">
                          <a:latin typeface="Arial"/>
                          <a:ea typeface="Times New Roman"/>
                          <a:cs typeface="Times New Roman"/>
                        </a:rPr>
                        <a:t>TEAM</a:t>
                      </a:r>
                      <a:endParaRPr lang="en-US" sz="900" dirty="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CITY</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1000"/>
                        </a:spcAft>
                      </a:pPr>
                      <a:r>
                        <a:rPr lang="en-US" sz="1100" b="1">
                          <a:latin typeface="Arial"/>
                          <a:ea typeface="Times New Roman"/>
                          <a:cs typeface="Times New Roman"/>
                        </a:rPr>
                        <a:t>‍CITY POPULATION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STADIUM NAME</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STADIUM CAPACITY</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Aston Villa</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Birmingham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1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Villa Park</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42,000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Norwich City</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Norwich</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132,000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Carrow Road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26,000</a:t>
                      </a:r>
                      <a:endParaRPr lang="en-US" sz="900">
                        <a:latin typeface="Calibri"/>
                        <a:ea typeface="Calibri"/>
                        <a:cs typeface="Times New Roman"/>
                      </a:endParaRPr>
                    </a:p>
                  </a:txBody>
                  <a:tcPr marL="7865" marR="7865" marT="7865" marB="7865" anchor="ctr">
                    <a:lnL>
                      <a:noFill/>
                    </a:lnL>
                    <a:lnR>
                      <a:noFill/>
                    </a:lnR>
                    <a:lnT>
                      <a:noFill/>
                    </a:lnT>
                    <a:lnB>
                      <a:noFill/>
                    </a:lnB>
                  </a:tcPr>
                </a:tc>
              </a:tr>
              <a:tr h="409478">
                <a:tc>
                  <a:txBody>
                    <a:bodyPr/>
                    <a:lstStyle/>
                    <a:p>
                      <a:pPr marL="0" marR="0">
                        <a:lnSpc>
                          <a:spcPct val="115000"/>
                        </a:lnSpc>
                        <a:spcBef>
                          <a:spcPts val="0"/>
                        </a:spcBef>
                        <a:spcAft>
                          <a:spcPts val="0"/>
                        </a:spcAft>
                      </a:pPr>
                      <a:r>
                        <a:rPr lang="en-US" sz="900">
                          <a:latin typeface="Arial"/>
                          <a:ea typeface="Times New Roman"/>
                          <a:cs typeface="Times New Roman"/>
                        </a:rPr>
                        <a:t>West Bromwich Albion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Birmingham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1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The Hawthorns</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28,000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Reading</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Reading</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232,000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Madejski Stadium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24,000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Manchester City</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Manchester</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500,000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City of Manchester</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47,000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Manchester United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Manchester</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500,000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Old Trafford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75,000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West Ham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London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7.5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Upton Park</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35,000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Newcastle United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Newcastle</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260,000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St James Park</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52,000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Sunderland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Sunderland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280,000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Stadium of Light</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49,000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Stoke City</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Stoke</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250,000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Britannia Stadium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dirty="0">
                          <a:latin typeface="Arial"/>
                          <a:ea typeface="Times New Roman"/>
                          <a:cs typeface="Times New Roman"/>
                        </a:rPr>
                        <a:t>28,000</a:t>
                      </a:r>
                      <a:endParaRPr lang="en-US" sz="900" dirty="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Wigan Athletic</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Wigan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81,000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JJB Stadium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25,000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Fulham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London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7.5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Craven Cottage</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25,000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Swansea City</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Swansea</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228,000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Liberty Stadium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20,500</a:t>
                      </a:r>
                      <a:endParaRPr lang="en-US" sz="900">
                        <a:latin typeface="Calibri"/>
                        <a:ea typeface="Calibri"/>
                        <a:cs typeface="Times New Roman"/>
                      </a:endParaRPr>
                    </a:p>
                  </a:txBody>
                  <a:tcPr marL="7865" marR="7865" marT="7865" marB="7865" anchor="ctr">
                    <a:lnL>
                      <a:noFill/>
                    </a:lnL>
                    <a:lnR>
                      <a:noFill/>
                    </a:lnR>
                    <a:lnT>
                      <a:noFill/>
                    </a:lnT>
                    <a:lnB>
                      <a:noFill/>
                    </a:lnB>
                  </a:tcPr>
                </a:tc>
              </a:tr>
              <a:tr h="409478">
                <a:tc>
                  <a:txBody>
                    <a:bodyPr/>
                    <a:lstStyle/>
                    <a:p>
                      <a:pPr marL="0" marR="0">
                        <a:lnSpc>
                          <a:spcPct val="115000"/>
                        </a:lnSpc>
                        <a:spcBef>
                          <a:spcPts val="0"/>
                        </a:spcBef>
                        <a:spcAft>
                          <a:spcPts val="0"/>
                        </a:spcAft>
                      </a:pPr>
                      <a:r>
                        <a:rPr lang="en-US" sz="900">
                          <a:latin typeface="Arial"/>
                          <a:ea typeface="Times New Roman"/>
                          <a:cs typeface="Times New Roman"/>
                        </a:rPr>
                        <a:t>Tottenham Hotspurs</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London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7.5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White Hart Lane</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36,000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Arsenal</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London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7.5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Emirates</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60,000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Chelsea</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London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7.5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Stamford Bridge</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42,000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OPR</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London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7.5 million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Loftus Road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19,000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Southampton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Southampton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239,000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St Mary's Stadium</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32,000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Liverpool</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Liverpool</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435,000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Anfield</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45,000</a:t>
                      </a:r>
                      <a:endParaRPr lang="en-US" sz="900">
                        <a:latin typeface="Calibri"/>
                        <a:ea typeface="Calibri"/>
                        <a:cs typeface="Times New Roman"/>
                      </a:endParaRPr>
                    </a:p>
                  </a:txBody>
                  <a:tcPr marL="7865" marR="7865" marT="7865" marB="7865" anchor="ctr">
                    <a:lnL>
                      <a:noFill/>
                    </a:lnL>
                    <a:lnR>
                      <a:noFill/>
                    </a:lnR>
                    <a:lnT>
                      <a:noFill/>
                    </a:lnT>
                    <a:lnB>
                      <a:noFill/>
                    </a:lnB>
                  </a:tcPr>
                </a:tc>
              </a:tr>
              <a:tr h="214462">
                <a:tc>
                  <a:txBody>
                    <a:bodyPr/>
                    <a:lstStyle/>
                    <a:p>
                      <a:pPr marL="0" marR="0">
                        <a:lnSpc>
                          <a:spcPct val="115000"/>
                        </a:lnSpc>
                        <a:spcBef>
                          <a:spcPts val="0"/>
                        </a:spcBef>
                        <a:spcAft>
                          <a:spcPts val="0"/>
                        </a:spcAft>
                      </a:pPr>
                      <a:r>
                        <a:rPr lang="en-US" sz="900">
                          <a:latin typeface="Arial"/>
                          <a:ea typeface="Times New Roman"/>
                          <a:cs typeface="Times New Roman"/>
                        </a:rPr>
                        <a:t>Everton</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Liverpool</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435,000</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a:latin typeface="Arial"/>
                          <a:ea typeface="Times New Roman"/>
                          <a:cs typeface="Times New Roman"/>
                        </a:rPr>
                        <a:t>Goodison Park</a:t>
                      </a:r>
                      <a:endParaRPr lang="en-US" sz="900">
                        <a:latin typeface="Calibri"/>
                        <a:ea typeface="Calibri"/>
                        <a:cs typeface="Times New Roman"/>
                      </a:endParaRPr>
                    </a:p>
                  </a:txBody>
                  <a:tcPr marL="7865" marR="7865" marT="7865" marB="7865" anchor="ctr">
                    <a:lnL>
                      <a:noFill/>
                    </a:lnL>
                    <a:lnR>
                      <a:noFill/>
                    </a:lnR>
                    <a:lnT>
                      <a:noFill/>
                    </a:lnT>
                    <a:lnB>
                      <a:noFill/>
                    </a:lnB>
                  </a:tcPr>
                </a:tc>
                <a:tc>
                  <a:txBody>
                    <a:bodyPr/>
                    <a:lstStyle/>
                    <a:p>
                      <a:pPr marL="0" marR="0">
                        <a:lnSpc>
                          <a:spcPct val="115000"/>
                        </a:lnSpc>
                        <a:spcBef>
                          <a:spcPts val="0"/>
                        </a:spcBef>
                        <a:spcAft>
                          <a:spcPts val="0"/>
                        </a:spcAft>
                      </a:pPr>
                      <a:r>
                        <a:rPr lang="en-US" sz="900" dirty="0">
                          <a:latin typeface="Arial"/>
                          <a:ea typeface="Times New Roman"/>
                          <a:cs typeface="Times New Roman"/>
                        </a:rPr>
                        <a:t>40,000</a:t>
                      </a:r>
                      <a:endParaRPr lang="en-US" sz="900" dirty="0">
                        <a:latin typeface="Calibri"/>
                        <a:ea typeface="Calibri"/>
                        <a:cs typeface="Times New Roman"/>
                      </a:endParaRPr>
                    </a:p>
                  </a:txBody>
                  <a:tcPr marL="7865" marR="7865" marT="7865" marB="7865" anchor="ctr">
                    <a:lnL>
                      <a:noFill/>
                    </a:lnL>
                    <a:lnR>
                      <a:noFill/>
                    </a:lnR>
                    <a:lnT>
                      <a:noFill/>
                    </a:lnT>
                    <a:lnB>
                      <a:noFill/>
                    </a:lnB>
                  </a:tcPr>
                </a:tc>
              </a:tr>
            </a:tbl>
          </a:graphicData>
        </a:graphic>
      </p:graphicFrame>
      <p:sp>
        <p:nvSpPr>
          <p:cNvPr id="23554" name="Rectangle 2"/>
          <p:cNvSpPr>
            <a:spLocks noChangeArrowheads="1"/>
          </p:cNvSpPr>
          <p:nvPr/>
        </p:nvSpPr>
        <p:spPr bwMode="auto">
          <a:xfrm>
            <a:off x="609600" y="183989"/>
            <a:ext cx="7620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Looking at the list of Premier League clubs</a:t>
            </a:r>
            <a:r>
              <a:rPr kumimoji="0" lang="en-US" sz="1400" b="1" i="0" u="none" strike="noStrike" cap="none" normalizeH="0" dirty="0" smtClean="0">
                <a:ln>
                  <a:noFill/>
                </a:ln>
                <a:solidFill>
                  <a:srgbClr val="FF0000"/>
                </a:solidFill>
                <a:effectLst/>
                <a:latin typeface="Arial" pitchFamily="34" charset="0"/>
                <a:ea typeface="Times New Roman" pitchFamily="18" charset="0"/>
                <a:cs typeface="Arial" pitchFamily="34" charset="0"/>
              </a:rPr>
              <a:t> below</a:t>
            </a:r>
            <a:r>
              <a:rPr kumimoji="0" lang="en-US"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 city needs a population of about 250,000 to support a Premier League football club. </a:t>
            </a:r>
            <a:r>
              <a:rPr kumimoji="0" lang="en-US" sz="14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Wigan</a:t>
            </a:r>
            <a:r>
              <a:rPr kumimoji="0" lang="en-US"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Norwich and Swansea all noticeable exceptions. There are also some big cities in England that don't have Premier League football teams; Derby, Nottingham are a couple, but even more noticeable are Sheffield (535,000), Leeds (770,000) and Bristol (420,000).</a:t>
            </a:r>
            <a:endParaRPr kumimoji="0" lang="en-US" sz="1400" b="1"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p14="http://schemas.microsoft.com/office/powerpoint/2010/main" val="1385949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24204"/>
            <a:ext cx="6583919" cy="3328595"/>
          </a:xfrm>
          <a:prstGeom prst="rect">
            <a:avLst/>
          </a:prstGeom>
        </p:spPr>
      </p:pic>
      <p:pic>
        <p:nvPicPr>
          <p:cNvPr id="5" name="Picture 4"/>
          <p:cNvPicPr>
            <a:picLocks noChangeAspect="1"/>
          </p:cNvPicPr>
          <p:nvPr/>
        </p:nvPicPr>
        <p:blipFill>
          <a:blip r:embed="rId3"/>
          <a:stretch>
            <a:fillRect/>
          </a:stretch>
        </p:blipFill>
        <p:spPr>
          <a:xfrm>
            <a:off x="2438400" y="3293096"/>
            <a:ext cx="6577012" cy="3402979"/>
          </a:xfrm>
          <a:prstGeom prst="rect">
            <a:avLst/>
          </a:prstGeom>
        </p:spPr>
      </p:pic>
    </p:spTree>
    <p:extLst>
      <p:ext uri="{BB962C8B-B14F-4D97-AF65-F5344CB8AC3E}">
        <p14:creationId xmlns:p14="http://schemas.microsoft.com/office/powerpoint/2010/main" val="2453437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306"/>
            <a:ext cx="8229600" cy="1143000"/>
          </a:xfrm>
        </p:spPr>
        <p:txBody>
          <a:bodyPr>
            <a:normAutofit fontScale="90000"/>
          </a:bodyPr>
          <a:lstStyle/>
          <a:p>
            <a:r>
              <a:rPr lang="en-US" b="1" dirty="0"/>
              <a:t>Political Factors limiting participation in the Premier League</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hlinkClick r:id="rId2"/>
              </a:rPr>
              <a:t>Click here </a:t>
            </a:r>
            <a:r>
              <a:rPr lang="en-US" dirty="0" smtClean="0"/>
              <a:t>to </a:t>
            </a:r>
            <a:r>
              <a:rPr lang="en-US" dirty="0"/>
              <a:t>access a news article on the UK Work Permit system and how it affects players wishing to participate in the league. </a:t>
            </a:r>
            <a:r>
              <a:rPr lang="en-US" b="1" dirty="0">
                <a:solidFill>
                  <a:srgbClr val="FF0000"/>
                </a:solidFill>
              </a:rPr>
              <a:t>Outline</a:t>
            </a:r>
            <a:r>
              <a:rPr lang="en-US" dirty="0">
                <a:solidFill>
                  <a:srgbClr val="FF0000"/>
                </a:solidFill>
              </a:rPr>
              <a:t> </a:t>
            </a:r>
            <a:r>
              <a:rPr lang="en-US" dirty="0"/>
              <a:t>the rules for players who are from outside of the EU. </a:t>
            </a:r>
            <a:endParaRPr lang="en-US" dirty="0" smtClean="0"/>
          </a:p>
          <a:p>
            <a:pPr marL="0" indent="0">
              <a:buNone/>
            </a:pPr>
            <a:r>
              <a:rPr lang="en-US" dirty="0"/>
              <a:t/>
            </a:r>
            <a:br>
              <a:rPr lang="en-US" dirty="0"/>
            </a:br>
            <a:endParaRPr lang="en-US" dirty="0" smtClean="0"/>
          </a:p>
          <a:p>
            <a:pPr marL="0" indent="0">
              <a:buNone/>
            </a:pPr>
            <a:r>
              <a:rPr lang="en-US" b="1" u="sng" dirty="0" smtClean="0">
                <a:hlinkClick r:id="rId3"/>
              </a:rPr>
              <a:t>Click </a:t>
            </a:r>
            <a:r>
              <a:rPr lang="en-US" b="1" u="sng" dirty="0">
                <a:hlinkClick r:id="rId3"/>
              </a:rPr>
              <a:t>here</a:t>
            </a:r>
            <a:r>
              <a:rPr lang="en-US" u="sng" dirty="0"/>
              <a:t> </a:t>
            </a:r>
            <a:r>
              <a:rPr lang="en-US" dirty="0"/>
              <a:t>to access a  2014 news article on the limiting of non-UK players in Premier League teams and promoting home grown players. </a:t>
            </a:r>
            <a:r>
              <a:rPr lang="en-US" b="1" dirty="0">
                <a:solidFill>
                  <a:srgbClr val="FF0000"/>
                </a:solidFill>
              </a:rPr>
              <a:t>Make notes </a:t>
            </a:r>
            <a:r>
              <a:rPr lang="en-US" dirty="0"/>
              <a:t>on why this system has been introduced, how it links to the English National Football team and the effects that it is likely to have.</a:t>
            </a:r>
          </a:p>
        </p:txBody>
      </p:sp>
    </p:spTree>
    <p:extLst>
      <p:ext uri="{BB962C8B-B14F-4D97-AF65-F5344CB8AC3E}">
        <p14:creationId xmlns:p14="http://schemas.microsoft.com/office/powerpoint/2010/main" val="1348368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Economic factors affecting participation in the Premier League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There </a:t>
            </a:r>
            <a:r>
              <a:rPr lang="en-US" dirty="0"/>
              <a:t>has been massive inward investment into four of the top football clubs in the English Premier League in recent years. Premier League clubs have been bought by foreign investors. Three examples are set out below:</a:t>
            </a:r>
            <a:br>
              <a:rPr lang="en-US" dirty="0"/>
            </a:br>
            <a:endParaRPr lang="en-US" dirty="0" smtClean="0"/>
          </a:p>
          <a:p>
            <a:r>
              <a:rPr lang="en-US" b="1" dirty="0" smtClean="0"/>
              <a:t>Chelsea </a:t>
            </a:r>
            <a:r>
              <a:rPr lang="en-US" b="1" dirty="0"/>
              <a:t>Football Club </a:t>
            </a:r>
            <a:r>
              <a:rPr lang="en-US" dirty="0"/>
              <a:t>(London) </a:t>
            </a:r>
            <a:r>
              <a:rPr lang="en-US" dirty="0" smtClean="0"/>
              <a:t>-</a:t>
            </a:r>
            <a:r>
              <a:rPr lang="en-US" dirty="0"/>
              <a:t> Roman </a:t>
            </a:r>
            <a:r>
              <a:rPr lang="en-US" dirty="0" err="1"/>
              <a:t>Abramovich</a:t>
            </a:r>
            <a:r>
              <a:rPr lang="en-US" dirty="0"/>
              <a:t> (Russia). Wealth $11.3 billion &amp; 53rd wealthiest person on earth</a:t>
            </a:r>
          </a:p>
          <a:p>
            <a:r>
              <a:rPr lang="en-US" b="1" dirty="0"/>
              <a:t>Manchester City</a:t>
            </a:r>
            <a:r>
              <a:rPr lang="en-US" dirty="0"/>
              <a:t> - Sheikh Mansour (United Arab Emirates). Wealth $4.3 billion with family fortune of $1 trillion!</a:t>
            </a:r>
          </a:p>
          <a:p>
            <a:r>
              <a:rPr lang="en-US" b="1" dirty="0"/>
              <a:t>Manchester United </a:t>
            </a:r>
            <a:r>
              <a:rPr lang="en-US" dirty="0"/>
              <a:t>- Glazier brothers (USA). Wealth $4 billion. </a:t>
            </a:r>
          </a:p>
          <a:p>
            <a:pPr marL="0" indent="0">
              <a:buNone/>
            </a:pPr>
            <a:r>
              <a:rPr lang="en-US" dirty="0"/>
              <a:t/>
            </a:r>
            <a:br>
              <a:rPr lang="en-US" dirty="0"/>
            </a:br>
            <a:r>
              <a:rPr lang="en-US" dirty="0"/>
              <a:t>Check out the following articles to find out how much each club has spent to achieve success in the Premier League. </a:t>
            </a:r>
            <a:r>
              <a:rPr lang="en-US" b="1" dirty="0">
                <a:solidFill>
                  <a:srgbClr val="FF0000"/>
                </a:solidFill>
              </a:rPr>
              <a:t>Make notes </a:t>
            </a:r>
            <a:r>
              <a:rPr lang="en-US" dirty="0"/>
              <a:t>on these three clubs including levels of spending from the graphs below. </a:t>
            </a:r>
            <a:br>
              <a:rPr lang="en-US" dirty="0"/>
            </a:br>
            <a:r>
              <a:rPr lang="en-US" dirty="0"/>
              <a:t/>
            </a:r>
            <a:br>
              <a:rPr lang="en-US" dirty="0"/>
            </a:br>
            <a:r>
              <a:rPr lang="en-US" dirty="0"/>
              <a:t>Manchester City FC -</a:t>
            </a:r>
            <a:r>
              <a:rPr lang="en-US" u="sng" dirty="0"/>
              <a:t> </a:t>
            </a:r>
            <a:r>
              <a:rPr lang="en-US" b="1" u="sng" dirty="0">
                <a:hlinkClick r:id="rId2"/>
              </a:rPr>
              <a:t>Link here</a:t>
            </a:r>
            <a:r>
              <a:rPr lang="en-US" dirty="0"/>
              <a:t/>
            </a:r>
            <a:br>
              <a:rPr lang="en-US" dirty="0"/>
            </a:br>
            <a:r>
              <a:rPr lang="en-US" dirty="0"/>
              <a:t>Chelsea FC -</a:t>
            </a:r>
            <a:r>
              <a:rPr lang="en-US" dirty="0">
                <a:hlinkClick r:id="rId3"/>
              </a:rPr>
              <a:t> </a:t>
            </a:r>
            <a:r>
              <a:rPr lang="en-US" b="1" u="sng" dirty="0">
                <a:hlinkClick r:id="rId3"/>
              </a:rPr>
              <a:t>Link here</a:t>
            </a:r>
            <a:r>
              <a:rPr lang="en-US" dirty="0"/>
              <a:t/>
            </a:r>
            <a:br>
              <a:rPr lang="en-US" dirty="0"/>
            </a:br>
            <a:r>
              <a:rPr lang="en-US" dirty="0"/>
              <a:t>Manchester </a:t>
            </a:r>
            <a:r>
              <a:rPr lang="en-US" dirty="0" err="1"/>
              <a:t>Utd</a:t>
            </a:r>
            <a:r>
              <a:rPr lang="en-US" dirty="0"/>
              <a:t> FC - </a:t>
            </a:r>
            <a:r>
              <a:rPr lang="en-US" b="1" u="sng" dirty="0">
                <a:hlinkClick r:id="rId4"/>
              </a:rPr>
              <a:t>Link here</a:t>
            </a:r>
            <a:endParaRPr lang="en-US" dirty="0"/>
          </a:p>
        </p:txBody>
      </p:sp>
    </p:spTree>
    <p:extLst>
      <p:ext uri="{BB962C8B-B14F-4D97-AF65-F5344CB8AC3E}">
        <p14:creationId xmlns:p14="http://schemas.microsoft.com/office/powerpoint/2010/main" val="4170346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87416"/>
            <a:ext cx="8977136" cy="5516562"/>
          </a:xfrm>
          <a:prstGeom prst="rect">
            <a:avLst/>
          </a:prstGeom>
        </p:spPr>
      </p:pic>
    </p:spTree>
    <p:extLst>
      <p:ext uri="{BB962C8B-B14F-4D97-AF65-F5344CB8AC3E}">
        <p14:creationId xmlns:p14="http://schemas.microsoft.com/office/powerpoint/2010/main" val="24348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Globalisation</a:t>
            </a:r>
            <a:r>
              <a:rPr lang="en-US" b="1" dirty="0" smtClean="0"/>
              <a:t> of Sport</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Drag </a:t>
            </a:r>
            <a:r>
              <a:rPr lang="en-US" dirty="0"/>
              <a:t>the timer bar to </a:t>
            </a:r>
            <a:r>
              <a:rPr lang="en-US" dirty="0" smtClean="0"/>
              <a:t>5:33. </a:t>
            </a:r>
            <a:r>
              <a:rPr lang="en-US" dirty="0"/>
              <a:t>Make notes on International Sports People from both the slide and the narrator</a:t>
            </a:r>
            <a:r>
              <a:rPr lang="en-US" dirty="0" smtClean="0"/>
              <a:t>. </a:t>
            </a:r>
            <a:r>
              <a:rPr lang="en-US" dirty="0">
                <a:hlinkClick r:id="rId2"/>
              </a:rPr>
              <a:t>https://www.youtube.com/watch?time_continue=470&amp;v=X6QEvM_d9xg</a:t>
            </a:r>
            <a:endParaRPr lang="en-US" dirty="0"/>
          </a:p>
          <a:p>
            <a:endParaRPr lang="en-US" dirty="0"/>
          </a:p>
          <a:p>
            <a:pPr marL="0" indent="0">
              <a:buNone/>
            </a:pPr>
            <a:r>
              <a:rPr lang="en-US" b="1" u="sng" dirty="0"/>
              <a:t>Spectator participation</a:t>
            </a:r>
            <a:r>
              <a:rPr lang="en-US" dirty="0"/>
              <a:t/>
            </a:r>
            <a:br>
              <a:rPr lang="en-US" dirty="0"/>
            </a:br>
            <a:r>
              <a:rPr lang="en-US" dirty="0"/>
              <a:t>The majority of revenue for football clubs is generated not through fans who go to see live games, but those who watch matches live on television in different parts of the world. </a:t>
            </a:r>
            <a:r>
              <a:rPr lang="en-US" b="1" u="sng" dirty="0">
                <a:hlinkClick r:id="rId3"/>
              </a:rPr>
              <a:t>Click here</a:t>
            </a:r>
            <a:r>
              <a:rPr lang="en-US" dirty="0"/>
              <a:t> to read the Independent newspaper article from 2010 on the money generated through TV broadcasting. </a:t>
            </a:r>
          </a:p>
        </p:txBody>
      </p:sp>
      <p:sp>
        <p:nvSpPr>
          <p:cNvPr id="4" name="TextBox 3"/>
          <p:cNvSpPr txBox="1"/>
          <p:nvPr/>
        </p:nvSpPr>
        <p:spPr>
          <a:xfrm>
            <a:off x="228600" y="524209"/>
            <a:ext cx="1524000" cy="923330"/>
          </a:xfrm>
          <a:prstGeom prst="rect">
            <a:avLst/>
          </a:prstGeom>
          <a:noFill/>
        </p:spPr>
        <p:txBody>
          <a:bodyPr wrap="square" rtlCol="0">
            <a:spAutoFit/>
          </a:bodyPr>
          <a:lstStyle/>
          <a:p>
            <a:r>
              <a:rPr lang="en-US" b="1" dirty="0" smtClean="0">
                <a:solidFill>
                  <a:srgbClr val="FF0000"/>
                </a:solidFill>
              </a:rPr>
              <a:t>Factors affecting spectators </a:t>
            </a:r>
            <a:endParaRPr lang="en-US" b="1" dirty="0">
              <a:solidFill>
                <a:srgbClr val="FF0000"/>
              </a:solidFill>
            </a:endParaRPr>
          </a:p>
        </p:txBody>
      </p:sp>
    </p:spTree>
    <p:extLst>
      <p:ext uri="{BB962C8B-B14F-4D97-AF65-F5344CB8AC3E}">
        <p14:creationId xmlns:p14="http://schemas.microsoft.com/office/powerpoint/2010/main" val="67608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66725"/>
            <a:ext cx="9144000" cy="1143000"/>
          </a:xfrm>
        </p:spPr>
        <p:txBody>
          <a:bodyPr>
            <a:normAutofit fontScale="90000"/>
          </a:bodyPr>
          <a:lstStyle/>
          <a:p>
            <a:r>
              <a:rPr lang="en-US" b="1" dirty="0" smtClean="0"/>
              <a:t>The global spread of the supporters of the premier league</a:t>
            </a:r>
            <a:r>
              <a:rPr lang="en-US" b="1" dirty="0"/>
              <a:t/>
            </a:r>
            <a:br>
              <a:rPr lang="en-US" b="1"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447800"/>
            <a:ext cx="5072736" cy="4889500"/>
          </a:xfrm>
          <a:prstGeom prst="rect">
            <a:avLst/>
          </a:prstGeom>
        </p:spPr>
      </p:pic>
      <p:sp>
        <p:nvSpPr>
          <p:cNvPr id="5" name="TextBox 4"/>
          <p:cNvSpPr txBox="1"/>
          <p:nvPr/>
        </p:nvSpPr>
        <p:spPr>
          <a:xfrm>
            <a:off x="5257800" y="1447800"/>
            <a:ext cx="3810000" cy="4524315"/>
          </a:xfrm>
          <a:prstGeom prst="rect">
            <a:avLst/>
          </a:prstGeom>
          <a:noFill/>
        </p:spPr>
        <p:txBody>
          <a:bodyPr wrap="square" rtlCol="0">
            <a:spAutoFit/>
          </a:bodyPr>
          <a:lstStyle/>
          <a:p>
            <a:r>
              <a:rPr lang="en-US" dirty="0" smtClean="0"/>
              <a:t>Refer to the 2 embedded tweets on the </a:t>
            </a:r>
            <a:r>
              <a:rPr lang="en-US" dirty="0" err="1" smtClean="0"/>
              <a:t>weebly</a:t>
            </a:r>
            <a:r>
              <a:rPr lang="en-US" dirty="0" smtClean="0"/>
              <a:t> page: </a:t>
            </a:r>
          </a:p>
          <a:p>
            <a:endParaRPr lang="en-US" dirty="0"/>
          </a:p>
          <a:p>
            <a:r>
              <a:rPr lang="en-US" b="1" dirty="0"/>
              <a:t>Task 1:</a:t>
            </a:r>
            <a:r>
              <a:rPr lang="en-US" dirty="0"/>
              <a:t> Look at the embedded 'map of the premier league' tweet below. Describe the pattern shown:</a:t>
            </a:r>
            <a:r>
              <a:rPr lang="en-US" dirty="0"/>
              <a:t/>
            </a:r>
            <a:br>
              <a:rPr lang="en-US" dirty="0"/>
            </a:br>
            <a:r>
              <a:rPr lang="en-US" dirty="0"/>
              <a:t>- Which clubs are the most followed overall?</a:t>
            </a:r>
            <a:r>
              <a:rPr lang="en-US" dirty="0"/>
              <a:t/>
            </a:r>
            <a:br>
              <a:rPr lang="en-US" dirty="0"/>
            </a:br>
            <a:r>
              <a:rPr lang="en-US" dirty="0"/>
              <a:t>- Which countries have concentrations from particular clubs? </a:t>
            </a:r>
            <a:r>
              <a:rPr lang="en-US" dirty="0"/>
              <a:t/>
            </a:r>
            <a:br>
              <a:rPr lang="en-US" dirty="0"/>
            </a:br>
            <a:r>
              <a:rPr lang="en-US" dirty="0"/>
              <a:t>- Which areas of the world have fewer supporters? </a:t>
            </a:r>
            <a:endParaRPr lang="en-US" dirty="0" smtClean="0"/>
          </a:p>
          <a:p>
            <a:endParaRPr lang="en-US" dirty="0"/>
          </a:p>
          <a:p>
            <a:r>
              <a:rPr lang="en-US" b="1" dirty="0"/>
              <a:t>Task 2: </a:t>
            </a:r>
            <a:r>
              <a:rPr lang="en-US" dirty="0"/>
              <a:t>Why has the pattern occurred? Read the tweet below and explain some of the reasons for this pattern.</a:t>
            </a:r>
            <a:endParaRPr lang="en-US" dirty="0"/>
          </a:p>
        </p:txBody>
      </p:sp>
    </p:spTree>
    <p:extLst>
      <p:ext uri="{BB962C8B-B14F-4D97-AF65-F5344CB8AC3E}">
        <p14:creationId xmlns:p14="http://schemas.microsoft.com/office/powerpoint/2010/main" val="348039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2605881" y="2820979"/>
            <a:ext cx="6811963" cy="1143000"/>
          </a:xfrm>
        </p:spPr>
        <p:txBody>
          <a:bodyPr>
            <a:normAutofit fontScale="90000"/>
          </a:bodyPr>
          <a:lstStyle/>
          <a:p>
            <a:r>
              <a:rPr lang="en-US" dirty="0"/>
              <a:t>Past exam questions Nov 2011: </a:t>
            </a:r>
          </a:p>
        </p:txBody>
      </p:sp>
      <p:pic>
        <p:nvPicPr>
          <p:cNvPr id="4" name="Picture 3"/>
          <p:cNvPicPr>
            <a:picLocks noChangeAspect="1"/>
          </p:cNvPicPr>
          <p:nvPr/>
        </p:nvPicPr>
        <p:blipFill>
          <a:blip r:embed="rId2"/>
          <a:stretch>
            <a:fillRect/>
          </a:stretch>
        </p:blipFill>
        <p:spPr>
          <a:xfrm>
            <a:off x="2180481" y="0"/>
            <a:ext cx="5651140" cy="6553200"/>
          </a:xfrm>
          <a:prstGeom prst="rect">
            <a:avLst/>
          </a:prstGeom>
        </p:spPr>
      </p:pic>
      <p:sp>
        <p:nvSpPr>
          <p:cNvPr id="3" name="Rectangle 2"/>
          <p:cNvSpPr/>
          <p:nvPr/>
        </p:nvSpPr>
        <p:spPr>
          <a:xfrm>
            <a:off x="6612420" y="2133600"/>
            <a:ext cx="2438401" cy="2308324"/>
          </a:xfrm>
          <a:prstGeom prst="rect">
            <a:avLst/>
          </a:prstGeom>
        </p:spPr>
        <p:txBody>
          <a:bodyPr wrap="square">
            <a:spAutoFit/>
          </a:bodyPr>
          <a:lstStyle/>
          <a:p>
            <a:r>
              <a:rPr lang="en-US" b="1" dirty="0">
                <a:solidFill>
                  <a:srgbClr val="FF0000"/>
                </a:solidFill>
              </a:rPr>
              <a:t>Sphere of influence:</a:t>
            </a:r>
            <a:r>
              <a:rPr lang="en-US" dirty="0">
                <a:solidFill>
                  <a:srgbClr val="FF0000"/>
                </a:solidFill>
              </a:rPr>
              <a:t> The </a:t>
            </a:r>
            <a:r>
              <a:rPr lang="en-US" dirty="0" smtClean="0">
                <a:solidFill>
                  <a:srgbClr val="FF0000"/>
                </a:solidFill>
              </a:rPr>
              <a:t>area that people are drawn from to support a service. </a:t>
            </a:r>
            <a:r>
              <a:rPr lang="en-US" dirty="0">
                <a:solidFill>
                  <a:srgbClr val="FF0000"/>
                </a:solidFill>
              </a:rPr>
              <a:t>Here it will be the area that </a:t>
            </a:r>
            <a:r>
              <a:rPr lang="en-US" dirty="0" smtClean="0">
                <a:solidFill>
                  <a:srgbClr val="FF0000"/>
                </a:solidFill>
              </a:rPr>
              <a:t>supporters are drawn from to support </a:t>
            </a:r>
            <a:r>
              <a:rPr lang="en-US" dirty="0">
                <a:solidFill>
                  <a:srgbClr val="FF0000"/>
                </a:solidFill>
              </a:rPr>
              <a:t>a football team.</a:t>
            </a:r>
          </a:p>
        </p:txBody>
      </p:sp>
    </p:spTree>
    <p:extLst>
      <p:ext uri="{BB962C8B-B14F-4D97-AF65-F5344CB8AC3E}">
        <p14:creationId xmlns:p14="http://schemas.microsoft.com/office/powerpoint/2010/main" val="4162645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err="1" smtClean="0"/>
              <a:t>Markscheme</a:t>
            </a:r>
            <a:r>
              <a:rPr lang="en-US" dirty="0" smtClean="0"/>
              <a:t> </a:t>
            </a:r>
            <a:endParaRPr lang="en-US" dirty="0"/>
          </a:p>
        </p:txBody>
      </p:sp>
      <p:pic>
        <p:nvPicPr>
          <p:cNvPr id="4" name="Picture 3"/>
          <p:cNvPicPr>
            <a:picLocks noChangeAspect="1"/>
          </p:cNvPicPr>
          <p:nvPr/>
        </p:nvPicPr>
        <p:blipFill>
          <a:blip r:embed="rId2"/>
          <a:stretch>
            <a:fillRect/>
          </a:stretch>
        </p:blipFill>
        <p:spPr>
          <a:xfrm>
            <a:off x="1066800" y="1143000"/>
            <a:ext cx="6736911" cy="5419142"/>
          </a:xfrm>
          <a:prstGeom prst="rect">
            <a:avLst/>
          </a:prstGeom>
        </p:spPr>
      </p:pic>
    </p:spTree>
    <p:extLst>
      <p:ext uri="{BB962C8B-B14F-4D97-AF65-F5344CB8AC3E}">
        <p14:creationId xmlns:p14="http://schemas.microsoft.com/office/powerpoint/2010/main" val="2483864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 </a:t>
            </a:r>
            <a:r>
              <a:rPr lang="en-US" sz="2700" b="0" dirty="0"/>
              <a:t>Factors affecting the geography of a national sports league, including the location of its hierarchy of teams and the distribution of supporters </a:t>
            </a:r>
            <a:br>
              <a:rPr lang="en-US" sz="2700" b="0" dirty="0"/>
            </a:br>
            <a:r>
              <a:rPr lang="en-US" sz="2700" b="0" i="1" dirty="0"/>
              <a:t>Case study of </a:t>
            </a:r>
            <a:r>
              <a:rPr lang="en-US" sz="2700" i="1" dirty="0"/>
              <a:t>one</a:t>
            </a:r>
            <a:r>
              <a:rPr lang="en-US" sz="2700" b="0" i="1" dirty="0"/>
              <a:t> national sports league</a:t>
            </a:r>
            <a:r>
              <a:rPr lang="en-US" b="0" dirty="0"/>
              <a:t/>
            </a:r>
            <a:br>
              <a:rPr lang="en-US" b="0" dirty="0"/>
            </a:br>
            <a:endParaRPr lang="en-US" dirty="0"/>
          </a:p>
        </p:txBody>
      </p:sp>
      <p:sp>
        <p:nvSpPr>
          <p:cNvPr id="5" name="Text Placeholder 4"/>
          <p:cNvSpPr>
            <a:spLocks noGrp="1"/>
          </p:cNvSpPr>
          <p:nvPr>
            <p:ph type="body"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1524000" y="1143000"/>
            <a:ext cx="5941695" cy="2863467"/>
          </a:xfrm>
          <a:prstGeom prst="rect">
            <a:avLst/>
          </a:prstGeom>
        </p:spPr>
      </p:pic>
    </p:spTree>
    <p:extLst>
      <p:ext uri="{BB962C8B-B14F-4D97-AF65-F5344CB8AC3E}">
        <p14:creationId xmlns:p14="http://schemas.microsoft.com/office/powerpoint/2010/main" val="689716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686800" cy="6477000"/>
          </a:xfrm>
        </p:spPr>
        <p:txBody>
          <a:bodyPr>
            <a:normAutofit fontScale="92500" lnSpcReduction="20000"/>
          </a:bodyPr>
          <a:lstStyle/>
          <a:p>
            <a:pPr marL="0" marR="0" algn="ctr">
              <a:lnSpc>
                <a:spcPct val="115000"/>
              </a:lnSpc>
              <a:spcBef>
                <a:spcPts val="0"/>
              </a:spcBef>
              <a:spcAft>
                <a:spcPts val="1000"/>
              </a:spcAft>
              <a:buNone/>
            </a:pPr>
            <a:r>
              <a:rPr lang="en-US" sz="2400" b="1" dirty="0" smtClean="0">
                <a:latin typeface="Arial"/>
                <a:ea typeface="Times New Roman"/>
                <a:cs typeface="Times New Roman"/>
              </a:rPr>
              <a:t>‍Manchester United - Top of the Hierarchy?</a:t>
            </a:r>
            <a:endParaRPr lang="en-US" sz="2400" b="1" dirty="0" smtClean="0">
              <a:ea typeface="Times New Roman"/>
              <a:cs typeface="Times New Roman"/>
            </a:endParaRPr>
          </a:p>
          <a:p>
            <a:pPr marL="0" marR="0">
              <a:lnSpc>
                <a:spcPct val="115000"/>
              </a:lnSpc>
              <a:spcBef>
                <a:spcPts val="0"/>
              </a:spcBef>
              <a:spcAft>
                <a:spcPts val="1000"/>
              </a:spcAft>
              <a:buNone/>
            </a:pPr>
            <a:r>
              <a:rPr lang="en-US" sz="1100" dirty="0" smtClean="0">
                <a:latin typeface="Arial"/>
                <a:ea typeface="Times New Roman"/>
                <a:cs typeface="Times New Roman"/>
              </a:rPr>
              <a:t/>
            </a:r>
            <a:br>
              <a:rPr lang="en-US" sz="1100" dirty="0" smtClean="0">
                <a:latin typeface="Arial"/>
                <a:ea typeface="Times New Roman"/>
                <a:cs typeface="Times New Roman"/>
              </a:rPr>
            </a:br>
            <a:r>
              <a:rPr lang="en-US" sz="1100" b="1" dirty="0" smtClean="0">
                <a:latin typeface="Arial"/>
                <a:ea typeface="Times New Roman"/>
                <a:cs typeface="Times New Roman"/>
              </a:rPr>
              <a:t>Manchester United has the biggest stadium, the highest income, the most FA cups, the most league titles and the most global fans. </a:t>
            </a:r>
            <a:r>
              <a:rPr lang="en-US" sz="1100" dirty="0" smtClean="0">
                <a:latin typeface="Arial"/>
                <a:ea typeface="Times New Roman"/>
                <a:cs typeface="Times New Roman"/>
              </a:rPr>
              <a:t>Because of this it is often considered to be the number one club in England - top of the hierarchy.</a:t>
            </a:r>
            <a:br>
              <a:rPr lang="en-US" sz="1100" dirty="0" smtClean="0">
                <a:latin typeface="Arial"/>
                <a:ea typeface="Times New Roman"/>
                <a:cs typeface="Times New Roman"/>
              </a:rPr>
            </a:br>
            <a:r>
              <a:rPr lang="en-US" sz="1100" dirty="0" smtClean="0">
                <a:latin typeface="Arial"/>
                <a:ea typeface="Times New Roman"/>
                <a:cs typeface="Times New Roman"/>
              </a:rPr>
              <a:t/>
            </a:r>
            <a:br>
              <a:rPr lang="en-US" sz="1100" dirty="0" smtClean="0">
                <a:latin typeface="Arial"/>
                <a:ea typeface="Times New Roman"/>
                <a:cs typeface="Times New Roman"/>
              </a:rPr>
            </a:br>
            <a:r>
              <a:rPr lang="en-US" sz="1100" dirty="0" smtClean="0">
                <a:latin typeface="Arial"/>
                <a:ea typeface="Times New Roman"/>
                <a:cs typeface="Times New Roman"/>
              </a:rPr>
              <a:t>Manchester United was formed in 1878 but was not an original founding member of the football league. Originally called Newton Heath it changed its name to Manchester United in 1902 and moved to Old Trafford in 1910. Manchester is owned by the American Glazer family and is estimated to be worth about $2 billion making it the most valuable club in the world.</a:t>
            </a:r>
            <a:br>
              <a:rPr lang="en-US" sz="1100" dirty="0" smtClean="0">
                <a:latin typeface="Arial"/>
                <a:ea typeface="Times New Roman"/>
                <a:cs typeface="Times New Roman"/>
              </a:rPr>
            </a:br>
            <a:r>
              <a:rPr lang="en-US" sz="1100" dirty="0" smtClean="0">
                <a:latin typeface="Arial"/>
                <a:ea typeface="Times New Roman"/>
                <a:cs typeface="Times New Roman"/>
              </a:rPr>
              <a:t/>
            </a:r>
            <a:br>
              <a:rPr lang="en-US" sz="1100" dirty="0" smtClean="0">
                <a:latin typeface="Arial"/>
                <a:ea typeface="Times New Roman"/>
                <a:cs typeface="Times New Roman"/>
              </a:rPr>
            </a:br>
            <a:r>
              <a:rPr lang="en-US" sz="1100" b="1" dirty="0" smtClean="0">
                <a:latin typeface="Arial"/>
                <a:ea typeface="Times New Roman"/>
                <a:cs typeface="Times New Roman"/>
              </a:rPr>
              <a:t>The club's worldwide fan base includes more than 200 officially </a:t>
            </a:r>
            <a:r>
              <a:rPr lang="en-US" sz="1100" b="1" dirty="0" err="1" smtClean="0">
                <a:latin typeface="Arial"/>
                <a:ea typeface="Times New Roman"/>
                <a:cs typeface="Times New Roman"/>
              </a:rPr>
              <a:t>recognised</a:t>
            </a:r>
            <a:r>
              <a:rPr lang="en-US" sz="1100" b="1" dirty="0" smtClean="0">
                <a:latin typeface="Arial"/>
                <a:ea typeface="Times New Roman"/>
                <a:cs typeface="Times New Roman"/>
              </a:rPr>
              <a:t> branches of the Manchester United Supporters Club (MUSC), in at least 24 countries. The club takes advantage of this support through its worldwide summer tours. </a:t>
            </a:r>
            <a:r>
              <a:rPr lang="en-US" sz="1100" dirty="0" smtClean="0">
                <a:latin typeface="Arial"/>
                <a:ea typeface="Times New Roman"/>
                <a:cs typeface="Times New Roman"/>
              </a:rPr>
              <a:t>Accountancy firm and sports industry consultants Deloitte estimate that Manchester United has </a:t>
            </a:r>
            <a:r>
              <a:rPr lang="en-US" sz="1100" b="1" dirty="0" smtClean="0">
                <a:latin typeface="Arial"/>
                <a:ea typeface="Times New Roman"/>
                <a:cs typeface="Times New Roman"/>
              </a:rPr>
              <a:t>75 million fans worldwide</a:t>
            </a:r>
            <a:r>
              <a:rPr lang="en-US" sz="1100" dirty="0" smtClean="0">
                <a:latin typeface="Arial"/>
                <a:ea typeface="Times New Roman"/>
                <a:cs typeface="Times New Roman"/>
              </a:rPr>
              <a:t>, while other estimates put this figure closer to </a:t>
            </a:r>
            <a:r>
              <a:rPr lang="en-US" sz="1100" b="1" dirty="0" smtClean="0">
                <a:latin typeface="Arial"/>
                <a:ea typeface="Times New Roman"/>
                <a:cs typeface="Times New Roman"/>
              </a:rPr>
              <a:t>333 million.</a:t>
            </a:r>
            <a:r>
              <a:rPr lang="en-US" sz="1100" dirty="0" smtClean="0">
                <a:latin typeface="Arial"/>
                <a:ea typeface="Times New Roman"/>
                <a:cs typeface="Times New Roman"/>
              </a:rPr>
              <a:t/>
            </a:r>
            <a:br>
              <a:rPr lang="en-US" sz="1100" dirty="0" smtClean="0">
                <a:latin typeface="Arial"/>
                <a:ea typeface="Times New Roman"/>
                <a:cs typeface="Times New Roman"/>
              </a:rPr>
            </a:br>
            <a:r>
              <a:rPr lang="en-US" sz="1100" dirty="0" smtClean="0">
                <a:latin typeface="Arial"/>
                <a:ea typeface="Times New Roman"/>
                <a:cs typeface="Times New Roman"/>
              </a:rPr>
              <a:t> </a:t>
            </a:r>
          </a:p>
          <a:p>
            <a:pPr marL="0" marR="0">
              <a:lnSpc>
                <a:spcPct val="115000"/>
              </a:lnSpc>
              <a:spcBef>
                <a:spcPts val="0"/>
              </a:spcBef>
              <a:spcAft>
                <a:spcPts val="1000"/>
              </a:spcAft>
              <a:buNone/>
            </a:pPr>
            <a:r>
              <a:rPr lang="en-US" sz="1500" b="1" dirty="0" smtClean="0">
                <a:solidFill>
                  <a:srgbClr val="FF0000"/>
                </a:solidFill>
                <a:latin typeface="Arial"/>
                <a:ea typeface="Times New Roman"/>
                <a:cs typeface="Times New Roman"/>
              </a:rPr>
              <a:t>Data on Man United Fans from </a:t>
            </a:r>
            <a:r>
              <a:rPr lang="en-US" sz="1500" b="1" dirty="0" err="1" smtClean="0">
                <a:solidFill>
                  <a:srgbClr val="FF0000"/>
                </a:solidFill>
                <a:latin typeface="Arial"/>
                <a:ea typeface="Times New Roman"/>
                <a:cs typeface="Times New Roman"/>
              </a:rPr>
              <a:t>Facebook</a:t>
            </a:r>
            <a:r>
              <a:rPr lang="en-US" sz="1500" b="1" dirty="0" smtClean="0">
                <a:solidFill>
                  <a:srgbClr val="FF0000"/>
                </a:solidFill>
                <a:latin typeface="Arial"/>
                <a:ea typeface="Times New Roman"/>
                <a:cs typeface="Times New Roman"/>
              </a:rPr>
              <a:t>: </a:t>
            </a:r>
          </a:p>
          <a:p>
            <a:pPr marL="0" marR="0">
              <a:lnSpc>
                <a:spcPct val="115000"/>
              </a:lnSpc>
              <a:spcBef>
                <a:spcPts val="0"/>
              </a:spcBef>
              <a:spcAft>
                <a:spcPts val="1000"/>
              </a:spcAft>
              <a:buNone/>
            </a:pPr>
            <a:r>
              <a:rPr lang="en-US" sz="1500" b="1" smtClean="0">
                <a:solidFill>
                  <a:srgbClr val="FF0000"/>
                </a:solidFill>
                <a:latin typeface="Arial"/>
                <a:ea typeface="Times New Roman"/>
                <a:cs typeface="Times New Roman"/>
              </a:rPr>
              <a:t>http</a:t>
            </a:r>
            <a:r>
              <a:rPr lang="en-US" sz="1500" b="1" dirty="0" smtClean="0">
                <a:solidFill>
                  <a:srgbClr val="FF0000"/>
                </a:solidFill>
                <a:latin typeface="Arial"/>
                <a:ea typeface="Times New Roman"/>
                <a:cs typeface="Times New Roman"/>
              </a:rPr>
              <a:t>://www.peakdemand.co.uk/blog/facebook-advertising/manchester-united/ </a:t>
            </a:r>
          </a:p>
          <a:p>
            <a:pPr marL="0" marR="0">
              <a:lnSpc>
                <a:spcPct val="115000"/>
              </a:lnSpc>
              <a:spcBef>
                <a:spcPts val="0"/>
              </a:spcBef>
              <a:spcAft>
                <a:spcPts val="1000"/>
              </a:spcAft>
              <a:buNone/>
            </a:pPr>
            <a:r>
              <a:rPr lang="en-US" sz="1100" dirty="0" smtClean="0">
                <a:latin typeface="Arial"/>
                <a:ea typeface="Times New Roman"/>
                <a:cs typeface="Times New Roman"/>
              </a:rPr>
              <a:t/>
            </a:r>
            <a:br>
              <a:rPr lang="en-US" sz="1100" dirty="0" smtClean="0">
                <a:latin typeface="Arial"/>
                <a:ea typeface="Times New Roman"/>
                <a:cs typeface="Times New Roman"/>
              </a:rPr>
            </a:br>
            <a:r>
              <a:rPr lang="en-US" sz="1100" b="1" dirty="0" smtClean="0">
                <a:latin typeface="Arial"/>
                <a:ea typeface="Times New Roman"/>
                <a:cs typeface="Times New Roman"/>
              </a:rPr>
              <a:t>Manchester United is currently sponsored by Aon who are paying about $120 million over 4 years. </a:t>
            </a:r>
            <a:r>
              <a:rPr lang="en-US" sz="1100" dirty="0" smtClean="0">
                <a:latin typeface="Arial"/>
                <a:ea typeface="Times New Roman"/>
                <a:cs typeface="Times New Roman"/>
              </a:rPr>
              <a:t>The clubs brand and trademarks are estimated to be worth about $525 million. Manchester United manages to maintain its number one position through:</a:t>
            </a:r>
            <a:br>
              <a:rPr lang="en-US" sz="1100" dirty="0" smtClean="0">
                <a:latin typeface="Arial"/>
                <a:ea typeface="Times New Roman"/>
                <a:cs typeface="Times New Roman"/>
              </a:rPr>
            </a:b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Merchandise sales (shirts, mugs, posters, bed spreads, etc.)</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Season ticket and match day ticket sales</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TV money (Sky)</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Transfer market (selling players e.g. </a:t>
            </a:r>
            <a:r>
              <a:rPr lang="en-US" sz="1100" dirty="0" err="1" smtClean="0">
                <a:latin typeface="Arial"/>
                <a:ea typeface="Times New Roman"/>
                <a:cs typeface="Times New Roman"/>
              </a:rPr>
              <a:t>Ronaldo</a:t>
            </a:r>
            <a:r>
              <a:rPr lang="en-US" sz="1100" dirty="0" smtClean="0">
                <a:latin typeface="Arial"/>
                <a:ea typeface="Times New Roman"/>
                <a:cs typeface="Times New Roman"/>
              </a:rPr>
              <a:t> to Real Madrid)</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Global pre-season tours (usually to Asia) - </a:t>
            </a:r>
            <a:r>
              <a:rPr lang="en-US" sz="1100" dirty="0" smtClean="0">
                <a:solidFill>
                  <a:srgbClr val="0000FF"/>
                </a:solidFill>
                <a:latin typeface="Arial"/>
                <a:ea typeface="Times New Roman"/>
                <a:cs typeface="Times New Roman"/>
                <a:hlinkClick r:id="rId2"/>
              </a:rPr>
              <a:t>Japanese gripped by Man United fever - BBC article</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International players e.g. </a:t>
            </a:r>
            <a:r>
              <a:rPr lang="en-US" sz="1100" dirty="0" err="1" smtClean="0">
                <a:latin typeface="Arial"/>
                <a:ea typeface="Times New Roman"/>
                <a:cs typeface="Times New Roman"/>
              </a:rPr>
              <a:t>Ji</a:t>
            </a:r>
            <a:r>
              <a:rPr lang="en-US" sz="1100" dirty="0" smtClean="0">
                <a:latin typeface="Arial"/>
                <a:ea typeface="Times New Roman"/>
                <a:cs typeface="Times New Roman"/>
              </a:rPr>
              <a:t>-Sung Park of South Korea</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Website and supporters club (</a:t>
            </a:r>
            <a:r>
              <a:rPr lang="en-US" sz="1100" dirty="0" smtClean="0">
                <a:solidFill>
                  <a:srgbClr val="0000FF"/>
                </a:solidFill>
                <a:latin typeface="Arial"/>
                <a:ea typeface="Times New Roman"/>
                <a:cs typeface="Times New Roman"/>
                <a:hlinkClick r:id="rId3"/>
              </a:rPr>
              <a:t>http://www.manutd.com/</a:t>
            </a:r>
            <a:r>
              <a:rPr lang="en-US" sz="1100" dirty="0" smtClean="0">
                <a:latin typeface="Arial"/>
                <a:ea typeface="Times New Roman"/>
                <a:cs typeface="Times New Roman"/>
              </a:rPr>
              <a:t>)</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Winning trophies (prize money)</a:t>
            </a:r>
            <a:endParaRPr lang="en-US" sz="1100" dirty="0" smtClean="0">
              <a:ea typeface="Calibri"/>
              <a:cs typeface="Times New Roman"/>
            </a:endParaRPr>
          </a:p>
          <a:p>
            <a:pPr lvl="0">
              <a:lnSpc>
                <a:spcPct val="115000"/>
              </a:lnSpc>
              <a:spcBef>
                <a:spcPts val="0"/>
              </a:spcBef>
              <a:spcAft>
                <a:spcPts val="1000"/>
              </a:spcAft>
              <a:buSzPts val="1000"/>
              <a:buFont typeface="Symbol"/>
              <a:buChar char=""/>
              <a:tabLst>
                <a:tab pos="457200" algn="l"/>
              </a:tabLst>
            </a:pPr>
            <a:r>
              <a:rPr lang="en-US" sz="1100" dirty="0" smtClean="0">
                <a:latin typeface="Arial"/>
                <a:ea typeface="Times New Roman"/>
                <a:cs typeface="Times New Roman"/>
              </a:rPr>
              <a:t>MUTV (television channel promoting itself)</a:t>
            </a:r>
            <a:endParaRPr lang="en-US" sz="1100" dirty="0" smtClean="0">
              <a:ea typeface="Calibri"/>
              <a:cs typeface="Times New Roman"/>
            </a:endParaRP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400800"/>
          </a:xfrm>
        </p:spPr>
        <p:txBody>
          <a:bodyPr>
            <a:normAutofit fontScale="25000" lnSpcReduction="20000"/>
          </a:bodyPr>
          <a:lstStyle/>
          <a:p>
            <a:pPr algn="ctr">
              <a:buNone/>
            </a:pPr>
            <a:r>
              <a:rPr lang="en-US" sz="7200" b="1" dirty="0" smtClean="0"/>
              <a:t>‍Manchester United – Fact-file</a:t>
            </a:r>
            <a:endParaRPr lang="en-US" sz="7200" dirty="0" smtClean="0"/>
          </a:p>
          <a:p>
            <a:pPr>
              <a:buNone/>
            </a:pPr>
            <a:r>
              <a:rPr lang="en-US" sz="6400" dirty="0" smtClean="0"/>
              <a:t/>
            </a:r>
            <a:br>
              <a:rPr lang="en-US" sz="6400" dirty="0" smtClean="0"/>
            </a:br>
            <a:r>
              <a:rPr lang="en-US" sz="6400" b="1" dirty="0" smtClean="0"/>
              <a:t>Date Founded:</a:t>
            </a:r>
            <a:r>
              <a:rPr lang="en-US" sz="6400" dirty="0" smtClean="0"/>
              <a:t> 1878</a:t>
            </a:r>
            <a:br>
              <a:rPr lang="en-US" sz="6400" dirty="0" smtClean="0"/>
            </a:br>
            <a:r>
              <a:rPr lang="en-US" sz="6400" dirty="0" smtClean="0"/>
              <a:t/>
            </a:r>
            <a:br>
              <a:rPr lang="en-US" sz="6400" dirty="0" smtClean="0"/>
            </a:br>
            <a:r>
              <a:rPr lang="en-US" sz="6400" b="1" dirty="0" smtClean="0"/>
              <a:t>Stadium:</a:t>
            </a:r>
            <a:r>
              <a:rPr lang="en-US" sz="6400" dirty="0" smtClean="0"/>
              <a:t> Old Trafford</a:t>
            </a:r>
            <a:br>
              <a:rPr lang="en-US" sz="6400" dirty="0" smtClean="0"/>
            </a:br>
            <a:r>
              <a:rPr lang="en-US" sz="6400" dirty="0" smtClean="0"/>
              <a:t/>
            </a:r>
            <a:br>
              <a:rPr lang="en-US" sz="6400" dirty="0" smtClean="0"/>
            </a:br>
            <a:r>
              <a:rPr lang="en-US" sz="6400" b="1" dirty="0" smtClean="0"/>
              <a:t>Stadium Capacity:</a:t>
            </a:r>
            <a:r>
              <a:rPr lang="en-US" sz="6400" dirty="0" smtClean="0"/>
              <a:t> 75,957</a:t>
            </a:r>
            <a:br>
              <a:rPr lang="en-US" sz="6400" dirty="0" smtClean="0"/>
            </a:br>
            <a:r>
              <a:rPr lang="en-US" sz="6400" dirty="0" smtClean="0"/>
              <a:t/>
            </a:r>
            <a:br>
              <a:rPr lang="en-US" sz="6400" dirty="0" smtClean="0"/>
            </a:br>
            <a:r>
              <a:rPr lang="en-US" sz="6400" b="1" dirty="0" smtClean="0"/>
              <a:t>Income (2009/10):</a:t>
            </a:r>
            <a:r>
              <a:rPr lang="en-US" sz="6400" dirty="0" smtClean="0"/>
              <a:t> Turnover of over $460 million</a:t>
            </a:r>
            <a:br>
              <a:rPr lang="en-US" sz="6400" dirty="0" smtClean="0"/>
            </a:br>
            <a:r>
              <a:rPr lang="en-US" sz="6400" dirty="0" smtClean="0"/>
              <a:t/>
            </a:r>
            <a:br>
              <a:rPr lang="en-US" sz="6400" dirty="0" smtClean="0"/>
            </a:br>
            <a:r>
              <a:rPr lang="en-US" sz="6400" b="1" dirty="0" smtClean="0"/>
              <a:t>Premier League Titles:</a:t>
            </a:r>
            <a:r>
              <a:rPr lang="en-US" sz="6400" dirty="0" smtClean="0"/>
              <a:t> 12</a:t>
            </a:r>
            <a:br>
              <a:rPr lang="en-US" sz="6400" dirty="0" smtClean="0"/>
            </a:br>
            <a:r>
              <a:rPr lang="en-US" sz="6400" dirty="0" smtClean="0"/>
              <a:t/>
            </a:r>
            <a:br>
              <a:rPr lang="en-US" sz="6400" dirty="0" smtClean="0"/>
            </a:br>
            <a:r>
              <a:rPr lang="en-US" sz="6400" b="1" dirty="0" smtClean="0"/>
              <a:t>League Titles (including Premier League)</a:t>
            </a:r>
            <a:r>
              <a:rPr lang="en-US" sz="6400" dirty="0" smtClean="0"/>
              <a:t>: 19 titles</a:t>
            </a:r>
            <a:br>
              <a:rPr lang="en-US" sz="6400" dirty="0" smtClean="0"/>
            </a:br>
            <a:r>
              <a:rPr lang="en-US" sz="6400" dirty="0" smtClean="0"/>
              <a:t/>
            </a:r>
            <a:br>
              <a:rPr lang="en-US" sz="6400" dirty="0" smtClean="0"/>
            </a:br>
            <a:r>
              <a:rPr lang="en-US" sz="6400" b="1" dirty="0" smtClean="0"/>
              <a:t>Champions League Trophies:</a:t>
            </a:r>
            <a:r>
              <a:rPr lang="en-US" sz="6400" dirty="0" smtClean="0"/>
              <a:t> 3</a:t>
            </a:r>
            <a:br>
              <a:rPr lang="en-US" sz="6400" dirty="0" smtClean="0"/>
            </a:br>
            <a:r>
              <a:rPr lang="en-US" sz="6400" dirty="0" smtClean="0"/>
              <a:t/>
            </a:r>
            <a:br>
              <a:rPr lang="en-US" sz="6400" dirty="0" smtClean="0"/>
            </a:br>
            <a:r>
              <a:rPr lang="en-US" sz="6400" b="1" dirty="0" smtClean="0"/>
              <a:t>FA Cup Victories:</a:t>
            </a:r>
            <a:r>
              <a:rPr lang="en-US" sz="6400" dirty="0" smtClean="0"/>
              <a:t> 11</a:t>
            </a:r>
            <a:br>
              <a:rPr lang="en-US" sz="6400" dirty="0" smtClean="0"/>
            </a:br>
            <a:r>
              <a:rPr lang="en-US" sz="6400" dirty="0" smtClean="0"/>
              <a:t/>
            </a:r>
            <a:br>
              <a:rPr lang="en-US" sz="6400" dirty="0" smtClean="0"/>
            </a:br>
            <a:r>
              <a:rPr lang="en-US" sz="6400" b="1" dirty="0" smtClean="0"/>
              <a:t>Highest Earning Player (salary):</a:t>
            </a:r>
            <a:r>
              <a:rPr lang="en-US" sz="6400" dirty="0" smtClean="0"/>
              <a:t> Wayne Rooney ($11.6 million a year)</a:t>
            </a:r>
            <a:br>
              <a:rPr lang="en-US" sz="6400" dirty="0" smtClean="0"/>
            </a:br>
            <a:r>
              <a:rPr lang="en-US" sz="6400" dirty="0" smtClean="0"/>
              <a:t/>
            </a:r>
            <a:br>
              <a:rPr lang="en-US" sz="6400" dirty="0" smtClean="0"/>
            </a:br>
            <a:r>
              <a:rPr lang="en-US" sz="6400" b="1" dirty="0" smtClean="0"/>
              <a:t>Total Wage Bill:</a:t>
            </a:r>
            <a:r>
              <a:rPr lang="en-US" sz="6400" dirty="0" smtClean="0"/>
              <a:t> About $193 million a year</a:t>
            </a:r>
            <a:br>
              <a:rPr lang="en-US" sz="6400" dirty="0" smtClean="0"/>
            </a:br>
            <a:r>
              <a:rPr lang="en-US" sz="6400" dirty="0" smtClean="0"/>
              <a:t/>
            </a:r>
            <a:br>
              <a:rPr lang="en-US" sz="6400" dirty="0" smtClean="0"/>
            </a:br>
            <a:r>
              <a:rPr lang="en-US" sz="6400" b="1" dirty="0" smtClean="0"/>
              <a:t>Global Fans:</a:t>
            </a:r>
            <a:r>
              <a:rPr lang="en-US" sz="6400" dirty="0" smtClean="0"/>
              <a:t> Up to 330 million</a:t>
            </a:r>
          </a:p>
          <a:p>
            <a:pPr>
              <a:buNone/>
            </a:pPr>
            <a:endParaRPr lang="en-US" sz="6400" dirty="0" smtClean="0">
              <a:hlinkClick r:id="rId2"/>
            </a:endParaRPr>
          </a:p>
          <a:p>
            <a:pPr>
              <a:buNone/>
            </a:pPr>
            <a:endParaRPr lang="en-US" sz="6400" dirty="0" smtClean="0">
              <a:hlinkClick r:id="rId2"/>
            </a:endParaRPr>
          </a:p>
          <a:p>
            <a:pPr>
              <a:buNone/>
            </a:pPr>
            <a:endParaRPr lang="en-US" sz="6400" dirty="0" smtClean="0">
              <a:hlinkClick r:id="rId2"/>
            </a:endParaRPr>
          </a:p>
          <a:p>
            <a:pPr>
              <a:buNone/>
            </a:pPr>
            <a:r>
              <a:rPr lang="en-US" sz="6400" dirty="0" smtClean="0">
                <a:hlinkClick r:id="rId2"/>
              </a:rPr>
              <a:t> Manchester United is world's richest club says Forbes - BBC article</a:t>
            </a:r>
            <a:endParaRPr lang="en-US" sz="6400" dirty="0" smtClean="0"/>
          </a:p>
          <a:p>
            <a:pPr>
              <a:buNone/>
            </a:pPr>
            <a:r>
              <a:rPr lang="en-US" sz="6400" dirty="0" smtClean="0">
                <a:hlinkClick r:id="rId3"/>
              </a:rPr>
              <a:t>Warning over Premier League wages - BBC article</a:t>
            </a:r>
            <a:endParaRPr lang="en-US" sz="6400" dirty="0" smtClean="0"/>
          </a:p>
          <a:p>
            <a:pPr>
              <a:buNone/>
            </a:pPr>
            <a:r>
              <a:rPr lang="en-US" sz="6400" dirty="0" smtClean="0">
                <a:hlinkClick r:id="rId4"/>
              </a:rPr>
              <a:t>Manchester United to break 100 million in commercial revenue - Guardian article</a:t>
            </a:r>
            <a:endParaRPr lang="en-US" sz="6400" dirty="0" smtClean="0"/>
          </a:p>
          <a:p>
            <a:pPr>
              <a:buNone/>
            </a:pPr>
            <a:endParaRPr lang="en-US" b="1" dirty="0" smtClean="0"/>
          </a:p>
          <a:p>
            <a:pPr>
              <a:buNone/>
            </a:pP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Manchester United top of the hierarchy?</a:t>
            </a:r>
            <a:endParaRPr lang="en-US" b="1" dirty="0"/>
          </a:p>
        </p:txBody>
      </p:sp>
      <p:sp>
        <p:nvSpPr>
          <p:cNvPr id="3" name="Content Placeholder 2"/>
          <p:cNvSpPr>
            <a:spLocks noGrp="1"/>
          </p:cNvSpPr>
          <p:nvPr>
            <p:ph idx="1"/>
          </p:nvPr>
        </p:nvSpPr>
        <p:spPr/>
        <p:txBody>
          <a:bodyPr>
            <a:normAutofit fontScale="85000" lnSpcReduction="10000"/>
          </a:bodyPr>
          <a:lstStyle/>
          <a:p>
            <a:pPr>
              <a:buNone/>
            </a:pPr>
            <a:r>
              <a:rPr lang="en-US" u="sng" dirty="0" smtClean="0">
                <a:hlinkClick r:id="rId2"/>
              </a:rPr>
              <a:t>	</a:t>
            </a:r>
            <a:r>
              <a:rPr lang="en-US" dirty="0" smtClean="0">
                <a:hlinkClick r:id="rId2"/>
              </a:rPr>
              <a:t>Manchester United reports 110.9 million pounds operating profit - BBC article</a:t>
            </a:r>
            <a:r>
              <a:rPr lang="en-US" dirty="0" smtClean="0"/>
              <a:t/>
            </a:r>
            <a:br>
              <a:rPr lang="en-US" dirty="0" smtClean="0"/>
            </a:br>
            <a:r>
              <a:rPr lang="en-US" dirty="0" smtClean="0"/>
              <a:t/>
            </a:r>
            <a:br>
              <a:rPr lang="en-US" dirty="0" smtClean="0"/>
            </a:br>
            <a:r>
              <a:rPr lang="en-US" dirty="0" smtClean="0">
                <a:hlinkClick r:id="rId3"/>
              </a:rPr>
              <a:t>Man United accept 80 million pound </a:t>
            </a:r>
            <a:r>
              <a:rPr lang="en-US" dirty="0" err="1" smtClean="0">
                <a:hlinkClick r:id="rId3"/>
              </a:rPr>
              <a:t>Ronaldo</a:t>
            </a:r>
            <a:r>
              <a:rPr lang="en-US" dirty="0" smtClean="0">
                <a:hlinkClick r:id="rId3"/>
              </a:rPr>
              <a:t> bid - BBC article</a:t>
            </a:r>
            <a:r>
              <a:rPr lang="en-US" dirty="0" smtClean="0"/>
              <a:t/>
            </a:r>
            <a:br>
              <a:rPr lang="en-US" dirty="0" smtClean="0"/>
            </a:br>
            <a:r>
              <a:rPr lang="en-US" dirty="0" smtClean="0"/>
              <a:t/>
            </a:r>
            <a:br>
              <a:rPr lang="en-US" dirty="0" smtClean="0"/>
            </a:br>
            <a:r>
              <a:rPr lang="en-US" dirty="0" smtClean="0">
                <a:hlinkClick r:id="rId4"/>
              </a:rPr>
              <a:t>Man United in new shirt sponsor deal - BBC article</a:t>
            </a:r>
            <a:r>
              <a:rPr lang="en-US" dirty="0" smtClean="0"/>
              <a:t/>
            </a:r>
            <a:br>
              <a:rPr lang="en-US" dirty="0" smtClean="0"/>
            </a:br>
            <a:r>
              <a:rPr lang="en-US" dirty="0" smtClean="0"/>
              <a:t/>
            </a:r>
            <a:br>
              <a:rPr lang="en-US" dirty="0" smtClean="0"/>
            </a:br>
            <a:r>
              <a:rPr lang="en-US" dirty="0" smtClean="0">
                <a:hlinkClick r:id="rId5"/>
              </a:rPr>
              <a:t>Manchester United announce details of pre-season tour of North America - Guardian article</a:t>
            </a:r>
            <a:r>
              <a:rPr lang="en-US" dirty="0" smtClean="0"/>
              <a:t> </a:t>
            </a:r>
            <a:br>
              <a:rPr lang="en-US" dirty="0" smtClean="0"/>
            </a:br>
            <a:r>
              <a:rPr lang="en-US" dirty="0" smtClean="0">
                <a:hlinkClick r:id="rId6"/>
              </a:rPr>
              <a:t>Do Man </a:t>
            </a:r>
            <a:r>
              <a:rPr lang="en-US" dirty="0" err="1" smtClean="0">
                <a:hlinkClick r:id="rId6"/>
              </a:rPr>
              <a:t>Utd</a:t>
            </a:r>
            <a:r>
              <a:rPr lang="en-US" dirty="0" smtClean="0">
                <a:hlinkClick r:id="rId6"/>
              </a:rPr>
              <a:t> really have 659m supporters? - BBC article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Case study of a national sports league</a:t>
            </a:r>
            <a:r>
              <a:rPr lang="en-US" dirty="0" smtClean="0"/>
              <a:t/>
            </a:r>
            <a:br>
              <a:rPr lang="en-US" dirty="0" smtClean="0"/>
            </a:br>
            <a:endParaRPr lang="en-US" b="1" dirty="0"/>
          </a:p>
        </p:txBody>
      </p:sp>
      <p:sp>
        <p:nvSpPr>
          <p:cNvPr id="3" name="Content Placeholder 2"/>
          <p:cNvSpPr>
            <a:spLocks noGrp="1"/>
          </p:cNvSpPr>
          <p:nvPr>
            <p:ph idx="1"/>
          </p:nvPr>
        </p:nvSpPr>
        <p:spPr/>
        <p:txBody>
          <a:bodyPr>
            <a:normAutofit fontScale="92500"/>
          </a:bodyPr>
          <a:lstStyle/>
          <a:p>
            <a:pPr>
              <a:buNone/>
            </a:pPr>
            <a:r>
              <a:rPr lang="en-US" b="1" u="sng" dirty="0" smtClean="0">
                <a:solidFill>
                  <a:srgbClr val="FF0000"/>
                </a:solidFill>
              </a:rPr>
              <a:t>Task: </a:t>
            </a:r>
            <a:r>
              <a:rPr lang="en-US" dirty="0" smtClean="0">
                <a:solidFill>
                  <a:srgbClr val="FF0000"/>
                </a:solidFill>
              </a:rPr>
              <a:t>Make a fact-file for a national sport’s league. You can use the example of the English football league or an example for another sport you enjoy </a:t>
            </a:r>
            <a:endParaRPr lang="en-US" dirty="0" smtClean="0">
              <a:solidFill>
                <a:srgbClr val="FF0000"/>
              </a:solidFill>
            </a:endParaRPr>
          </a:p>
          <a:p>
            <a:pPr>
              <a:buNone/>
            </a:pPr>
            <a:r>
              <a:rPr lang="en-US" dirty="0" smtClean="0"/>
              <a:t>Brief </a:t>
            </a:r>
            <a:r>
              <a:rPr lang="en-US" dirty="0" smtClean="0"/>
              <a:t>introduction: Why is it an important sport for the country/who plays? </a:t>
            </a:r>
          </a:p>
          <a:p>
            <a:r>
              <a:rPr lang="en-US" dirty="0" smtClean="0"/>
              <a:t>Explain the </a:t>
            </a:r>
            <a:r>
              <a:rPr lang="en-US" dirty="0" err="1" smtClean="0"/>
              <a:t>organisation</a:t>
            </a:r>
            <a:r>
              <a:rPr lang="en-US" dirty="0" smtClean="0"/>
              <a:t> and hierarchy of the league.</a:t>
            </a:r>
          </a:p>
          <a:p>
            <a:r>
              <a:rPr lang="en-US" dirty="0" smtClean="0"/>
              <a:t>Explain the relationship between </a:t>
            </a:r>
            <a:r>
              <a:rPr lang="en-US" b="1" dirty="0" smtClean="0"/>
              <a:t>team location </a:t>
            </a:r>
            <a:r>
              <a:rPr lang="en-US" dirty="0" smtClean="0"/>
              <a:t>and the </a:t>
            </a:r>
            <a:r>
              <a:rPr lang="en-US" b="1" dirty="0" smtClean="0"/>
              <a:t>residence of its supporters.</a:t>
            </a:r>
          </a:p>
          <a:p>
            <a:pPr>
              <a:buNone/>
            </a:pPr>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Exam practice: Nov 2012</a:t>
            </a:r>
            <a:endParaRPr lang="en-US" dirty="0"/>
          </a:p>
        </p:txBody>
      </p:sp>
      <p:pic>
        <p:nvPicPr>
          <p:cNvPr id="4" name="Picture 3"/>
          <p:cNvPicPr>
            <a:picLocks noChangeAspect="1"/>
          </p:cNvPicPr>
          <p:nvPr/>
        </p:nvPicPr>
        <p:blipFill>
          <a:blip r:embed="rId2"/>
          <a:stretch>
            <a:fillRect/>
          </a:stretch>
        </p:blipFill>
        <p:spPr>
          <a:xfrm>
            <a:off x="154101" y="2590800"/>
            <a:ext cx="8835798" cy="850180"/>
          </a:xfrm>
          <a:prstGeom prst="rect">
            <a:avLst/>
          </a:prstGeom>
        </p:spPr>
      </p:pic>
    </p:spTree>
    <p:extLst>
      <p:ext uri="{BB962C8B-B14F-4D97-AF65-F5344CB8AC3E}">
        <p14:creationId xmlns:p14="http://schemas.microsoft.com/office/powerpoint/2010/main" val="421381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838200"/>
            <a:ext cx="9110628" cy="3200400"/>
          </a:xfrm>
          <a:prstGeom prst="rect">
            <a:avLst/>
          </a:prstGeom>
        </p:spPr>
      </p:pic>
    </p:spTree>
    <p:extLst>
      <p:ext uri="{BB962C8B-B14F-4D97-AF65-F5344CB8AC3E}">
        <p14:creationId xmlns:p14="http://schemas.microsoft.com/office/powerpoint/2010/main" val="3445229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03188"/>
            <a:ext cx="8229600" cy="1143001"/>
          </a:xfrm>
        </p:spPr>
        <p:txBody>
          <a:bodyPr/>
          <a:lstStyle/>
          <a:p>
            <a:r>
              <a:rPr lang="en-US" dirty="0" smtClean="0"/>
              <a:t>2014 May  paper </a:t>
            </a:r>
            <a:endParaRPr lang="en-US" dirty="0"/>
          </a:p>
        </p:txBody>
      </p:sp>
      <p:pic>
        <p:nvPicPr>
          <p:cNvPr id="5" name="Picture 4"/>
          <p:cNvPicPr>
            <a:picLocks noChangeAspect="1"/>
          </p:cNvPicPr>
          <p:nvPr/>
        </p:nvPicPr>
        <p:blipFill>
          <a:blip r:embed="rId2"/>
          <a:stretch>
            <a:fillRect/>
          </a:stretch>
        </p:blipFill>
        <p:spPr>
          <a:xfrm>
            <a:off x="1859642" y="3522894"/>
            <a:ext cx="5446878" cy="3030306"/>
          </a:xfrm>
          <a:prstGeom prst="rect">
            <a:avLst/>
          </a:prstGeom>
        </p:spPr>
      </p:pic>
      <p:pic>
        <p:nvPicPr>
          <p:cNvPr id="3" name="Picture 2"/>
          <p:cNvPicPr>
            <a:picLocks noChangeAspect="1"/>
          </p:cNvPicPr>
          <p:nvPr/>
        </p:nvPicPr>
        <p:blipFill>
          <a:blip r:embed="rId3"/>
          <a:stretch>
            <a:fillRect/>
          </a:stretch>
        </p:blipFill>
        <p:spPr>
          <a:xfrm>
            <a:off x="0" y="1143000"/>
            <a:ext cx="9144000" cy="2276707"/>
          </a:xfrm>
          <a:prstGeom prst="rect">
            <a:avLst/>
          </a:prstGeom>
        </p:spPr>
      </p:pic>
    </p:spTree>
    <p:extLst>
      <p:ext uri="{BB962C8B-B14F-4D97-AF65-F5344CB8AC3E}">
        <p14:creationId xmlns:p14="http://schemas.microsoft.com/office/powerpoint/2010/main" val="2200938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256" y="3886200"/>
            <a:ext cx="8772144" cy="1183460"/>
          </a:xfrm>
          <a:prstGeom prst="rect">
            <a:avLst/>
          </a:prstGeom>
        </p:spPr>
      </p:pic>
      <p:pic>
        <p:nvPicPr>
          <p:cNvPr id="5" name="Picture 4"/>
          <p:cNvPicPr>
            <a:picLocks noChangeAspect="1"/>
          </p:cNvPicPr>
          <p:nvPr/>
        </p:nvPicPr>
        <p:blipFill>
          <a:blip r:embed="rId3"/>
          <a:stretch>
            <a:fillRect/>
          </a:stretch>
        </p:blipFill>
        <p:spPr>
          <a:xfrm>
            <a:off x="152400" y="1371600"/>
            <a:ext cx="8458200" cy="695368"/>
          </a:xfrm>
          <a:prstGeom prst="rect">
            <a:avLst/>
          </a:prstGeom>
        </p:spPr>
      </p:pic>
      <p:sp>
        <p:nvSpPr>
          <p:cNvPr id="6" name="TextBox 5"/>
          <p:cNvSpPr txBox="1"/>
          <p:nvPr/>
        </p:nvSpPr>
        <p:spPr>
          <a:xfrm>
            <a:off x="228600" y="533400"/>
            <a:ext cx="2286000" cy="461665"/>
          </a:xfrm>
          <a:prstGeom prst="rect">
            <a:avLst/>
          </a:prstGeom>
          <a:noFill/>
        </p:spPr>
        <p:txBody>
          <a:bodyPr wrap="square" rtlCol="0">
            <a:spAutoFit/>
          </a:bodyPr>
          <a:lstStyle/>
          <a:p>
            <a:r>
              <a:rPr lang="en-US" sz="2400" b="1" dirty="0" smtClean="0"/>
              <a:t>2016 Questions</a:t>
            </a:r>
            <a:endParaRPr lang="en-US" sz="2400" b="1" dirty="0"/>
          </a:p>
        </p:txBody>
      </p:sp>
    </p:spTree>
    <p:extLst>
      <p:ext uri="{BB962C8B-B14F-4D97-AF65-F5344CB8AC3E}">
        <p14:creationId xmlns:p14="http://schemas.microsoft.com/office/powerpoint/2010/main" val="264360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650" y="742950"/>
            <a:ext cx="8648700" cy="5372100"/>
          </a:xfrm>
          <a:prstGeom prst="rect">
            <a:avLst/>
          </a:prstGeom>
        </p:spPr>
      </p:pic>
    </p:spTree>
    <p:extLst>
      <p:ext uri="{BB962C8B-B14F-4D97-AF65-F5344CB8AC3E}">
        <p14:creationId xmlns:p14="http://schemas.microsoft.com/office/powerpoint/2010/main" val="196783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457200"/>
            <a:ext cx="7010400" cy="5987422"/>
          </a:xfrm>
          <a:prstGeom prst="rect">
            <a:avLst/>
          </a:prstGeom>
        </p:spPr>
      </p:pic>
    </p:spTree>
    <p:extLst>
      <p:ext uri="{BB962C8B-B14F-4D97-AF65-F5344CB8AC3E}">
        <p14:creationId xmlns:p14="http://schemas.microsoft.com/office/powerpoint/2010/main" val="210605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Key terms</a:t>
            </a:r>
            <a:endParaRPr lang="en-US" b="1"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
            </a:r>
            <a:br>
              <a:rPr lang="en-US" dirty="0" smtClean="0"/>
            </a:br>
            <a:r>
              <a:rPr lang="en-US" b="1" dirty="0" smtClean="0"/>
              <a:t>Hierarchy:</a:t>
            </a:r>
            <a:r>
              <a:rPr lang="en-US" dirty="0" smtClean="0"/>
              <a:t> </a:t>
            </a:r>
            <a:r>
              <a:rPr lang="en-US" dirty="0" smtClean="0">
                <a:solidFill>
                  <a:srgbClr val="FF0000"/>
                </a:solidFill>
              </a:rPr>
              <a:t>Placing things in an order of importance.</a:t>
            </a:r>
            <a:r>
              <a:rPr lang="en-US" dirty="0" smtClean="0"/>
              <a:t> Usually in Geography it refers to placing settlements in an order of importance. Here it will refer to placing football leagues and football teams in an order of importance.</a:t>
            </a:r>
            <a:br>
              <a:rPr lang="en-US" dirty="0" smtClean="0"/>
            </a:br>
            <a:r>
              <a:rPr lang="en-US" dirty="0" smtClean="0"/>
              <a:t/>
            </a:r>
            <a:br>
              <a:rPr lang="en-US" dirty="0" smtClean="0"/>
            </a:br>
            <a:r>
              <a:rPr lang="en-US" b="1" dirty="0" smtClean="0"/>
              <a:t>Sphere of influence:</a:t>
            </a:r>
            <a:r>
              <a:rPr lang="en-US" dirty="0" smtClean="0"/>
              <a:t> The area people will travel from to access a service. Here it will be the area that people travel from to support a football team.</a:t>
            </a:r>
            <a:br>
              <a:rPr lang="en-US" dirty="0" smtClean="0"/>
            </a:br>
            <a:endParaRPr lang="en-US" dirty="0"/>
          </a:p>
        </p:txBody>
      </p:sp>
    </p:spTree>
    <p:extLst>
      <p:ext uri="{BB962C8B-B14F-4D97-AF65-F5344CB8AC3E}">
        <p14:creationId xmlns:p14="http://schemas.microsoft.com/office/powerpoint/2010/main" val="841487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Oval 3"/>
          <p:cNvSpPr/>
          <p:nvPr/>
        </p:nvSpPr>
        <p:spPr>
          <a:xfrm>
            <a:off x="2743200" y="2438400"/>
            <a:ext cx="3429000" cy="2057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67100" y="2728436"/>
            <a:ext cx="1981200" cy="1477328"/>
          </a:xfrm>
          <a:prstGeom prst="rect">
            <a:avLst/>
          </a:prstGeom>
          <a:noFill/>
        </p:spPr>
        <p:txBody>
          <a:bodyPr wrap="square" rtlCol="0">
            <a:spAutoFit/>
          </a:bodyPr>
          <a:lstStyle/>
          <a:p>
            <a:r>
              <a:rPr lang="en-US" dirty="0" smtClean="0"/>
              <a:t>What factors would influence you to support a particular sports team? </a:t>
            </a:r>
            <a:endParaRPr lang="en-US" dirty="0"/>
          </a:p>
        </p:txBody>
      </p:sp>
    </p:spTree>
    <p:extLst>
      <p:ext uri="{BB962C8B-B14F-4D97-AF65-F5344CB8AC3E}">
        <p14:creationId xmlns:p14="http://schemas.microsoft.com/office/powerpoint/2010/main" val="204801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Part 1 </a:t>
            </a:r>
            <a:r>
              <a:rPr lang="en-US" dirty="0"/>
              <a:t>- </a:t>
            </a:r>
            <a:r>
              <a:rPr lang="en-US" b="1" dirty="0"/>
              <a:t>Global</a:t>
            </a:r>
            <a:r>
              <a:rPr lang="en-US" dirty="0"/>
              <a:t> </a:t>
            </a:r>
            <a:r>
              <a:rPr lang="en-US" b="1" dirty="0"/>
              <a:t>Factors </a:t>
            </a:r>
            <a:r>
              <a:rPr lang="en-US" b="1" dirty="0" smtClean="0"/>
              <a:t>Affecting </a:t>
            </a:r>
            <a:r>
              <a:rPr lang="en-US" b="1" dirty="0"/>
              <a:t>Participation </a:t>
            </a:r>
            <a:endParaRPr lang="en-US" dirty="0"/>
          </a:p>
        </p:txBody>
      </p:sp>
      <p:pic>
        <p:nvPicPr>
          <p:cNvPr id="4" name="Picture 3"/>
          <p:cNvPicPr>
            <a:picLocks noChangeAspect="1"/>
          </p:cNvPicPr>
          <p:nvPr/>
        </p:nvPicPr>
        <p:blipFill>
          <a:blip r:embed="rId2"/>
          <a:stretch>
            <a:fillRect/>
          </a:stretch>
        </p:blipFill>
        <p:spPr>
          <a:xfrm>
            <a:off x="1752600" y="479425"/>
            <a:ext cx="5715000" cy="733425"/>
          </a:xfrm>
          <a:prstGeom prst="rect">
            <a:avLst/>
          </a:prstGeom>
        </p:spPr>
      </p:pic>
      <p:pic>
        <p:nvPicPr>
          <p:cNvPr id="5" name="Picture 2" descr="http://equaliserfootball.com/wp-content/uploads/2013/01/barclays.jpg"/>
          <p:cNvPicPr>
            <a:picLocks noChangeAspect="1" noChangeArrowheads="1"/>
          </p:cNvPicPr>
          <p:nvPr/>
        </p:nvPicPr>
        <p:blipFill>
          <a:blip r:embed="rId3" cstate="print"/>
          <a:srcRect/>
          <a:stretch>
            <a:fillRect/>
          </a:stretch>
        </p:blipFill>
        <p:spPr bwMode="auto">
          <a:xfrm>
            <a:off x="2895600" y="2515787"/>
            <a:ext cx="3505200" cy="2694788"/>
          </a:xfrm>
          <a:prstGeom prst="rect">
            <a:avLst/>
          </a:prstGeom>
          <a:noFill/>
        </p:spPr>
      </p:pic>
    </p:spTree>
    <p:extLst>
      <p:ext uri="{BB962C8B-B14F-4D97-AF65-F5344CB8AC3E}">
        <p14:creationId xmlns:p14="http://schemas.microsoft.com/office/powerpoint/2010/main" val="3495077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256" y="3886200"/>
            <a:ext cx="8772144" cy="1183460"/>
          </a:xfrm>
          <a:prstGeom prst="rect">
            <a:avLst/>
          </a:prstGeom>
        </p:spPr>
      </p:pic>
      <p:pic>
        <p:nvPicPr>
          <p:cNvPr id="5" name="Picture 4"/>
          <p:cNvPicPr>
            <a:picLocks noChangeAspect="1"/>
          </p:cNvPicPr>
          <p:nvPr/>
        </p:nvPicPr>
        <p:blipFill>
          <a:blip r:embed="rId3"/>
          <a:stretch>
            <a:fillRect/>
          </a:stretch>
        </p:blipFill>
        <p:spPr>
          <a:xfrm>
            <a:off x="152400" y="1371600"/>
            <a:ext cx="8458200" cy="695368"/>
          </a:xfrm>
          <a:prstGeom prst="rect">
            <a:avLst/>
          </a:prstGeom>
        </p:spPr>
      </p:pic>
      <p:sp>
        <p:nvSpPr>
          <p:cNvPr id="6" name="TextBox 5"/>
          <p:cNvSpPr txBox="1"/>
          <p:nvPr/>
        </p:nvSpPr>
        <p:spPr>
          <a:xfrm>
            <a:off x="228600" y="533400"/>
            <a:ext cx="2286000" cy="461665"/>
          </a:xfrm>
          <a:prstGeom prst="rect">
            <a:avLst/>
          </a:prstGeom>
          <a:noFill/>
        </p:spPr>
        <p:txBody>
          <a:bodyPr wrap="square" rtlCol="0">
            <a:spAutoFit/>
          </a:bodyPr>
          <a:lstStyle/>
          <a:p>
            <a:r>
              <a:rPr lang="en-US" sz="2400" b="1" dirty="0" smtClean="0"/>
              <a:t>2016 Questions</a:t>
            </a:r>
            <a:endParaRPr lang="en-US" sz="2400" b="1" dirty="0"/>
          </a:p>
        </p:txBody>
      </p:sp>
    </p:spTree>
    <p:extLst>
      <p:ext uri="{BB962C8B-B14F-4D97-AF65-F5344CB8AC3E}">
        <p14:creationId xmlns:p14="http://schemas.microsoft.com/office/powerpoint/2010/main" val="164939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23" y="1524000"/>
            <a:ext cx="9155723" cy="5178444"/>
          </a:xfrm>
          <a:prstGeom prst="rect">
            <a:avLst/>
          </a:prstGeom>
        </p:spPr>
      </p:pic>
      <p:sp>
        <p:nvSpPr>
          <p:cNvPr id="2" name="Title 1"/>
          <p:cNvSpPr>
            <a:spLocks noGrp="1"/>
          </p:cNvSpPr>
          <p:nvPr>
            <p:ph type="title"/>
          </p:nvPr>
        </p:nvSpPr>
        <p:spPr/>
        <p:txBody>
          <a:bodyPr>
            <a:normAutofit fontScale="90000"/>
          </a:bodyPr>
          <a:lstStyle/>
          <a:p>
            <a:r>
              <a:rPr lang="en-US" b="1" dirty="0" smtClean="0"/>
              <a:t>English premier league: global participation </a:t>
            </a:r>
            <a:endParaRPr lang="en-US" b="1" dirty="0"/>
          </a:p>
        </p:txBody>
      </p:sp>
      <p:sp>
        <p:nvSpPr>
          <p:cNvPr id="3" name="Content Placeholder 2"/>
          <p:cNvSpPr>
            <a:spLocks noGrp="1"/>
          </p:cNvSpPr>
          <p:nvPr>
            <p:ph idx="1"/>
          </p:nvPr>
        </p:nvSpPr>
        <p:spPr>
          <a:xfrm>
            <a:off x="414528" y="1981200"/>
            <a:ext cx="8305800" cy="4602163"/>
          </a:xfrm>
        </p:spPr>
        <p:txBody>
          <a:bodyPr>
            <a:noAutofit/>
          </a:bodyPr>
          <a:lstStyle/>
          <a:p>
            <a:pPr marL="0" indent="0">
              <a:buNone/>
            </a:pPr>
            <a:r>
              <a:rPr lang="en-US" sz="1800" b="1" dirty="0"/>
              <a:t>Study the BBC interactive </a:t>
            </a:r>
            <a:r>
              <a:rPr lang="en-US" sz="1800" b="1" dirty="0">
                <a:hlinkClick r:id="rId3"/>
              </a:rPr>
              <a:t>article</a:t>
            </a:r>
            <a:r>
              <a:rPr lang="en-US" sz="1800" b="1" dirty="0"/>
              <a:t> </a:t>
            </a:r>
            <a:r>
              <a:rPr lang="en-US" sz="1800" b="1" dirty="0" smtClean="0"/>
              <a:t>carefully</a:t>
            </a:r>
            <a:r>
              <a:rPr lang="en-US" sz="1800" b="1" dirty="0"/>
              <a:t>. You are going to be working as a group to determine the global participation spread of players in the Premier League.  </a:t>
            </a:r>
            <a:br>
              <a:rPr lang="en-US" sz="1800" b="1" dirty="0"/>
            </a:br>
            <a:r>
              <a:rPr lang="en-US" sz="1800" b="1" dirty="0"/>
              <a:t/>
            </a:r>
            <a:br>
              <a:rPr lang="en-US" sz="1800" b="1" dirty="0"/>
            </a:br>
            <a:r>
              <a:rPr lang="en-US" sz="1800" b="1" dirty="0"/>
              <a:t>There were three prominent teams in the Premier League back in 2009. They were Manchester United FC and Arsenal FC, Chelsea FC. Each of these teams were successful and qualified for the UEFA Champions League, won cups and made millions of $'s in profits. </a:t>
            </a:r>
            <a:br>
              <a:rPr lang="en-US" sz="1800" b="1" dirty="0"/>
            </a:br>
            <a:r>
              <a:rPr lang="en-US" sz="1800" b="1" dirty="0"/>
              <a:t/>
            </a:r>
            <a:br>
              <a:rPr lang="en-US" sz="1800" b="1" dirty="0"/>
            </a:br>
            <a:r>
              <a:rPr lang="en-US" sz="1800" b="1" dirty="0" err="1"/>
              <a:t>i</a:t>
            </a:r>
            <a:r>
              <a:rPr lang="en-US" sz="1800" b="1" dirty="0"/>
              <a:t>. Using the </a:t>
            </a:r>
            <a:r>
              <a:rPr lang="en-US" sz="1800" b="1" dirty="0">
                <a:hlinkClick r:id="rId4" action="ppaction://hlinkfile"/>
              </a:rPr>
              <a:t>Task 1 </a:t>
            </a:r>
            <a:r>
              <a:rPr lang="en-US" sz="1800" b="1" dirty="0" smtClean="0">
                <a:hlinkClick r:id="rId4" action="ppaction://hlinkfile"/>
              </a:rPr>
              <a:t>worksheet</a:t>
            </a:r>
            <a:r>
              <a:rPr lang="en-US" sz="1800" b="1" dirty="0" smtClean="0"/>
              <a:t>, </a:t>
            </a:r>
            <a:r>
              <a:rPr lang="en-US" sz="1800" b="1" dirty="0"/>
              <a:t>complete the commentary for both maps of English Premier League participant players for 1989 and 2009. </a:t>
            </a:r>
            <a:endParaRPr lang="en-US" sz="1800" b="1" dirty="0" smtClean="0"/>
          </a:p>
          <a:p>
            <a:pPr marL="0" indent="0">
              <a:buNone/>
            </a:pPr>
            <a:endParaRPr lang="en-US" sz="1800" b="1" dirty="0"/>
          </a:p>
          <a:p>
            <a:pPr marL="0" indent="0">
              <a:buNone/>
            </a:pPr>
            <a:r>
              <a:rPr lang="en-US" sz="1800" b="1" dirty="0" smtClean="0"/>
              <a:t>ii. Using </a:t>
            </a:r>
            <a:r>
              <a:rPr lang="en-US" sz="1800" b="1" dirty="0"/>
              <a:t>your own </a:t>
            </a:r>
            <a:r>
              <a:rPr lang="en-US" sz="1800" b="1" dirty="0" smtClean="0"/>
              <a:t>knowledg</a:t>
            </a:r>
            <a:r>
              <a:rPr lang="en-US" sz="1800" b="1" dirty="0" smtClean="0"/>
              <a:t>e </a:t>
            </a:r>
            <a:r>
              <a:rPr lang="en-US" sz="1800" b="1" dirty="0" smtClean="0"/>
              <a:t>and </a:t>
            </a:r>
            <a:r>
              <a:rPr lang="en-US" sz="1800" b="1" dirty="0"/>
              <a:t>discussing with your group, try to construct flow arrows that explain why certain nationalities of players can participate in the Premier League competition.</a:t>
            </a:r>
            <a:r>
              <a:rPr lang="en-US" sz="1800" dirty="0"/>
              <a:t> </a:t>
            </a:r>
          </a:p>
        </p:txBody>
      </p:sp>
    </p:spTree>
    <p:extLst>
      <p:ext uri="{BB962C8B-B14F-4D97-AF65-F5344CB8AC3E}">
        <p14:creationId xmlns:p14="http://schemas.microsoft.com/office/powerpoint/2010/main" val="1356976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Origins of football</a:t>
            </a:r>
            <a:endParaRPr lang="en-US" b="1"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England is the origin of nearly all first accounts of features of football and its roots in England can be found in Medieval times.</a:t>
            </a:r>
          </a:p>
          <a:p>
            <a:r>
              <a:rPr lang="en-US" dirty="0" smtClean="0"/>
              <a:t>When the Football Association was founded in 1863 blue collar workers found they could earn more playing football than working in factories. The game has therefore had a more traditionally working class following.</a:t>
            </a:r>
          </a:p>
          <a:p>
            <a:r>
              <a:rPr lang="en-US" dirty="0" smtClean="0"/>
              <a:t>However, sociologists state that times are changing and the children of blue collar workers who have grown up supporting a team, however, they have become white collar workers themselves. Therefore the social class of people watching football in England has diversified</a:t>
            </a:r>
            <a:r>
              <a:rPr lang="en-US" dirty="0" smtClean="0"/>
              <a:t>.</a:t>
            </a:r>
          </a:p>
          <a:p>
            <a:r>
              <a:rPr lang="en-US" dirty="0" smtClean="0"/>
              <a:t>Extra reading: Guardian: </a:t>
            </a:r>
            <a:r>
              <a:rPr lang="en-US" dirty="0">
                <a:hlinkClick r:id="rId2"/>
              </a:rPr>
              <a:t>'It’s only working for the white kids': American soccer's diversity </a:t>
            </a:r>
            <a:r>
              <a:rPr lang="en-US" dirty="0" smtClean="0">
                <a:hlinkClick r:id="rId2"/>
              </a:rPr>
              <a:t>problem’</a:t>
            </a:r>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smtClean="0"/>
              <a:t/>
            </a:r>
            <a:br>
              <a:rPr lang="en-US" b="1" dirty="0" smtClean="0"/>
            </a:br>
            <a:r>
              <a:rPr lang="en-US" b="1" dirty="0" smtClean="0"/>
              <a:t>Barclays Premier League</a:t>
            </a:r>
            <a:br>
              <a:rPr lang="en-US" b="1" dirty="0" smtClean="0"/>
            </a:br>
            <a:endParaRPr lang="en-US" dirty="0"/>
          </a:p>
        </p:txBody>
      </p:sp>
      <p:sp>
        <p:nvSpPr>
          <p:cNvPr id="3" name="Content Placeholder 2"/>
          <p:cNvSpPr>
            <a:spLocks noGrp="1"/>
          </p:cNvSpPr>
          <p:nvPr>
            <p:ph idx="1"/>
          </p:nvPr>
        </p:nvSpPr>
        <p:spPr>
          <a:xfrm>
            <a:off x="228600" y="838200"/>
            <a:ext cx="8458200" cy="5867400"/>
          </a:xfrm>
        </p:spPr>
        <p:txBody>
          <a:bodyPr>
            <a:normAutofit fontScale="55000" lnSpcReduction="20000"/>
          </a:bodyPr>
          <a:lstStyle/>
          <a:p>
            <a:pPr>
              <a:buNone/>
            </a:pPr>
            <a:r>
              <a:rPr lang="en-US" b="1" dirty="0" smtClean="0"/>
              <a:t>The Barclays Premier League </a:t>
            </a:r>
            <a:r>
              <a:rPr lang="en-US" dirty="0" smtClean="0"/>
              <a:t>(also known as the English Premier League, The premiership, The Premier League and the FA Premier League) was established in 1992. It replaced League One which was formed in 1888</a:t>
            </a:r>
            <a:r>
              <a:rPr lang="en-US" b="1" dirty="0" smtClean="0"/>
              <a:t>. </a:t>
            </a:r>
          </a:p>
          <a:p>
            <a:pPr>
              <a:buNone/>
            </a:pPr>
            <a:endParaRPr lang="en-US" b="1" dirty="0" smtClean="0"/>
          </a:p>
          <a:p>
            <a:pPr>
              <a:buNone/>
            </a:pPr>
            <a:r>
              <a:rPr lang="en-US" b="1" dirty="0" smtClean="0"/>
              <a:t>The Premier League has 20 teams</a:t>
            </a:r>
            <a:r>
              <a:rPr lang="en-US" dirty="0" smtClean="0"/>
              <a:t>, with </a:t>
            </a:r>
            <a:r>
              <a:rPr lang="en-US" b="1" dirty="0" smtClean="0"/>
              <a:t>three teams being relegated and promoted each year</a:t>
            </a:r>
            <a:r>
              <a:rPr lang="en-US" dirty="0" smtClean="0"/>
              <a:t>. This makes it different to many leagues (NHL, NBA, Super 15's) which operate franchise systems with no relegation or promotion. </a:t>
            </a:r>
          </a:p>
          <a:p>
            <a:pPr>
              <a:buNone/>
            </a:pPr>
            <a:endParaRPr lang="en-US" dirty="0" smtClean="0"/>
          </a:p>
          <a:p>
            <a:pPr>
              <a:buNone/>
            </a:pPr>
            <a:r>
              <a:rPr lang="en-US" dirty="0" smtClean="0"/>
              <a:t>Because the Premier League is the only level 1 league in England, it is obviously at the top of the hierarchy in terms of English football. </a:t>
            </a:r>
            <a:r>
              <a:rPr lang="en-US" b="1" dirty="0" smtClean="0"/>
              <a:t>The league season consists of each team playing each other home and away (38 matches in total).</a:t>
            </a:r>
            <a:r>
              <a:rPr lang="en-US" dirty="0" smtClean="0"/>
              <a:t> There are no play-offs, </a:t>
            </a:r>
            <a:r>
              <a:rPr lang="en-US" b="1" dirty="0" smtClean="0"/>
              <a:t>the team to finish at the top of the league are crowned champions.</a:t>
            </a:r>
            <a:r>
              <a:rPr lang="en-US" dirty="0" smtClean="0"/>
              <a:t> </a:t>
            </a:r>
            <a:r>
              <a:rPr lang="en-US" b="1" dirty="0" smtClean="0"/>
              <a:t>The top four team qualify for the lucrative European competition, the Champions League.</a:t>
            </a:r>
            <a:endParaRPr lang="en-US" dirty="0" smtClean="0"/>
          </a:p>
          <a:p>
            <a:pPr>
              <a:buNone/>
            </a:pPr>
            <a:endParaRPr lang="en-US" b="1" dirty="0" smtClean="0"/>
          </a:p>
          <a:p>
            <a:pPr>
              <a:buNone/>
            </a:pPr>
            <a:r>
              <a:rPr lang="en-US" b="1" dirty="0" smtClean="0"/>
              <a:t>The Premier League is the most watched league in the world</a:t>
            </a:r>
            <a:r>
              <a:rPr lang="en-US" dirty="0" smtClean="0"/>
              <a:t>, watched </a:t>
            </a:r>
            <a:r>
              <a:rPr lang="en-US" b="1" dirty="0" smtClean="0"/>
              <a:t>by half a billion in 202 countries.</a:t>
            </a:r>
            <a:r>
              <a:rPr lang="en-US" dirty="0" smtClean="0"/>
              <a:t> It is also the </a:t>
            </a:r>
            <a:r>
              <a:rPr lang="en-US" b="1" dirty="0" smtClean="0"/>
              <a:t>world's richest league </a:t>
            </a:r>
            <a:r>
              <a:rPr lang="en-US" dirty="0" smtClean="0"/>
              <a:t>generating about $3 billion in income during the 2009/10 season.</a:t>
            </a:r>
          </a:p>
          <a:p>
            <a:pPr>
              <a:buNone/>
            </a:pPr>
            <a:endParaRPr lang="en-US" dirty="0" smtClean="0"/>
          </a:p>
          <a:p>
            <a:pPr>
              <a:buNone/>
            </a:pPr>
            <a:r>
              <a:rPr lang="en-US" dirty="0" smtClean="0"/>
              <a:t>Since 2004 the Premier League has been </a:t>
            </a:r>
            <a:r>
              <a:rPr lang="en-US" b="1" dirty="0" smtClean="0"/>
              <a:t>sponsored by Barclays</a:t>
            </a:r>
            <a:r>
              <a:rPr lang="en-US" dirty="0" smtClean="0"/>
              <a:t>, so that it why it is often referred to as the Barclays Premier League. The </a:t>
            </a:r>
            <a:r>
              <a:rPr lang="en-US" b="1" dirty="0" smtClean="0"/>
              <a:t>television revenue </a:t>
            </a:r>
            <a:r>
              <a:rPr lang="en-US" dirty="0" smtClean="0"/>
              <a:t>for the Barclays Premier League is huge, rights for 2010-2013 were sold for $2.7 billion. Extra revenue came for selling overseas rights, highlight rights and internet rights.</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1894113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TotalTime>
  <Words>1111</Words>
  <Application>Microsoft Macintosh PowerPoint</Application>
  <PresentationFormat>On-screen Show (4:3)</PresentationFormat>
  <Paragraphs>195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Symbol</vt:lpstr>
      <vt:lpstr>Times New Roman</vt:lpstr>
      <vt:lpstr>Arial</vt:lpstr>
      <vt:lpstr>Calibri</vt:lpstr>
      <vt:lpstr>Office Theme</vt:lpstr>
      <vt:lpstr>Case study of a national sports league: The English Football League</vt:lpstr>
      <vt:lpstr>LO: Factors affecting the geography of a national sports league, including the location of its hierarchy of teams and the distribution of supporters  Case study of one national sports league </vt:lpstr>
      <vt:lpstr>Key terms</vt:lpstr>
      <vt:lpstr>PowerPoint Presentation</vt:lpstr>
      <vt:lpstr>PowerPoint Presentation</vt:lpstr>
      <vt:lpstr>PowerPoint Presentation</vt:lpstr>
      <vt:lpstr>English premier league: global participation </vt:lpstr>
      <vt:lpstr>Origins of football</vt:lpstr>
      <vt:lpstr> Barclays Premier League </vt:lpstr>
      <vt:lpstr> ‍Measuring Hierarchy </vt:lpstr>
      <vt:lpstr>PowerPoint Presentation</vt:lpstr>
      <vt:lpstr>PowerPoint Presentation</vt:lpstr>
      <vt:lpstr>Political Factors limiting participation in the Premier League </vt:lpstr>
      <vt:lpstr>Economic factors affecting participation in the Premier League</vt:lpstr>
      <vt:lpstr>PowerPoint Presentation</vt:lpstr>
      <vt:lpstr>The Globalisation of Sport</vt:lpstr>
      <vt:lpstr>The global spread of the supporters of the premier league </vt:lpstr>
      <vt:lpstr>Past exam questions Nov 2011: </vt:lpstr>
      <vt:lpstr>Markscheme </vt:lpstr>
      <vt:lpstr>PowerPoint Presentation</vt:lpstr>
      <vt:lpstr>PowerPoint Presentation</vt:lpstr>
      <vt:lpstr>Manchester United top of the hierarchy?</vt:lpstr>
      <vt:lpstr>Case study of a national sports league </vt:lpstr>
      <vt:lpstr>Exam practice: Nov 2012</vt:lpstr>
      <vt:lpstr>PowerPoint Presentation</vt:lpstr>
      <vt:lpstr>2014 May  paper </vt:lpstr>
      <vt:lpstr>PowerPoint Presentation</vt:lpstr>
      <vt:lpstr>PowerPoint Presentation</vt:lpstr>
      <vt:lpstr>PowerPoint Presentation</vt:lpstr>
    </vt:vector>
  </TitlesOfParts>
  <Company>BSH</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Leisure at a national scale: Sport</dc:title>
  <dc:creator>rcapper</dc:creator>
  <cp:lastModifiedBy>Anna Bennett</cp:lastModifiedBy>
  <cp:revision>79</cp:revision>
  <dcterms:created xsi:type="dcterms:W3CDTF">2013-03-13T20:33:31Z</dcterms:created>
  <dcterms:modified xsi:type="dcterms:W3CDTF">2017-10-13T00:07:43Z</dcterms:modified>
</cp:coreProperties>
</file>