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</p:sldIdLst>
  <p:sldSz cy="68580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slide" Target="slides/slide28.xml"/><Relationship Id="rId10" Type="http://schemas.openxmlformats.org/officeDocument/2006/relationships/slide" Target="slides/slide5.xml"/><Relationship Id="rId32" Type="http://schemas.openxmlformats.org/officeDocument/2006/relationships/slide" Target="slides/slide27.xml"/><Relationship Id="rId13" Type="http://schemas.openxmlformats.org/officeDocument/2006/relationships/slide" Target="slides/slide8.xml"/><Relationship Id="rId35" Type="http://schemas.openxmlformats.org/officeDocument/2006/relationships/slide" Target="slides/slide30.xml"/><Relationship Id="rId12" Type="http://schemas.openxmlformats.org/officeDocument/2006/relationships/slide" Target="slides/slide7.xml"/><Relationship Id="rId34" Type="http://schemas.openxmlformats.org/officeDocument/2006/relationships/slide" Target="slides/slide29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 txBox="1"/>
          <p:nvPr>
            <p:ph idx="2" type="hdr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Shape 4"/>
          <p:cNvSpPr txBox="1"/>
          <p:nvPr>
            <p:ph idx="10" type="dt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Shape 5"/>
          <p:cNvSpPr/>
          <p:nvPr>
            <p:ph idx="3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Shape 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Shape 7"/>
          <p:cNvSpPr txBox="1"/>
          <p:nvPr>
            <p:ph idx="11" type="ftr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Shape 8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Shape 8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" name="Shape 87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hape 14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5" name="Shape 145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Shape 15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1" name="Shape 151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hape 15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8" name="Shape 158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Shape 16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5" name="Shape 165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Shape 17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1" name="Shape 171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Shape 17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7" name="Shape 177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Shape 18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3" name="Shape 183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0" name="Shape 190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Shape 195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6" name="Shape 19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7" name="Shape 197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Shape 20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3" name="Shape 203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5" name="Shape 95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Shape 20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0" name="Shape 210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Shape 21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6" name="Shape 216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Shape 22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2" name="Shape 222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Shape 22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0" name="Shape 230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8" name="Shape 238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Shape 24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5" name="Shape 245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Shape 25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1" name="Shape 251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Shape 25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7" name="Shape 257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Shape 26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4" name="Shape 264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Shape 27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1" name="Shape 271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3" name="Shape 103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6" name="Shape 276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Shape 10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8" name="Shape 108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Shape 11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3" name="Shape 113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0" name="Shape 120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7" name="Shape 127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3" name="Shape 133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9" name="Shape 139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/>
          <p:nvPr>
            <p:ph idx="10" type="dt"/>
          </p:nvPr>
        </p:nvSpPr>
        <p:spPr>
          <a:xfrm>
            <a:off x="457200" y="6356355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8" name="Shape 18"/>
          <p:cNvSpPr txBox="1"/>
          <p:nvPr>
            <p:ph idx="11" type="ftr"/>
          </p:nvPr>
        </p:nvSpPr>
        <p:spPr>
          <a:xfrm>
            <a:off x="3124200" y="6356355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9" name="Shape 19"/>
          <p:cNvSpPr txBox="1"/>
          <p:nvPr>
            <p:ph idx="12" type="sldNum"/>
          </p:nvPr>
        </p:nvSpPr>
        <p:spPr>
          <a:xfrm>
            <a:off x="6553200" y="6356355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Vertical Text" type="vertTx">
  <p:cSld name="VERTICAL_TEXT"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hape 74"/>
          <p:cNvSpPr txBox="1"/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5" name="Shape 75"/>
          <p:cNvSpPr txBox="1"/>
          <p:nvPr>
            <p:ph idx="1" type="body"/>
          </p:nvPr>
        </p:nvSpPr>
        <p:spPr>
          <a:xfrm rot="5400000">
            <a:off x="2309018" y="-251615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6" name="Shape 76"/>
          <p:cNvSpPr txBox="1"/>
          <p:nvPr>
            <p:ph idx="10" type="dt"/>
          </p:nvPr>
        </p:nvSpPr>
        <p:spPr>
          <a:xfrm>
            <a:off x="457200" y="6356355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7" name="Shape 77"/>
          <p:cNvSpPr txBox="1"/>
          <p:nvPr>
            <p:ph idx="11" type="ftr"/>
          </p:nvPr>
        </p:nvSpPr>
        <p:spPr>
          <a:xfrm>
            <a:off x="3124200" y="6356355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8" name="Shape 78"/>
          <p:cNvSpPr txBox="1"/>
          <p:nvPr>
            <p:ph idx="12" type="sldNum"/>
          </p:nvPr>
        </p:nvSpPr>
        <p:spPr>
          <a:xfrm>
            <a:off x="6553200" y="6356355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Vertical Title and Text" type="vertTitleAndTx">
  <p:cSld name="VERTICAL_TITLE_AND_VERTICAL_TEXT"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Shape 80"/>
          <p:cNvSpPr txBox="1"/>
          <p:nvPr>
            <p:ph type="title"/>
          </p:nvPr>
        </p:nvSpPr>
        <p:spPr>
          <a:xfrm rot="5400000">
            <a:off x="4732337" y="2171703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81" name="Shape 81"/>
          <p:cNvSpPr txBox="1"/>
          <p:nvPr>
            <p:ph idx="1" type="body"/>
          </p:nvPr>
        </p:nvSpPr>
        <p:spPr>
          <a:xfrm rot="5400000">
            <a:off x="541338" y="190503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2" name="Shape 82"/>
          <p:cNvSpPr txBox="1"/>
          <p:nvPr>
            <p:ph idx="10" type="dt"/>
          </p:nvPr>
        </p:nvSpPr>
        <p:spPr>
          <a:xfrm>
            <a:off x="457200" y="6356355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3" name="Shape 83"/>
          <p:cNvSpPr txBox="1"/>
          <p:nvPr>
            <p:ph idx="11" type="ftr"/>
          </p:nvPr>
        </p:nvSpPr>
        <p:spPr>
          <a:xfrm>
            <a:off x="3124200" y="6356355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4" name="Shape 84"/>
          <p:cNvSpPr txBox="1"/>
          <p:nvPr>
            <p:ph idx="12" type="sldNum"/>
          </p:nvPr>
        </p:nvSpPr>
        <p:spPr>
          <a:xfrm>
            <a:off x="6553200" y="6356355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/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22" name="Shape 22"/>
          <p:cNvSpPr txBox="1"/>
          <p:nvPr>
            <p:ph idx="10" type="dt"/>
          </p:nvPr>
        </p:nvSpPr>
        <p:spPr>
          <a:xfrm>
            <a:off x="457200" y="6356355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3" name="Shape 23"/>
          <p:cNvSpPr txBox="1"/>
          <p:nvPr>
            <p:ph idx="11" type="ftr"/>
          </p:nvPr>
        </p:nvSpPr>
        <p:spPr>
          <a:xfrm>
            <a:off x="3124200" y="6356355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4" name="Shape 24"/>
          <p:cNvSpPr txBox="1"/>
          <p:nvPr>
            <p:ph idx="12" type="sldNum"/>
          </p:nvPr>
        </p:nvSpPr>
        <p:spPr>
          <a:xfrm>
            <a:off x="6553200" y="6356355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/>
          <p:nvPr>
            <p:ph type="ctrTitle"/>
          </p:nvPr>
        </p:nvSpPr>
        <p:spPr>
          <a:xfrm>
            <a:off x="685800" y="2130429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27" name="Shape 27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marR="0" rt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8" name="Shape 28"/>
          <p:cNvSpPr txBox="1"/>
          <p:nvPr>
            <p:ph idx="10" type="dt"/>
          </p:nvPr>
        </p:nvSpPr>
        <p:spPr>
          <a:xfrm>
            <a:off x="457200" y="6356355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9" name="Shape 29"/>
          <p:cNvSpPr txBox="1"/>
          <p:nvPr>
            <p:ph idx="11" type="ftr"/>
          </p:nvPr>
        </p:nvSpPr>
        <p:spPr>
          <a:xfrm>
            <a:off x="3124200" y="6356355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0" name="Shape 30"/>
          <p:cNvSpPr txBox="1"/>
          <p:nvPr>
            <p:ph idx="12" type="sldNum"/>
          </p:nvPr>
        </p:nvSpPr>
        <p:spPr>
          <a:xfrm>
            <a:off x="6553200" y="6356355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Content" type="obj">
  <p:cSld name="OBJECT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 txBox="1"/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33" name="Shape 33"/>
          <p:cNvSpPr txBox="1"/>
          <p:nvPr>
            <p:ph idx="1" type="body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4" name="Shape 34"/>
          <p:cNvSpPr txBox="1"/>
          <p:nvPr>
            <p:ph idx="10" type="dt"/>
          </p:nvPr>
        </p:nvSpPr>
        <p:spPr>
          <a:xfrm>
            <a:off x="457200" y="6356355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5" name="Shape 35"/>
          <p:cNvSpPr txBox="1"/>
          <p:nvPr>
            <p:ph idx="11" type="ftr"/>
          </p:nvPr>
        </p:nvSpPr>
        <p:spPr>
          <a:xfrm>
            <a:off x="3124200" y="6356355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6" name="Shape 36"/>
          <p:cNvSpPr txBox="1"/>
          <p:nvPr>
            <p:ph idx="12" type="sldNum"/>
          </p:nvPr>
        </p:nvSpPr>
        <p:spPr>
          <a:xfrm>
            <a:off x="6553200" y="6356355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 txBox="1"/>
          <p:nvPr>
            <p:ph type="title"/>
          </p:nvPr>
        </p:nvSpPr>
        <p:spPr>
          <a:xfrm>
            <a:off x="722313" y="4406904"/>
            <a:ext cx="7772400" cy="1362076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b="1" i="0" sz="4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39" name="Shape 39"/>
          <p:cNvSpPr txBox="1"/>
          <p:nvPr>
            <p:ph idx="1" type="body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indent="-228600" lvl="0" marL="457200" marR="0" rtl="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0" name="Shape 40"/>
          <p:cNvSpPr txBox="1"/>
          <p:nvPr>
            <p:ph idx="10" type="dt"/>
          </p:nvPr>
        </p:nvSpPr>
        <p:spPr>
          <a:xfrm>
            <a:off x="457200" y="6356355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1" name="Shape 41"/>
          <p:cNvSpPr txBox="1"/>
          <p:nvPr>
            <p:ph idx="11" type="ftr"/>
          </p:nvPr>
        </p:nvSpPr>
        <p:spPr>
          <a:xfrm>
            <a:off x="3124200" y="6356355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2" name="Shape 42"/>
          <p:cNvSpPr txBox="1"/>
          <p:nvPr>
            <p:ph idx="12" type="sldNum"/>
          </p:nvPr>
        </p:nvSpPr>
        <p:spPr>
          <a:xfrm>
            <a:off x="6553200" y="6356355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wo Content" type="twoObj">
  <p:cSld name="TWO_OBJECTS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hape 44"/>
          <p:cNvSpPr txBox="1"/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45" name="Shape 45"/>
          <p:cNvSpPr txBox="1"/>
          <p:nvPr>
            <p:ph idx="1" type="body"/>
          </p:nvPr>
        </p:nvSpPr>
        <p:spPr>
          <a:xfrm>
            <a:off x="457200" y="1600204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406400" lvl="0" marL="4572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6" name="Shape 46"/>
          <p:cNvSpPr txBox="1"/>
          <p:nvPr>
            <p:ph idx="2" type="body"/>
          </p:nvPr>
        </p:nvSpPr>
        <p:spPr>
          <a:xfrm>
            <a:off x="4648200" y="1600204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406400" lvl="0" marL="4572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7" name="Shape 47"/>
          <p:cNvSpPr txBox="1"/>
          <p:nvPr>
            <p:ph idx="10" type="dt"/>
          </p:nvPr>
        </p:nvSpPr>
        <p:spPr>
          <a:xfrm>
            <a:off x="457200" y="6356355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8" name="Shape 48"/>
          <p:cNvSpPr txBox="1"/>
          <p:nvPr>
            <p:ph idx="11" type="ftr"/>
          </p:nvPr>
        </p:nvSpPr>
        <p:spPr>
          <a:xfrm>
            <a:off x="3124200" y="6356355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9" name="Shape 49"/>
          <p:cNvSpPr txBox="1"/>
          <p:nvPr>
            <p:ph idx="12" type="sldNum"/>
          </p:nvPr>
        </p:nvSpPr>
        <p:spPr>
          <a:xfrm>
            <a:off x="6553200" y="6356355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mparison" type="twoTxTwoObj">
  <p:cSld name="TWO_OBJECTS_WITH_TEXT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 txBox="1"/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52" name="Shape 52"/>
          <p:cNvSpPr txBox="1"/>
          <p:nvPr>
            <p:ph idx="1" type="body"/>
          </p:nvPr>
        </p:nvSpPr>
        <p:spPr>
          <a:xfrm>
            <a:off x="457200" y="1535115"/>
            <a:ext cx="4040188" cy="639763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indent="-228600" lvl="0" marL="4572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3" name="Shape 53"/>
          <p:cNvSpPr txBox="1"/>
          <p:nvPr>
            <p:ph idx="2" type="body"/>
          </p:nvPr>
        </p:nvSpPr>
        <p:spPr>
          <a:xfrm>
            <a:off x="457200" y="2174878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81000" lvl="0" marL="4572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55600" lvl="1" marL="914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30200" lvl="3" marL="18288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30200" lvl="4" marL="22860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30200" lvl="5" marL="27432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30200" lvl="6" marL="32004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30200" lvl="7" marL="36576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30200" lvl="8" marL="41148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4" name="Shape 54"/>
          <p:cNvSpPr txBox="1"/>
          <p:nvPr>
            <p:ph idx="3" type="body"/>
          </p:nvPr>
        </p:nvSpPr>
        <p:spPr>
          <a:xfrm>
            <a:off x="4645033" y="1535115"/>
            <a:ext cx="4041775" cy="639763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indent="-228600" lvl="0" marL="4572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5" name="Shape 55"/>
          <p:cNvSpPr txBox="1"/>
          <p:nvPr>
            <p:ph idx="4" type="body"/>
          </p:nvPr>
        </p:nvSpPr>
        <p:spPr>
          <a:xfrm>
            <a:off x="4645033" y="2174878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81000" lvl="0" marL="4572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55600" lvl="1" marL="914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30200" lvl="3" marL="18288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30200" lvl="4" marL="22860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30200" lvl="5" marL="27432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30200" lvl="6" marL="32004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30200" lvl="7" marL="36576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30200" lvl="8" marL="41148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6" name="Shape 56"/>
          <p:cNvSpPr txBox="1"/>
          <p:nvPr>
            <p:ph idx="10" type="dt"/>
          </p:nvPr>
        </p:nvSpPr>
        <p:spPr>
          <a:xfrm>
            <a:off x="457200" y="6356355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7" name="Shape 57"/>
          <p:cNvSpPr txBox="1"/>
          <p:nvPr>
            <p:ph idx="11" type="ftr"/>
          </p:nvPr>
        </p:nvSpPr>
        <p:spPr>
          <a:xfrm>
            <a:off x="3124200" y="6356355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8" name="Shape 58"/>
          <p:cNvSpPr txBox="1"/>
          <p:nvPr>
            <p:ph idx="12" type="sldNum"/>
          </p:nvPr>
        </p:nvSpPr>
        <p:spPr>
          <a:xfrm>
            <a:off x="6553200" y="6356355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ntent with Caption" type="objTx">
  <p:cSld name="OBJECT_WITH_CAPTION_TEXT"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hape 60"/>
          <p:cNvSpPr txBox="1"/>
          <p:nvPr>
            <p:ph type="title"/>
          </p:nvPr>
        </p:nvSpPr>
        <p:spPr>
          <a:xfrm>
            <a:off x="457210" y="273053"/>
            <a:ext cx="3008313" cy="1162051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61" name="Shape 61"/>
          <p:cNvSpPr txBox="1"/>
          <p:nvPr>
            <p:ph idx="1" type="body"/>
          </p:nvPr>
        </p:nvSpPr>
        <p:spPr>
          <a:xfrm>
            <a:off x="3575050" y="273053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2" name="Shape 62"/>
          <p:cNvSpPr txBox="1"/>
          <p:nvPr>
            <p:ph idx="2" type="body"/>
          </p:nvPr>
        </p:nvSpPr>
        <p:spPr>
          <a:xfrm>
            <a:off x="457210" y="1435103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3" name="Shape 63"/>
          <p:cNvSpPr txBox="1"/>
          <p:nvPr>
            <p:ph idx="10" type="dt"/>
          </p:nvPr>
        </p:nvSpPr>
        <p:spPr>
          <a:xfrm>
            <a:off x="457200" y="6356355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4" name="Shape 64"/>
          <p:cNvSpPr txBox="1"/>
          <p:nvPr>
            <p:ph idx="11" type="ftr"/>
          </p:nvPr>
        </p:nvSpPr>
        <p:spPr>
          <a:xfrm>
            <a:off x="3124200" y="6356355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5" name="Shape 65"/>
          <p:cNvSpPr txBox="1"/>
          <p:nvPr>
            <p:ph idx="12" type="sldNum"/>
          </p:nvPr>
        </p:nvSpPr>
        <p:spPr>
          <a:xfrm>
            <a:off x="6553200" y="6356355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icture with Caption" type="picTx">
  <p:cSld name="PICTURE_WITH_CAPTION_TEXT"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 txBox="1"/>
          <p:nvPr>
            <p:ph type="title"/>
          </p:nvPr>
        </p:nvSpPr>
        <p:spPr>
          <a:xfrm>
            <a:off x="1792288" y="4800603"/>
            <a:ext cx="5486400" cy="56674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68" name="Shape 68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9" name="Shape 69"/>
          <p:cNvSpPr txBox="1"/>
          <p:nvPr>
            <p:ph idx="1" type="body"/>
          </p:nvPr>
        </p:nvSpPr>
        <p:spPr>
          <a:xfrm>
            <a:off x="1792288" y="5367341"/>
            <a:ext cx="5486400" cy="80486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0" name="Shape 70"/>
          <p:cNvSpPr txBox="1"/>
          <p:nvPr>
            <p:ph idx="10" type="dt"/>
          </p:nvPr>
        </p:nvSpPr>
        <p:spPr>
          <a:xfrm>
            <a:off x="457200" y="6356355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1" name="Shape 71"/>
          <p:cNvSpPr txBox="1"/>
          <p:nvPr>
            <p:ph idx="11" type="ftr"/>
          </p:nvPr>
        </p:nvSpPr>
        <p:spPr>
          <a:xfrm>
            <a:off x="3124200" y="6356355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2" name="Shape 72"/>
          <p:cNvSpPr txBox="1"/>
          <p:nvPr>
            <p:ph idx="12" type="sldNum"/>
          </p:nvPr>
        </p:nvSpPr>
        <p:spPr>
          <a:xfrm>
            <a:off x="6553200" y="6356355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1.xml"/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/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Shape 11"/>
          <p:cNvSpPr txBox="1"/>
          <p:nvPr>
            <p:ph idx="1" type="body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Shape 12"/>
          <p:cNvSpPr txBox="1"/>
          <p:nvPr>
            <p:ph idx="10" type="dt"/>
          </p:nvPr>
        </p:nvSpPr>
        <p:spPr>
          <a:xfrm>
            <a:off x="457200" y="6356355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Shape 13"/>
          <p:cNvSpPr txBox="1"/>
          <p:nvPr>
            <p:ph idx="11" type="ftr"/>
          </p:nvPr>
        </p:nvSpPr>
        <p:spPr>
          <a:xfrm>
            <a:off x="3124200" y="6356355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Shape 14"/>
          <p:cNvSpPr txBox="1"/>
          <p:nvPr>
            <p:ph idx="12" type="sldNum"/>
          </p:nvPr>
        </p:nvSpPr>
        <p:spPr>
          <a:xfrm>
            <a:off x="6553200" y="6356355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descr="PRB_LOGO_2c_1024x768.png" id="15" name="Shape 15"/>
          <p:cNvPicPr preferRelativeResize="0"/>
          <p:nvPr/>
        </p:nvPicPr>
        <p:blipFill rotWithShape="1">
          <a:blip r:embed="rId1">
            <a:alphaModFix amt="98000"/>
          </a:blip>
          <a:srcRect b="0" l="0" r="0" t="0"/>
          <a:stretch/>
        </p:blipFill>
        <p:spPr>
          <a:xfrm>
            <a:off x="8079946" y="6322224"/>
            <a:ext cx="829600" cy="399255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2"/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2.png"/><Relationship Id="rId4" Type="http://schemas.openxmlformats.org/officeDocument/2006/relationships/image" Target="../media/image7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8.png"/><Relationship Id="rId4" Type="http://schemas.openxmlformats.org/officeDocument/2006/relationships/image" Target="../media/image1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1.png"/><Relationship Id="rId4" Type="http://schemas.openxmlformats.org/officeDocument/2006/relationships/image" Target="../media/image1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0.png"/><Relationship Id="rId4" Type="http://schemas.openxmlformats.org/officeDocument/2006/relationships/image" Target="../media/image18.png"/><Relationship Id="rId5" Type="http://schemas.openxmlformats.org/officeDocument/2006/relationships/image" Target="../media/image1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9.png"/><Relationship Id="rId4" Type="http://schemas.openxmlformats.org/officeDocument/2006/relationships/image" Target="../media/image1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0.png"/><Relationship Id="rId4" Type="http://schemas.openxmlformats.org/officeDocument/2006/relationships/image" Target="../media/image1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4.png"/><Relationship Id="rId4" Type="http://schemas.openxmlformats.org/officeDocument/2006/relationships/image" Target="../media/image1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3.png"/><Relationship Id="rId4" Type="http://schemas.openxmlformats.org/officeDocument/2006/relationships/image" Target="../media/image1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4.png"/><Relationship Id="rId4" Type="http://schemas.openxmlformats.org/officeDocument/2006/relationships/image" Target="../media/image1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2.png"/><Relationship Id="rId4" Type="http://schemas.openxmlformats.org/officeDocument/2006/relationships/image" Target="../media/image1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6.png"/><Relationship Id="rId4" Type="http://schemas.openxmlformats.org/officeDocument/2006/relationships/image" Target="../media/image1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jpg"/><Relationship Id="rId4" Type="http://schemas.openxmlformats.org/officeDocument/2006/relationships/image" Target="../media/image1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1.png"/><Relationship Id="rId4" Type="http://schemas.openxmlformats.org/officeDocument/2006/relationships/image" Target="../media/image1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7.png"/><Relationship Id="rId4" Type="http://schemas.openxmlformats.org/officeDocument/2006/relationships/image" Target="../media/image1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6.jpg"/><Relationship Id="rId4" Type="http://schemas.openxmlformats.org/officeDocument/2006/relationships/image" Target="../media/image22.png"/><Relationship Id="rId5" Type="http://schemas.openxmlformats.org/officeDocument/2006/relationships/image" Target="../media/image1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3.jpg"/><Relationship Id="rId4" Type="http://schemas.openxmlformats.org/officeDocument/2006/relationships/image" Target="../media/image34.png"/><Relationship Id="rId5" Type="http://schemas.openxmlformats.org/officeDocument/2006/relationships/image" Target="../media/image1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3.png"/><Relationship Id="rId4" Type="http://schemas.openxmlformats.org/officeDocument/2006/relationships/image" Target="../media/image1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0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7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1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8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9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0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6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.png"/><Relationship Id="rId4" Type="http://schemas.openxmlformats.org/officeDocument/2006/relationships/image" Target="../media/image10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9.png"/><Relationship Id="rId4" Type="http://schemas.openxmlformats.org/officeDocument/2006/relationships/image" Target="../media/image1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5.png"/><Relationship Id="rId4" Type="http://schemas.openxmlformats.org/officeDocument/2006/relationships/image" Target="../media/image1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5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creen Shot 2016-06-24 at 8.09.11 AM.png" id="89" name="Shape 8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Shape 90"/>
          <p:cNvSpPr/>
          <p:nvPr/>
        </p:nvSpPr>
        <p:spPr>
          <a:xfrm>
            <a:off x="0" y="5490904"/>
            <a:ext cx="9144001" cy="1367096"/>
          </a:xfrm>
          <a:prstGeom prst="rect">
            <a:avLst/>
          </a:prstGeom>
          <a:solidFill>
            <a:schemeClr val="dk1">
              <a:alpha val="73725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1" name="Shape 9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384531" y="5853768"/>
            <a:ext cx="1247341" cy="600297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Shape 92"/>
          <p:cNvSpPr txBox="1"/>
          <p:nvPr/>
        </p:nvSpPr>
        <p:spPr>
          <a:xfrm>
            <a:off x="1406769" y="5692804"/>
            <a:ext cx="4969282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 slide deck on the demographic dividend from PRB</a:t>
            </a:r>
            <a:endParaRPr sz="2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Shape 14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7991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B_LOGO_2c_1024x768.png" id="148" name="Shape 148"/>
          <p:cNvPicPr preferRelativeResize="0"/>
          <p:nvPr/>
        </p:nvPicPr>
        <p:blipFill rotWithShape="1">
          <a:blip r:embed="rId4">
            <a:alphaModFix amt="98000"/>
          </a:blip>
          <a:srcRect b="0" l="0" r="0" t="0"/>
          <a:stretch/>
        </p:blipFill>
        <p:spPr>
          <a:xfrm>
            <a:off x="8079946" y="6322224"/>
            <a:ext cx="829600" cy="3992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gradFill>
          <a:gsLst>
            <a:gs pos="0">
              <a:schemeClr val="lt1"/>
            </a:gs>
            <a:gs pos="100000">
              <a:srgbClr val="DAE5F1"/>
            </a:gs>
          </a:gsLst>
          <a:lin ang="16200000" scaled="0"/>
        </a:gradFill>
      </p:bgPr>
    </p:bg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Shape 15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74187" y="0"/>
            <a:ext cx="7431536" cy="5195556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Shape 154"/>
          <p:cNvSpPr txBox="1"/>
          <p:nvPr/>
        </p:nvSpPr>
        <p:spPr>
          <a:xfrm>
            <a:off x="273538" y="4880450"/>
            <a:ext cx="8596924" cy="11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0F78B9"/>
              </a:buClr>
              <a:buSzPts val="3600"/>
              <a:buFont typeface="Calibri"/>
              <a:buNone/>
            </a:pPr>
            <a:r>
              <a:rPr lang="en-US" sz="3600">
                <a:solidFill>
                  <a:srgbClr val="0F78B9"/>
                </a:solidFill>
                <a:latin typeface="Calibri"/>
                <a:ea typeface="Calibri"/>
                <a:cs typeface="Calibri"/>
                <a:sym typeface="Calibri"/>
              </a:rPr>
              <a:t>Investments in education are critical </a:t>
            </a:r>
            <a:br>
              <a:rPr lang="en-US" sz="3600">
                <a:solidFill>
                  <a:srgbClr val="0F78B9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600">
                <a:solidFill>
                  <a:srgbClr val="0F78B9"/>
                </a:solidFill>
                <a:latin typeface="Calibri"/>
                <a:ea typeface="Calibri"/>
                <a:cs typeface="Calibri"/>
                <a:sym typeface="Calibri"/>
              </a:rPr>
              <a:t>for a demographic dividend</a:t>
            </a:r>
            <a:endParaRPr sz="3600">
              <a:solidFill>
                <a:srgbClr val="0F78B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PRB_LOGO_2c_1024x768.png" id="155" name="Shape 155"/>
          <p:cNvPicPr preferRelativeResize="0"/>
          <p:nvPr/>
        </p:nvPicPr>
        <p:blipFill rotWithShape="1">
          <a:blip r:embed="rId4">
            <a:alphaModFix amt="98000"/>
          </a:blip>
          <a:srcRect b="0" l="0" r="0" t="0"/>
          <a:stretch/>
        </p:blipFill>
        <p:spPr>
          <a:xfrm>
            <a:off x="8079946" y="6322224"/>
            <a:ext cx="829600" cy="3992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Shape 160"/>
          <p:cNvPicPr preferRelativeResize="0"/>
          <p:nvPr/>
        </p:nvPicPr>
        <p:blipFill rotWithShape="1">
          <a:blip r:embed="rId3">
            <a:alphaModFix amt="50000"/>
          </a:blip>
          <a:srcRect b="0" l="0" r="0" t="0"/>
          <a:stretch/>
        </p:blipFill>
        <p:spPr>
          <a:xfrm>
            <a:off x="7867532" y="6219831"/>
            <a:ext cx="1041667" cy="501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Shape 16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713059" y="-170733"/>
            <a:ext cx="10606027" cy="741491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B_LOGO_2c_1024x768.png" id="162" name="Shape 162"/>
          <p:cNvPicPr preferRelativeResize="0"/>
          <p:nvPr/>
        </p:nvPicPr>
        <p:blipFill rotWithShape="1">
          <a:blip r:embed="rId5">
            <a:alphaModFix amt="98000"/>
          </a:blip>
          <a:srcRect b="0" l="0" r="0" t="0"/>
          <a:stretch/>
        </p:blipFill>
        <p:spPr>
          <a:xfrm>
            <a:off x="8079946" y="6322224"/>
            <a:ext cx="829600" cy="3992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Shape 16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713059" y="-170733"/>
            <a:ext cx="10606027" cy="741491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B_LOGO_2c_1024x768.png" id="168" name="Shape 168"/>
          <p:cNvPicPr preferRelativeResize="0"/>
          <p:nvPr/>
        </p:nvPicPr>
        <p:blipFill rotWithShape="1">
          <a:blip r:embed="rId4">
            <a:alphaModFix amt="98000"/>
          </a:blip>
          <a:srcRect b="0" l="0" r="0" t="0"/>
          <a:stretch/>
        </p:blipFill>
        <p:spPr>
          <a:xfrm>
            <a:off x="8079946" y="6322224"/>
            <a:ext cx="829600" cy="3992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Shape 17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713059" y="-170737"/>
            <a:ext cx="10606027" cy="741491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B_LOGO_2c_1024x768.png" id="174" name="Shape 174"/>
          <p:cNvPicPr preferRelativeResize="0"/>
          <p:nvPr/>
        </p:nvPicPr>
        <p:blipFill rotWithShape="1">
          <a:blip r:embed="rId4">
            <a:alphaModFix amt="98000"/>
          </a:blip>
          <a:srcRect b="0" l="0" r="0" t="0"/>
          <a:stretch/>
        </p:blipFill>
        <p:spPr>
          <a:xfrm>
            <a:off x="8079946" y="6322224"/>
            <a:ext cx="829600" cy="3992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Shape 17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B_LOGO_2c_1024x768.png" id="180" name="Shape 180"/>
          <p:cNvPicPr preferRelativeResize="0"/>
          <p:nvPr/>
        </p:nvPicPr>
        <p:blipFill rotWithShape="1">
          <a:blip r:embed="rId4">
            <a:alphaModFix amt="98000"/>
          </a:blip>
          <a:srcRect b="0" l="0" r="0" t="0"/>
          <a:stretch/>
        </p:blipFill>
        <p:spPr>
          <a:xfrm>
            <a:off x="8079946" y="6322224"/>
            <a:ext cx="829600" cy="3992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gradFill>
          <a:gsLst>
            <a:gs pos="0">
              <a:schemeClr val="lt1"/>
            </a:gs>
            <a:gs pos="100000">
              <a:srgbClr val="FFCC66">
                <a:alpha val="31764"/>
              </a:srgbClr>
            </a:gs>
          </a:gsLst>
          <a:lin ang="16200000" scaled="0"/>
        </a:gradFill>
      </p:bgPr>
    </p:bg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Shape 18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76940" y="-101"/>
            <a:ext cx="8026046" cy="5611192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Shape 186"/>
          <p:cNvSpPr txBox="1"/>
          <p:nvPr/>
        </p:nvSpPr>
        <p:spPr>
          <a:xfrm>
            <a:off x="1100667" y="5076831"/>
            <a:ext cx="6942666" cy="11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0F78B9"/>
              </a:buClr>
              <a:buSzPts val="3600"/>
              <a:buFont typeface="Calibri"/>
              <a:buNone/>
            </a:pPr>
            <a:r>
              <a:rPr lang="en-US" sz="3600">
                <a:solidFill>
                  <a:srgbClr val="0F78B9"/>
                </a:solidFill>
                <a:latin typeface="Calibri"/>
                <a:ea typeface="Calibri"/>
                <a:cs typeface="Calibri"/>
                <a:sym typeface="Calibri"/>
              </a:rPr>
              <a:t>Supportive economic policies to harness a demographic dividend</a:t>
            </a:r>
            <a:endParaRPr sz="3600">
              <a:solidFill>
                <a:srgbClr val="0F78B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PRB_LOGO_2c_1024x768.png" id="187" name="Shape 187"/>
          <p:cNvPicPr preferRelativeResize="0"/>
          <p:nvPr/>
        </p:nvPicPr>
        <p:blipFill rotWithShape="1">
          <a:blip r:embed="rId4">
            <a:alphaModFix amt="98000"/>
          </a:blip>
          <a:srcRect b="0" l="0" r="0" t="0"/>
          <a:stretch/>
        </p:blipFill>
        <p:spPr>
          <a:xfrm>
            <a:off x="8079946" y="6322224"/>
            <a:ext cx="829600" cy="3992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" name="Shape 19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" y="-1"/>
            <a:ext cx="9144000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B_LOGO_2c_1024x768.png" id="193" name="Shape 193"/>
          <p:cNvPicPr preferRelativeResize="0"/>
          <p:nvPr/>
        </p:nvPicPr>
        <p:blipFill rotWithShape="1">
          <a:blip r:embed="rId4">
            <a:alphaModFix amt="98000"/>
          </a:blip>
          <a:srcRect b="0" l="0" r="0" t="0"/>
          <a:stretch/>
        </p:blipFill>
        <p:spPr>
          <a:xfrm>
            <a:off x="8079946" y="6322224"/>
            <a:ext cx="829600" cy="3992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Shape 19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713058" y="-170736"/>
            <a:ext cx="10606025" cy="741491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B_LOGO_2c_1024x768.png" id="200" name="Shape 200"/>
          <p:cNvPicPr preferRelativeResize="0"/>
          <p:nvPr/>
        </p:nvPicPr>
        <p:blipFill rotWithShape="1">
          <a:blip r:embed="rId4">
            <a:alphaModFix amt="98000"/>
          </a:blip>
          <a:srcRect b="0" l="0" r="0" t="0"/>
          <a:stretch/>
        </p:blipFill>
        <p:spPr>
          <a:xfrm>
            <a:off x="8079946" y="6322224"/>
            <a:ext cx="829600" cy="3992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gradFill>
          <a:gsLst>
            <a:gs pos="0">
              <a:schemeClr val="lt1"/>
            </a:gs>
            <a:gs pos="100000">
              <a:srgbClr val="D6E3BC"/>
            </a:gs>
          </a:gsLst>
          <a:lin ang="16200000" scaled="0"/>
        </a:gradFill>
      </p:bgPr>
    </p:bg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Shape 20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81795" y="182882"/>
            <a:ext cx="7216336" cy="5045105"/>
          </a:xfrm>
          <a:prstGeom prst="rect">
            <a:avLst/>
          </a:prstGeom>
          <a:noFill/>
          <a:ln>
            <a:noFill/>
          </a:ln>
        </p:spPr>
      </p:pic>
      <p:sp>
        <p:nvSpPr>
          <p:cNvPr id="206" name="Shape 206"/>
          <p:cNvSpPr txBox="1"/>
          <p:nvPr/>
        </p:nvSpPr>
        <p:spPr>
          <a:xfrm>
            <a:off x="157892" y="4895184"/>
            <a:ext cx="8828216" cy="11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0F78B9"/>
              </a:buClr>
              <a:buSzPts val="3600"/>
              <a:buFont typeface="Calibri"/>
              <a:buNone/>
            </a:pPr>
            <a:r>
              <a:rPr lang="en-US" sz="3600">
                <a:solidFill>
                  <a:srgbClr val="0F78B9"/>
                </a:solidFill>
                <a:latin typeface="Calibri"/>
                <a:ea typeface="Calibri"/>
                <a:cs typeface="Calibri"/>
                <a:sym typeface="Calibri"/>
              </a:rPr>
              <a:t>Good governance practices provide a foundation for a demographic dividend</a:t>
            </a:r>
            <a:endParaRPr/>
          </a:p>
        </p:txBody>
      </p:sp>
      <p:pic>
        <p:nvPicPr>
          <p:cNvPr descr="PRB_LOGO_2c_1024x768.png" id="207" name="Shape 207"/>
          <p:cNvPicPr preferRelativeResize="0"/>
          <p:nvPr/>
        </p:nvPicPr>
        <p:blipFill rotWithShape="1">
          <a:blip r:embed="rId4">
            <a:alphaModFix amt="98000"/>
          </a:blip>
          <a:srcRect b="0" l="0" r="0" t="0"/>
          <a:stretch/>
        </p:blipFill>
        <p:spPr>
          <a:xfrm>
            <a:off x="8079946" y="6322224"/>
            <a:ext cx="829600" cy="3992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Golden Opportunities in Ethiopia. Simon Davis-Department for International Development - FlickrCC.jpg" id="97" name="Shape 9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Shape 98"/>
          <p:cNvSpPr/>
          <p:nvPr/>
        </p:nvSpPr>
        <p:spPr>
          <a:xfrm>
            <a:off x="-1" y="1"/>
            <a:ext cx="9144001" cy="6858000"/>
          </a:xfrm>
          <a:prstGeom prst="rect">
            <a:avLst/>
          </a:prstGeom>
          <a:solidFill>
            <a:srgbClr val="0F243E">
              <a:alpha val="73725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9" name="Shape 99"/>
          <p:cNvSpPr txBox="1"/>
          <p:nvPr/>
        </p:nvSpPr>
        <p:spPr>
          <a:xfrm>
            <a:off x="1581938" y="2101931"/>
            <a:ext cx="5906554" cy="181588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The demographic dividend is the accelerated economic growth that may result from a rapid decline in a country’s fertility.</a:t>
            </a:r>
            <a:endParaRPr/>
          </a:p>
        </p:txBody>
      </p:sp>
      <p:pic>
        <p:nvPicPr>
          <p:cNvPr descr="PRB_LOGO_2c_1024x768.png" id="100" name="Shape 100"/>
          <p:cNvPicPr preferRelativeResize="0"/>
          <p:nvPr/>
        </p:nvPicPr>
        <p:blipFill rotWithShape="1">
          <a:blip r:embed="rId4">
            <a:alphaModFix amt="98000"/>
          </a:blip>
          <a:srcRect b="0" l="0" r="0" t="0"/>
          <a:stretch/>
        </p:blipFill>
        <p:spPr>
          <a:xfrm>
            <a:off x="8079946" y="6322224"/>
            <a:ext cx="829600" cy="3992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Shape 2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713057" y="-170736"/>
            <a:ext cx="10606023" cy="741491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B_LOGO_2c_1024x768.png" id="213" name="Shape 213"/>
          <p:cNvPicPr preferRelativeResize="0"/>
          <p:nvPr/>
        </p:nvPicPr>
        <p:blipFill rotWithShape="1">
          <a:blip r:embed="rId4">
            <a:alphaModFix amt="98000"/>
          </a:blip>
          <a:srcRect b="0" l="0" r="0" t="0"/>
          <a:stretch/>
        </p:blipFill>
        <p:spPr>
          <a:xfrm>
            <a:off x="8079946" y="6322224"/>
            <a:ext cx="829600" cy="3992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" name="Shape 2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B_LOGO_2c_1024x768.png" id="219" name="Shape 219"/>
          <p:cNvPicPr preferRelativeResize="0"/>
          <p:nvPr/>
        </p:nvPicPr>
        <p:blipFill rotWithShape="1">
          <a:blip r:embed="rId4">
            <a:alphaModFix amt="98000"/>
          </a:blip>
          <a:srcRect b="0" l="0" r="0" t="0"/>
          <a:stretch/>
        </p:blipFill>
        <p:spPr>
          <a:xfrm>
            <a:off x="8079946" y="6322224"/>
            <a:ext cx="829600" cy="3992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EAF1DD"/>
        </a:solidFill>
      </p:bgPr>
    </p:bg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" name="Shape 2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4940" y="2"/>
            <a:ext cx="9158940" cy="6857998"/>
          </a:xfrm>
          <a:prstGeom prst="rect">
            <a:avLst/>
          </a:prstGeom>
          <a:noFill/>
          <a:ln>
            <a:noFill/>
          </a:ln>
        </p:spPr>
      </p:pic>
      <p:sp>
        <p:nvSpPr>
          <p:cNvPr id="225" name="Shape 225"/>
          <p:cNvSpPr/>
          <p:nvPr/>
        </p:nvSpPr>
        <p:spPr>
          <a:xfrm>
            <a:off x="0" y="0"/>
            <a:ext cx="9144001" cy="6858000"/>
          </a:xfrm>
          <a:prstGeom prst="rect">
            <a:avLst/>
          </a:prstGeom>
          <a:solidFill>
            <a:schemeClr val="lt1">
              <a:alpha val="73725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6" name="Shape 22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167791" y="3152896"/>
            <a:ext cx="3436620" cy="276606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B_LOGO_2c_1024x768.png" id="227" name="Shape 227"/>
          <p:cNvPicPr preferRelativeResize="0"/>
          <p:nvPr/>
        </p:nvPicPr>
        <p:blipFill rotWithShape="1">
          <a:blip r:embed="rId5">
            <a:alphaModFix amt="98000"/>
          </a:blip>
          <a:srcRect b="0" l="0" r="0" t="0"/>
          <a:stretch/>
        </p:blipFill>
        <p:spPr>
          <a:xfrm>
            <a:off x="8079946" y="6322224"/>
            <a:ext cx="829600" cy="3992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EAF1DD"/>
        </a:solidFill>
      </p:bgPr>
    </p:bg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" name="Shape 2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64314" y="-42632"/>
            <a:ext cx="9257688" cy="6943266"/>
          </a:xfrm>
          <a:prstGeom prst="rect">
            <a:avLst/>
          </a:prstGeom>
          <a:noFill/>
          <a:ln>
            <a:noFill/>
          </a:ln>
        </p:spPr>
      </p:pic>
      <p:sp>
        <p:nvSpPr>
          <p:cNvPr id="233" name="Shape 233"/>
          <p:cNvSpPr/>
          <p:nvPr/>
        </p:nvSpPr>
        <p:spPr>
          <a:xfrm>
            <a:off x="0" y="0"/>
            <a:ext cx="9144001" cy="6858000"/>
          </a:xfrm>
          <a:prstGeom prst="rect">
            <a:avLst/>
          </a:prstGeom>
          <a:solidFill>
            <a:schemeClr val="lt1">
              <a:alpha val="73725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4" name="Shape 23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192927" y="2389316"/>
            <a:ext cx="3436620" cy="382778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B_LOGO_2c_1024x768.png" id="235" name="Shape 235"/>
          <p:cNvPicPr preferRelativeResize="0"/>
          <p:nvPr/>
        </p:nvPicPr>
        <p:blipFill rotWithShape="1">
          <a:blip r:embed="rId5">
            <a:alphaModFix amt="98000"/>
          </a:blip>
          <a:srcRect b="0" l="0" r="0" t="0"/>
          <a:stretch/>
        </p:blipFill>
        <p:spPr>
          <a:xfrm>
            <a:off x="8079946" y="6322224"/>
            <a:ext cx="829600" cy="3992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ethiopia-tables+pyrs4.png" id="240" name="Shape 24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7000" y="2361517"/>
            <a:ext cx="8875059" cy="279399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B_LOGO_2c_1024x768.png" id="241" name="Shape 241"/>
          <p:cNvPicPr preferRelativeResize="0"/>
          <p:nvPr/>
        </p:nvPicPr>
        <p:blipFill rotWithShape="1">
          <a:blip r:embed="rId4">
            <a:alphaModFix amt="98000"/>
          </a:blip>
          <a:srcRect b="0" l="0" r="0" t="0"/>
          <a:stretch/>
        </p:blipFill>
        <p:spPr>
          <a:xfrm>
            <a:off x="8079946" y="6322224"/>
            <a:ext cx="829600" cy="399255"/>
          </a:xfrm>
          <a:prstGeom prst="rect">
            <a:avLst/>
          </a:prstGeom>
          <a:noFill/>
          <a:ln>
            <a:noFill/>
          </a:ln>
        </p:spPr>
      </p:pic>
      <p:sp>
        <p:nvSpPr>
          <p:cNvPr id="242" name="Shape 242"/>
          <p:cNvSpPr/>
          <p:nvPr/>
        </p:nvSpPr>
        <p:spPr>
          <a:xfrm>
            <a:off x="0" y="956147"/>
            <a:ext cx="9144000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017DDC"/>
                </a:solidFill>
                <a:latin typeface="Calibri"/>
                <a:ea typeface="Calibri"/>
                <a:cs typeface="Calibri"/>
                <a:sym typeface="Calibri"/>
              </a:rPr>
              <a:t>Population Pyramids for Ethiopia in 1990, 2010, </a:t>
            </a:r>
            <a:br>
              <a:rPr lang="en-US" sz="2400">
                <a:solidFill>
                  <a:srgbClr val="017DDC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>
                <a:solidFill>
                  <a:srgbClr val="017DDC"/>
                </a:solidFill>
                <a:latin typeface="Calibri"/>
                <a:ea typeface="Calibri"/>
                <a:cs typeface="Calibri"/>
                <a:sym typeface="Calibri"/>
              </a:rPr>
              <a:t>and 2030 (projection)</a:t>
            </a:r>
            <a:endParaRPr sz="2400">
              <a:solidFill>
                <a:srgbClr val="017DD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EAF1DD"/>
        </a:solidFill>
      </p:bgPr>
    </p:bg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" name="Shape 24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23697" y="1824807"/>
            <a:ext cx="7096606" cy="3875451"/>
          </a:xfrm>
          <a:prstGeom prst="rect">
            <a:avLst/>
          </a:prstGeom>
          <a:noFill/>
          <a:ln>
            <a:noFill/>
          </a:ln>
        </p:spPr>
      </p:pic>
      <p:sp>
        <p:nvSpPr>
          <p:cNvPr id="248" name="Shape 248"/>
          <p:cNvSpPr/>
          <p:nvPr/>
        </p:nvSpPr>
        <p:spPr>
          <a:xfrm>
            <a:off x="0" y="796745"/>
            <a:ext cx="9143999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Policy Interventions Facilitating a Demographic Dividend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EAF1DD"/>
        </a:solidFill>
      </p:bgPr>
    </p:bg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" name="Shape 25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32085" y="1824807"/>
            <a:ext cx="7079830" cy="3875452"/>
          </a:xfrm>
          <a:prstGeom prst="rect">
            <a:avLst/>
          </a:prstGeom>
          <a:noFill/>
          <a:ln>
            <a:noFill/>
          </a:ln>
        </p:spPr>
      </p:pic>
      <p:sp>
        <p:nvSpPr>
          <p:cNvPr id="254" name="Shape 254"/>
          <p:cNvSpPr/>
          <p:nvPr/>
        </p:nvSpPr>
        <p:spPr>
          <a:xfrm>
            <a:off x="0" y="796745"/>
            <a:ext cx="9143999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Les actions politiques qui favorisent le dividende démographique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EAF1DD"/>
        </a:solidFill>
      </p:bgPr>
    </p:bg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thailand-pyramids.png" id="259" name="Shape 25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425700"/>
            <a:ext cx="9144000" cy="1985979"/>
          </a:xfrm>
          <a:prstGeom prst="rect">
            <a:avLst/>
          </a:prstGeom>
          <a:noFill/>
          <a:ln>
            <a:noFill/>
          </a:ln>
        </p:spPr>
      </p:pic>
      <p:sp>
        <p:nvSpPr>
          <p:cNvPr id="260" name="Shape 260"/>
          <p:cNvSpPr/>
          <p:nvPr/>
        </p:nvSpPr>
        <p:spPr>
          <a:xfrm>
            <a:off x="0" y="1182692"/>
            <a:ext cx="9144000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4FA928"/>
                </a:solidFill>
                <a:latin typeface="Calibri"/>
                <a:ea typeface="Calibri"/>
                <a:cs typeface="Calibri"/>
                <a:sym typeface="Calibri"/>
              </a:rPr>
              <a:t>Thailand: </a:t>
            </a: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Reaping the Dividends of a Demographic Transition </a:t>
            </a:r>
            <a:endParaRPr/>
          </a:p>
        </p:txBody>
      </p:sp>
      <p:sp>
        <p:nvSpPr>
          <p:cNvPr id="261" name="Shape 261"/>
          <p:cNvSpPr/>
          <p:nvPr/>
        </p:nvSpPr>
        <p:spPr>
          <a:xfrm>
            <a:off x="326571" y="5263627"/>
            <a:ext cx="8582975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Sources: </a:t>
            </a:r>
            <a:r>
              <a:rPr lang="en-US"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United Nations Population Division, </a:t>
            </a:r>
            <a:r>
              <a:rPr i="1" lang="en-US"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World Population Prospects: The 2010 Revision, </a:t>
            </a:r>
            <a:r>
              <a:rPr lang="en-US"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low variant (New York: UNFPA, 2011); and United Nations Population Fund, </a:t>
            </a:r>
            <a:r>
              <a:rPr i="1" lang="en-US"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Impact of Demographic Change in Thailand </a:t>
            </a:r>
            <a:r>
              <a:rPr lang="en-US"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(Bangkok: UNFPA, 2011). </a:t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EAF1DD"/>
        </a:solidFill>
      </p:bgPr>
    </p:bg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" name="Shape 26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425700"/>
            <a:ext cx="9143999" cy="1985979"/>
          </a:xfrm>
          <a:prstGeom prst="rect">
            <a:avLst/>
          </a:prstGeom>
          <a:noFill/>
          <a:ln>
            <a:noFill/>
          </a:ln>
        </p:spPr>
      </p:pic>
      <p:sp>
        <p:nvSpPr>
          <p:cNvPr id="267" name="Shape 267"/>
          <p:cNvSpPr/>
          <p:nvPr/>
        </p:nvSpPr>
        <p:spPr>
          <a:xfrm>
            <a:off x="0" y="1182692"/>
            <a:ext cx="9144000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4FA928"/>
                </a:solidFill>
                <a:latin typeface="Calibri"/>
                <a:ea typeface="Calibri"/>
                <a:cs typeface="Calibri"/>
                <a:sym typeface="Calibri"/>
              </a:rPr>
              <a:t>Thaïlande : </a:t>
            </a: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récolter les dividendes d’une transition démographique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8" name="Shape 268"/>
          <p:cNvSpPr/>
          <p:nvPr/>
        </p:nvSpPr>
        <p:spPr>
          <a:xfrm>
            <a:off x="326572" y="5263627"/>
            <a:ext cx="8582974" cy="4308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Sources : </a:t>
            </a:r>
            <a:r>
              <a:rPr lang="en-US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Division de la population des Nations Unies, </a:t>
            </a:r>
            <a:r>
              <a:rPr i="1" lang="en-US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World Population Prospects : The 2010 Revision, </a:t>
            </a:r>
            <a:r>
              <a:rPr lang="en-US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low variant (New York : UNFPA, 2011) ; et Fonds des Nations Unies pour la population, </a:t>
            </a:r>
            <a:r>
              <a:rPr i="1" lang="en-US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Impact of Demographic Change in Thailand </a:t>
            </a:r>
            <a:r>
              <a:rPr lang="en-US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(Bangkok : UNFPA, 2011).</a:t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DDD9C3">
            <a:alpha val="53725"/>
          </a:srgbClr>
        </a:solidFill>
      </p:bgPr>
    </p:bg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3" name="Shape 27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7000" y="54920"/>
            <a:ext cx="8875058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gradFill>
          <a:gsLst>
            <a:gs pos="0">
              <a:schemeClr val="lt1"/>
            </a:gs>
            <a:gs pos="100000">
              <a:srgbClr val="D8D8D8"/>
            </a:gs>
          </a:gsLst>
          <a:lin ang="16200000" scaled="0"/>
        </a:gradFill>
      </p:bgPr>
    </p:bg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Shape 10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" y="166307"/>
            <a:ext cx="9144001" cy="66916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2"/>
        </a:solidFill>
      </p:bgPr>
    </p:bg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Shape 278"/>
          <p:cNvSpPr/>
          <p:nvPr/>
        </p:nvSpPr>
        <p:spPr>
          <a:xfrm>
            <a:off x="1462216" y="801953"/>
            <a:ext cx="6219568" cy="52168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Images used in these slides are taken from the following resources: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Assefa Admassie, Seid Nuru Ali, John F. May, Shelley Megquier, and Scott Moreland, </a:t>
            </a:r>
            <a:r>
              <a:rPr i="1"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Demographic Dividend: An Opportunity for Ethiopia’s Transformation</a:t>
            </a:r>
            <a:r>
              <a:rPr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(Washington, DC: Population Reference Bureau (PRB), 2015).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James N. Gribble and Jason Bremner, “Achieving a Demographic Dividend,” </a:t>
            </a:r>
            <a:r>
              <a:rPr i="1"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Population Bulletin</a:t>
            </a:r>
            <a:r>
              <a:rPr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67, no. 2 (Washington, DC: PRB, 2012).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James N. Gribble and Jason Bremner, </a:t>
            </a:r>
            <a:r>
              <a:rPr i="1"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Challenge of Attaining a Demographic Dividend </a:t>
            </a:r>
            <a:r>
              <a:rPr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(Washington, DC: PRB, 2012).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PRB, “Harnessing the Demographic Dividend,” An ENGAGE presentation (Washington, DC: PRB, 2013), accessed at www.prb.org/Multimedia/Video/2013/demographic-dividend-engage.aspx.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PRB and the University of Kinshasa, </a:t>
            </a:r>
            <a:r>
              <a:rPr i="1"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L’émergence de la République démocratique du Congo: Le role du dividend démographique </a:t>
            </a:r>
            <a:r>
              <a:rPr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(Washington, DC: PRB, 2016).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>
                <a:solidFill>
                  <a:srgbClr val="017DDC"/>
                </a:solidFill>
                <a:latin typeface="Calibri"/>
                <a:ea typeface="Calibri"/>
                <a:cs typeface="Calibri"/>
                <a:sym typeface="Calibri"/>
              </a:rPr>
              <a:t>For more information, demographicdividend@prb.org.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gradFill>
          <a:gsLst>
            <a:gs pos="0">
              <a:schemeClr val="lt1"/>
            </a:gs>
            <a:gs pos="100000">
              <a:srgbClr val="D8D8D8"/>
            </a:gs>
          </a:gsLst>
          <a:lin ang="16200000" scaled="0"/>
        </a:gradFill>
      </p:bgPr>
    </p:bg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Shape 1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88330" y="582655"/>
            <a:ext cx="8163064" cy="57069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gradFill>
          <a:gsLst>
            <a:gs pos="0">
              <a:schemeClr val="lt1"/>
            </a:gs>
            <a:gs pos="100000">
              <a:srgbClr val="D8D8D8"/>
            </a:gs>
          </a:gsLst>
          <a:lin ang="16200000" scaled="0"/>
        </a:gradFill>
      </p:bgPr>
    </p:bg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Shape 1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12725" y="494284"/>
            <a:ext cx="6554460" cy="4582372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Shape 116"/>
          <p:cNvSpPr txBox="1"/>
          <p:nvPr>
            <p:ph type="title"/>
          </p:nvPr>
        </p:nvSpPr>
        <p:spPr>
          <a:xfrm>
            <a:off x="923636" y="4949064"/>
            <a:ext cx="7296728" cy="11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0F78B9"/>
              </a:buClr>
              <a:buSzPts val="2800"/>
              <a:buFont typeface="Calibri"/>
              <a:buNone/>
            </a:pPr>
            <a:r>
              <a:rPr b="0" i="0" lang="en-US" sz="2800" u="none" cap="none" strike="noStrike">
                <a:solidFill>
                  <a:srgbClr val="0F78B9"/>
                </a:solidFill>
                <a:latin typeface="Calibri"/>
                <a:ea typeface="Calibri"/>
                <a:cs typeface="Calibri"/>
                <a:sym typeface="Calibri"/>
              </a:rPr>
              <a:t>Key investments are necessary to lower fertility, and mortality, and allow the population structure to change</a:t>
            </a:r>
            <a:endParaRPr b="0" i="0" sz="2800" u="none" cap="none" strike="noStrike">
              <a:solidFill>
                <a:srgbClr val="0F78B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7" name="Shape 117"/>
          <p:cNvPicPr preferRelativeResize="0"/>
          <p:nvPr/>
        </p:nvPicPr>
        <p:blipFill rotWithShape="1">
          <a:blip r:embed="rId4">
            <a:alphaModFix amt="0"/>
          </a:blip>
          <a:srcRect b="0" l="0" r="0" t="0"/>
          <a:stretch/>
        </p:blipFill>
        <p:spPr>
          <a:xfrm>
            <a:off x="7867532" y="6219831"/>
            <a:ext cx="1041667" cy="5016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gradFill>
          <a:gsLst>
            <a:gs pos="0">
              <a:srgbClr val="FDE9D8"/>
            </a:gs>
            <a:gs pos="100000">
              <a:srgbClr val="FBD4B4"/>
            </a:gs>
          </a:gsLst>
          <a:lin ang="16200000" scaled="0"/>
        </a:gradFill>
      </p:bgPr>
    </p:bg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Shape 1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76144" y="235132"/>
            <a:ext cx="6827623" cy="477334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B_LOGO_2c_1024x768.png" id="123" name="Shape 123"/>
          <p:cNvPicPr preferRelativeResize="0"/>
          <p:nvPr/>
        </p:nvPicPr>
        <p:blipFill rotWithShape="1">
          <a:blip r:embed="rId4">
            <a:alphaModFix amt="98000"/>
          </a:blip>
          <a:srcRect b="0" l="0" r="0" t="0"/>
          <a:stretch/>
        </p:blipFill>
        <p:spPr>
          <a:xfrm>
            <a:off x="8079946" y="6322224"/>
            <a:ext cx="829600" cy="399255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Shape 124"/>
          <p:cNvSpPr txBox="1"/>
          <p:nvPr/>
        </p:nvSpPr>
        <p:spPr>
          <a:xfrm>
            <a:off x="923636" y="4949064"/>
            <a:ext cx="7296728" cy="11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0F78B9"/>
              </a:buClr>
              <a:buSzPts val="2800"/>
              <a:buFont typeface="Calibri"/>
              <a:buNone/>
            </a:pPr>
            <a:r>
              <a:rPr lang="en-US" sz="2800">
                <a:solidFill>
                  <a:srgbClr val="0F78B9"/>
                </a:solidFill>
                <a:latin typeface="Calibri"/>
                <a:ea typeface="Calibri"/>
                <a:cs typeface="Calibri"/>
                <a:sym typeface="Calibri"/>
              </a:rPr>
              <a:t>A healthy population contributes </a:t>
            </a:r>
            <a:br>
              <a:rPr lang="en-US" sz="2800">
                <a:solidFill>
                  <a:srgbClr val="0F78B9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>
                <a:solidFill>
                  <a:srgbClr val="0F78B9"/>
                </a:solidFill>
                <a:latin typeface="Calibri"/>
                <a:ea typeface="Calibri"/>
                <a:cs typeface="Calibri"/>
                <a:sym typeface="Calibri"/>
              </a:rPr>
              <a:t>to a demographic dividend</a:t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Shape 1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-1"/>
            <a:ext cx="9144000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B_LOGO_2c_1024x768.png" id="130" name="Shape 130"/>
          <p:cNvPicPr preferRelativeResize="0"/>
          <p:nvPr/>
        </p:nvPicPr>
        <p:blipFill rotWithShape="1">
          <a:blip r:embed="rId4">
            <a:alphaModFix amt="98000"/>
          </a:blip>
          <a:srcRect b="0" l="0" r="0" t="0"/>
          <a:stretch/>
        </p:blipFill>
        <p:spPr>
          <a:xfrm>
            <a:off x="8079946" y="6322224"/>
            <a:ext cx="829600" cy="3992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Shape 1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713061" y="-170732"/>
            <a:ext cx="10606032" cy="741491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B_LOGO_2c_1024x768.png" id="136" name="Shape 136"/>
          <p:cNvPicPr preferRelativeResize="0"/>
          <p:nvPr/>
        </p:nvPicPr>
        <p:blipFill rotWithShape="1">
          <a:blip r:embed="rId4">
            <a:alphaModFix amt="98000"/>
          </a:blip>
          <a:srcRect b="0" l="0" r="0" t="0"/>
          <a:stretch/>
        </p:blipFill>
        <p:spPr>
          <a:xfrm>
            <a:off x="8079946" y="6322224"/>
            <a:ext cx="829600" cy="3992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Shape 14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713061" y="-170737"/>
            <a:ext cx="10606032" cy="741491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B_LOGO_2c_1024x768.png" id="142" name="Shape 142"/>
          <p:cNvPicPr preferRelativeResize="0"/>
          <p:nvPr/>
        </p:nvPicPr>
        <p:blipFill rotWithShape="1">
          <a:blip r:embed="rId4">
            <a:alphaModFix amt="98000"/>
          </a:blip>
          <a:srcRect b="0" l="0" r="0" t="0"/>
          <a:stretch/>
        </p:blipFill>
        <p:spPr>
          <a:xfrm>
            <a:off x="8079946" y="6322224"/>
            <a:ext cx="829600" cy="3992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