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2" r:id="rId5"/>
    <p:sldId id="261"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4611"/>
  </p:normalViewPr>
  <p:slideViewPr>
    <p:cSldViewPr snapToGrid="0" snapToObjects="1">
      <p:cViewPr>
        <p:scale>
          <a:sx n="94" d="100"/>
          <a:sy n="94" d="100"/>
        </p:scale>
        <p:origin x="144"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28639-3E1A-B94B-BE14-2C1DC9E461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CB6AC2-6788-8E40-9BBD-C099351FF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F61F37-14DE-6D48-B056-20560F0336F5}"/>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5" name="Footer Placeholder 4">
            <a:extLst>
              <a:ext uri="{FF2B5EF4-FFF2-40B4-BE49-F238E27FC236}">
                <a16:creationId xmlns:a16="http://schemas.microsoft.com/office/drawing/2014/main" id="{132A14F6-E274-6B49-A7BE-112245E757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459A1-7B70-434D-A8C6-7015F6EE97BB}"/>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331751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8803A-41D8-C548-966C-45D6CDA5B7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83C455-3A06-0F4E-A666-3EA204D29E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A5F978-CA68-5249-A9C6-9F0052F34CEF}"/>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5" name="Footer Placeholder 4">
            <a:extLst>
              <a:ext uri="{FF2B5EF4-FFF2-40B4-BE49-F238E27FC236}">
                <a16:creationId xmlns:a16="http://schemas.microsoft.com/office/drawing/2014/main" id="{E211DD51-53D5-824D-B727-878C471F5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EE394-16FD-EC43-95AB-DAF1CE5C8BD0}"/>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110843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147F0A-DBE8-754E-9E4E-ECF3880894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024AF6-4EFD-B248-8302-F1C1137B54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95410-D8D6-4B45-BCF3-FC4B9BE1F0D7}"/>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5" name="Footer Placeholder 4">
            <a:extLst>
              <a:ext uri="{FF2B5EF4-FFF2-40B4-BE49-F238E27FC236}">
                <a16:creationId xmlns:a16="http://schemas.microsoft.com/office/drawing/2014/main" id="{60C9D352-8CFD-8F44-BEA3-85F6F2CE9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B508B-DEBC-3446-A71E-7573AB04E101}"/>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31416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225B7-47DD-3043-AE16-6515FEDA59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2FC62-70F4-034E-A0FE-0E756C27B6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38438-8926-E442-BE5E-7E091035A9BC}"/>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5" name="Footer Placeholder 4">
            <a:extLst>
              <a:ext uri="{FF2B5EF4-FFF2-40B4-BE49-F238E27FC236}">
                <a16:creationId xmlns:a16="http://schemas.microsoft.com/office/drawing/2014/main" id="{12ABDF21-CBC6-A146-AFAB-4C7ABC687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FD1B9-F5F4-7443-A786-397F702DDFEA}"/>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143716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30BC7-F70B-B04E-AC29-C4B6025CDB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4BD25A-3687-0C41-9CEB-F6D6191B01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20F174-56E5-894A-B0D7-F6B9A27CAA26}"/>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5" name="Footer Placeholder 4">
            <a:extLst>
              <a:ext uri="{FF2B5EF4-FFF2-40B4-BE49-F238E27FC236}">
                <a16:creationId xmlns:a16="http://schemas.microsoft.com/office/drawing/2014/main" id="{82E60738-314D-BE44-BA88-D95F7DB6F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4FCC3-CB2D-8C41-87EF-95149DE3F208}"/>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174455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5C3D5-7766-4D40-87C1-EEAECAEDD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FD1E59-E1D7-7146-BADF-BF44641485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2E8D4E-D424-3341-94BC-EE2CBCF82FC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71314C-926A-284A-A6F1-01AC93045999}"/>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6" name="Footer Placeholder 5">
            <a:extLst>
              <a:ext uri="{FF2B5EF4-FFF2-40B4-BE49-F238E27FC236}">
                <a16:creationId xmlns:a16="http://schemas.microsoft.com/office/drawing/2014/main" id="{CA9FBB92-6AD3-2E4D-9FBB-0A2E11C4B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78D617-9BF4-DE42-B351-9AA38AEE48DA}"/>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359922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E8328-BDC2-3F4B-B43E-69E917353A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B1A911-80C2-DB4A-ADE1-AAEDF6E891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EA661F-565B-2043-B013-8D83EC604F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83496E-E839-964B-B29D-BF5BFB68D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C51363-7F26-A841-B45A-88B9FB0BEA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6618F4-C281-024C-BFAC-178B85F4F483}"/>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8" name="Footer Placeholder 7">
            <a:extLst>
              <a:ext uri="{FF2B5EF4-FFF2-40B4-BE49-F238E27FC236}">
                <a16:creationId xmlns:a16="http://schemas.microsoft.com/office/drawing/2014/main" id="{D01AF867-4F98-BE48-8A44-C3F12C216B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4DEC2D-8097-F342-89DE-AFE12DB3E79E}"/>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104018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7A90C-0B71-A848-84AE-7455F27C3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51D835-A5F4-904F-9FE4-FB94DD31E7A3}"/>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4" name="Footer Placeholder 3">
            <a:extLst>
              <a:ext uri="{FF2B5EF4-FFF2-40B4-BE49-F238E27FC236}">
                <a16:creationId xmlns:a16="http://schemas.microsoft.com/office/drawing/2014/main" id="{56AD4A85-971A-F64A-B9B6-0D8617BC80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20A947-C7E2-624B-A617-52E02456C975}"/>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30287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04C62C-C2F2-6640-AAE2-5DF44C433557}"/>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3" name="Footer Placeholder 2">
            <a:extLst>
              <a:ext uri="{FF2B5EF4-FFF2-40B4-BE49-F238E27FC236}">
                <a16:creationId xmlns:a16="http://schemas.microsoft.com/office/drawing/2014/main" id="{3691A0BC-BC37-3942-AB3F-BC336C254D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9875D1-F4CA-CE44-B1A0-D8BB05E5DABF}"/>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160361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4161-498E-FE4E-A95B-19FE0D231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2352CC-1F21-3547-97AD-98E3445E0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C8916-B6CA-2441-84F7-BB7FD6844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910AD8-F075-4D44-B7DF-1F36A20C64E3}"/>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6" name="Footer Placeholder 5">
            <a:extLst>
              <a:ext uri="{FF2B5EF4-FFF2-40B4-BE49-F238E27FC236}">
                <a16:creationId xmlns:a16="http://schemas.microsoft.com/office/drawing/2014/main" id="{F6E94CD1-7A39-974F-9B56-9AC751813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103C37-AB81-0B42-81E8-351948CA3FD7}"/>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46053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7F676-0D58-8140-86B7-ADFBAB9301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7CADF0-D3B3-F94A-B97C-59B254D503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BD6936-FD79-B54D-87CE-32D000B932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0E43FB-A940-B645-A576-FA8F500FE475}"/>
              </a:ext>
            </a:extLst>
          </p:cNvPr>
          <p:cNvSpPr>
            <a:spLocks noGrp="1"/>
          </p:cNvSpPr>
          <p:nvPr>
            <p:ph type="dt" sz="half" idx="10"/>
          </p:nvPr>
        </p:nvSpPr>
        <p:spPr/>
        <p:txBody>
          <a:bodyPr/>
          <a:lstStyle/>
          <a:p>
            <a:fld id="{7AC9D2E9-4BB5-B749-9A75-766E758E0BA4}" type="datetimeFigureOut">
              <a:rPr lang="en-US" smtClean="0"/>
              <a:t>10/2/18</a:t>
            </a:fld>
            <a:endParaRPr lang="en-US"/>
          </a:p>
        </p:txBody>
      </p:sp>
      <p:sp>
        <p:nvSpPr>
          <p:cNvPr id="6" name="Footer Placeholder 5">
            <a:extLst>
              <a:ext uri="{FF2B5EF4-FFF2-40B4-BE49-F238E27FC236}">
                <a16:creationId xmlns:a16="http://schemas.microsoft.com/office/drawing/2014/main" id="{8C307268-4A6B-5042-8783-4A96A706AC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6A64F-C155-9A40-B0FC-06DDF03EA22E}"/>
              </a:ext>
            </a:extLst>
          </p:cNvPr>
          <p:cNvSpPr>
            <a:spLocks noGrp="1"/>
          </p:cNvSpPr>
          <p:nvPr>
            <p:ph type="sldNum" sz="quarter" idx="12"/>
          </p:nvPr>
        </p:nvSpPr>
        <p:spPr/>
        <p:txBody>
          <a:bodyPr/>
          <a:lstStyle/>
          <a:p>
            <a:fld id="{CE2A3540-4D3A-2148-9A2D-42F0B4ABA1CE}" type="slidenum">
              <a:rPr lang="en-US" smtClean="0"/>
              <a:t>‹#›</a:t>
            </a:fld>
            <a:endParaRPr lang="en-US"/>
          </a:p>
        </p:txBody>
      </p:sp>
    </p:spTree>
    <p:extLst>
      <p:ext uri="{BB962C8B-B14F-4D97-AF65-F5344CB8AC3E}">
        <p14:creationId xmlns:p14="http://schemas.microsoft.com/office/powerpoint/2010/main" val="161255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90A1AF-E27A-A145-B10D-0586B7A5D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FE8ECE-9FF4-9F47-A9CD-5931215FA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E2D73-545B-3B49-9347-399D748584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9D2E9-4BB5-B749-9A75-766E758E0BA4}" type="datetimeFigureOut">
              <a:rPr lang="en-US" smtClean="0"/>
              <a:t>10/2/18</a:t>
            </a:fld>
            <a:endParaRPr lang="en-US"/>
          </a:p>
        </p:txBody>
      </p:sp>
      <p:sp>
        <p:nvSpPr>
          <p:cNvPr id="5" name="Footer Placeholder 4">
            <a:extLst>
              <a:ext uri="{FF2B5EF4-FFF2-40B4-BE49-F238E27FC236}">
                <a16:creationId xmlns:a16="http://schemas.microsoft.com/office/drawing/2014/main" id="{B5E8B0D6-A5E9-5942-9F67-26FF3D3B70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107AB-2A12-FA4B-8DB8-9DE87F0E6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A3540-4D3A-2148-9A2D-42F0B4ABA1CE}" type="slidenum">
              <a:rPr lang="en-US" smtClean="0"/>
              <a:t>‹#›</a:t>
            </a:fld>
            <a:endParaRPr lang="en-US"/>
          </a:p>
        </p:txBody>
      </p:sp>
    </p:spTree>
    <p:extLst>
      <p:ext uri="{BB962C8B-B14F-4D97-AF65-F5344CB8AC3E}">
        <p14:creationId xmlns:p14="http://schemas.microsoft.com/office/powerpoint/2010/main" val="1541794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98138-D561-9349-BDB1-39304124C955}"/>
              </a:ext>
            </a:extLst>
          </p:cNvPr>
          <p:cNvSpPr>
            <a:spLocks noGrp="1"/>
          </p:cNvSpPr>
          <p:nvPr>
            <p:ph type="ctrTitle"/>
          </p:nvPr>
        </p:nvSpPr>
        <p:spPr>
          <a:xfrm>
            <a:off x="1524000" y="1798028"/>
            <a:ext cx="9144000" cy="2387600"/>
          </a:xfrm>
        </p:spPr>
        <p:txBody>
          <a:bodyPr>
            <a:normAutofit fontScale="90000"/>
          </a:bodyPr>
          <a:lstStyle/>
          <a:p>
            <a:r>
              <a:rPr lang="en-US" b="1" dirty="0">
                <a:latin typeface="dearJoe 5 CASUAL PRO" panose="02000000000000000000" pitchFamily="2" charset="0"/>
                <a:ea typeface="KBSticktoIt Medium" panose="02000603000000000000" pitchFamily="2" charset="0"/>
              </a:rPr>
              <a:t>Powerful organizations and global groups</a:t>
            </a:r>
            <a:br>
              <a:rPr lang="en-US" b="1" dirty="0"/>
            </a:br>
            <a:endParaRPr lang="en-US" dirty="0"/>
          </a:p>
        </p:txBody>
      </p:sp>
      <p:sp>
        <p:nvSpPr>
          <p:cNvPr id="3" name="Subtitle 2">
            <a:extLst>
              <a:ext uri="{FF2B5EF4-FFF2-40B4-BE49-F238E27FC236}">
                <a16:creationId xmlns:a16="http://schemas.microsoft.com/office/drawing/2014/main" id="{0D100BC4-8AB4-DE4E-A76B-A150C0ADF321}"/>
              </a:ext>
            </a:extLst>
          </p:cNvPr>
          <p:cNvSpPr>
            <a:spLocks noGrp="1"/>
          </p:cNvSpPr>
          <p:nvPr>
            <p:ph type="subTitle" idx="1"/>
          </p:nvPr>
        </p:nvSpPr>
        <p:spPr/>
        <p:txBody>
          <a:bodyPr>
            <a:normAutofit fontScale="62500" lnSpcReduction="20000"/>
          </a:bodyPr>
          <a:lstStyle/>
          <a:p>
            <a:r>
              <a:rPr lang="en-US" sz="3800" b="1" u="sng" dirty="0"/>
              <a:t>Powerful organizations and global groups:</a:t>
            </a:r>
          </a:p>
          <a:p>
            <a:r>
              <a:rPr lang="en-US" dirty="0"/>
              <a:t>G7/8, G20 and Organization for Economic Cooperation and Development (OECD) groups</a:t>
            </a:r>
            <a:br>
              <a:rPr lang="en-US" dirty="0"/>
            </a:br>
            <a:endParaRPr lang="en-US" dirty="0"/>
          </a:p>
          <a:p>
            <a:r>
              <a:rPr lang="en-US" dirty="0"/>
              <a:t>Organization of the Petroleum Exporting Countries’ (OPEC) influence over energy policies</a:t>
            </a:r>
            <a:br>
              <a:rPr lang="en-US" dirty="0"/>
            </a:br>
            <a:endParaRPr lang="en-US" dirty="0"/>
          </a:p>
          <a:p>
            <a:r>
              <a:rPr lang="en-US" dirty="0"/>
              <a:t>Global lending institutions, including the International Monetary Fund (IMF) and New Development Bank (NDB)</a:t>
            </a:r>
          </a:p>
          <a:p>
            <a:endParaRPr lang="en-US" dirty="0"/>
          </a:p>
        </p:txBody>
      </p:sp>
      <p:pic>
        <p:nvPicPr>
          <p:cNvPr id="5" name="Picture 4">
            <a:extLst>
              <a:ext uri="{FF2B5EF4-FFF2-40B4-BE49-F238E27FC236}">
                <a16:creationId xmlns:a16="http://schemas.microsoft.com/office/drawing/2014/main" id="{F3714471-28FD-F948-8118-3209F14A755F}"/>
              </a:ext>
            </a:extLst>
          </p:cNvPr>
          <p:cNvPicPr>
            <a:picLocks noChangeAspect="1"/>
          </p:cNvPicPr>
          <p:nvPr/>
        </p:nvPicPr>
        <p:blipFill>
          <a:blip r:embed="rId2"/>
          <a:stretch>
            <a:fillRect/>
          </a:stretch>
        </p:blipFill>
        <p:spPr>
          <a:xfrm>
            <a:off x="4860096" y="5255969"/>
            <a:ext cx="2294303" cy="1452562"/>
          </a:xfrm>
          <a:prstGeom prst="rect">
            <a:avLst/>
          </a:prstGeom>
        </p:spPr>
      </p:pic>
      <p:pic>
        <p:nvPicPr>
          <p:cNvPr id="7" name="Picture 6">
            <a:extLst>
              <a:ext uri="{FF2B5EF4-FFF2-40B4-BE49-F238E27FC236}">
                <a16:creationId xmlns:a16="http://schemas.microsoft.com/office/drawing/2014/main" id="{2F73BF8E-7464-0443-92A9-552D1AC91DF3}"/>
              </a:ext>
            </a:extLst>
          </p:cNvPr>
          <p:cNvPicPr>
            <a:picLocks noChangeAspect="1"/>
          </p:cNvPicPr>
          <p:nvPr/>
        </p:nvPicPr>
        <p:blipFill>
          <a:blip r:embed="rId3"/>
          <a:stretch>
            <a:fillRect/>
          </a:stretch>
        </p:blipFill>
        <p:spPr>
          <a:xfrm>
            <a:off x="554352" y="5238263"/>
            <a:ext cx="1939295" cy="1468437"/>
          </a:xfrm>
          <a:prstGeom prst="rect">
            <a:avLst/>
          </a:prstGeom>
        </p:spPr>
      </p:pic>
      <p:pic>
        <p:nvPicPr>
          <p:cNvPr id="9" name="Picture 8">
            <a:extLst>
              <a:ext uri="{FF2B5EF4-FFF2-40B4-BE49-F238E27FC236}">
                <a16:creationId xmlns:a16="http://schemas.microsoft.com/office/drawing/2014/main" id="{0A794F9F-4D15-C945-A940-82C00952F059}"/>
              </a:ext>
            </a:extLst>
          </p:cNvPr>
          <p:cNvPicPr>
            <a:picLocks noChangeAspect="1"/>
          </p:cNvPicPr>
          <p:nvPr/>
        </p:nvPicPr>
        <p:blipFill>
          <a:blip r:embed="rId4"/>
          <a:stretch>
            <a:fillRect/>
          </a:stretch>
        </p:blipFill>
        <p:spPr>
          <a:xfrm>
            <a:off x="9520848" y="5493970"/>
            <a:ext cx="2155214" cy="1212730"/>
          </a:xfrm>
          <a:prstGeom prst="rect">
            <a:avLst/>
          </a:prstGeom>
        </p:spPr>
      </p:pic>
      <p:pic>
        <p:nvPicPr>
          <p:cNvPr id="11" name="Picture 10">
            <a:extLst>
              <a:ext uri="{FF2B5EF4-FFF2-40B4-BE49-F238E27FC236}">
                <a16:creationId xmlns:a16="http://schemas.microsoft.com/office/drawing/2014/main" id="{DEDA429C-B3AA-1D41-B838-8732BB12758A}"/>
              </a:ext>
            </a:extLst>
          </p:cNvPr>
          <p:cNvPicPr>
            <a:picLocks noChangeAspect="1"/>
          </p:cNvPicPr>
          <p:nvPr/>
        </p:nvPicPr>
        <p:blipFill>
          <a:blip r:embed="rId5"/>
          <a:stretch>
            <a:fillRect/>
          </a:stretch>
        </p:blipFill>
        <p:spPr>
          <a:xfrm>
            <a:off x="4507410" y="168339"/>
            <a:ext cx="2999673" cy="1495425"/>
          </a:xfrm>
          <a:prstGeom prst="rect">
            <a:avLst/>
          </a:prstGeom>
        </p:spPr>
      </p:pic>
    </p:spTree>
    <p:extLst>
      <p:ext uri="{BB962C8B-B14F-4D97-AF65-F5344CB8AC3E}">
        <p14:creationId xmlns:p14="http://schemas.microsoft.com/office/powerpoint/2010/main" val="428965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10F11-4111-B740-BD47-3D59661311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3BD30B-A62A-B642-88C5-DB858E42499B}"/>
              </a:ext>
            </a:extLst>
          </p:cNvPr>
          <p:cNvSpPr>
            <a:spLocks noGrp="1"/>
          </p:cNvSpPr>
          <p:nvPr>
            <p:ph idx="1"/>
          </p:nvPr>
        </p:nvSpPr>
        <p:spPr>
          <a:xfrm>
            <a:off x="838200" y="505608"/>
            <a:ext cx="10515600" cy="5248275"/>
          </a:xfrm>
        </p:spPr>
        <p:txBody>
          <a:bodyPr>
            <a:normAutofit fontScale="92500" lnSpcReduction="10000"/>
          </a:bodyPr>
          <a:lstStyle/>
          <a:p>
            <a:pPr marL="0" indent="0">
              <a:buNone/>
            </a:pPr>
            <a:endParaRPr lang="en-US" dirty="0"/>
          </a:p>
          <a:p>
            <a:pPr marL="0" indent="0">
              <a:buNone/>
            </a:pPr>
            <a:r>
              <a:rPr lang="en-US" b="1" u="sng" dirty="0"/>
              <a:t>What: </a:t>
            </a:r>
            <a:r>
              <a:rPr lang="en-US" dirty="0"/>
              <a:t>Powerful organizations and global groups:G7/8, G20 and Organization for Economic Cooperation and Development (OECD) groups</a:t>
            </a:r>
          </a:p>
          <a:p>
            <a:r>
              <a:rPr lang="en-US" dirty="0"/>
              <a:t>Organization of the Petroleum Exporting Countries’ (OPEC) influence over energy policies</a:t>
            </a:r>
          </a:p>
          <a:p>
            <a:r>
              <a:rPr lang="en-US" dirty="0"/>
              <a:t>global lending institutions, including the International Monetary Fund (IMF) and New Development Bank (NDB)</a:t>
            </a:r>
          </a:p>
          <a:p>
            <a:pPr marL="0" indent="0">
              <a:buNone/>
            </a:pPr>
            <a:r>
              <a:rPr lang="en-US" b="1" u="sng" dirty="0"/>
              <a:t>Why: </a:t>
            </a:r>
            <a:r>
              <a:rPr lang="en-US" dirty="0"/>
              <a:t>To understand how global </a:t>
            </a:r>
            <a:r>
              <a:rPr lang="en-US" b="1" dirty="0"/>
              <a:t>power</a:t>
            </a:r>
            <a:r>
              <a:rPr lang="en-US" dirty="0"/>
              <a:t> and influence varies spatially​</a:t>
            </a:r>
            <a:r>
              <a:rPr lang="en-US" u="sng" dirty="0"/>
              <a:t>​</a:t>
            </a:r>
            <a:endParaRPr lang="en-US" dirty="0"/>
          </a:p>
          <a:p>
            <a:pPr marL="0" indent="0">
              <a:buNone/>
            </a:pPr>
            <a:r>
              <a:rPr lang="en-US" u="sng" dirty="0"/>
              <a:t>Learning objectives: </a:t>
            </a:r>
          </a:p>
          <a:p>
            <a:r>
              <a:rPr lang="en-US" dirty="0"/>
              <a:t>To be able to explain the role of several powerful organizations and global groups (G7, G20, OECD, OPEC, IMF and NDB).</a:t>
            </a:r>
          </a:p>
          <a:p>
            <a:r>
              <a:rPr lang="en-US" dirty="0"/>
              <a:t>To be able to briefly evaluate the influence of these powerful organizations and global groups.</a:t>
            </a:r>
          </a:p>
          <a:p>
            <a:endParaRPr lang="en-US" dirty="0"/>
          </a:p>
        </p:txBody>
      </p:sp>
    </p:spTree>
    <p:extLst>
      <p:ext uri="{BB962C8B-B14F-4D97-AF65-F5344CB8AC3E}">
        <p14:creationId xmlns:p14="http://schemas.microsoft.com/office/powerpoint/2010/main" val="296205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DE28-C3B7-254B-924F-BC7B512CE89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472F702-C09A-E541-BFB7-33E3797E1E70}"/>
              </a:ext>
            </a:extLst>
          </p:cNvPr>
          <p:cNvPicPr>
            <a:picLocks noGrp="1" noChangeAspect="1"/>
          </p:cNvPicPr>
          <p:nvPr>
            <p:ph idx="1"/>
          </p:nvPr>
        </p:nvPicPr>
        <p:blipFill>
          <a:blip r:embed="rId2"/>
          <a:stretch>
            <a:fillRect/>
          </a:stretch>
        </p:blipFill>
        <p:spPr>
          <a:xfrm>
            <a:off x="295274" y="1362076"/>
            <a:ext cx="11268291" cy="3281362"/>
          </a:xfrm>
        </p:spPr>
      </p:pic>
    </p:spTree>
    <p:extLst>
      <p:ext uri="{BB962C8B-B14F-4D97-AF65-F5344CB8AC3E}">
        <p14:creationId xmlns:p14="http://schemas.microsoft.com/office/powerpoint/2010/main" val="74565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10B0-F35D-FB45-B6D0-76864D0061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7F828B-71B2-804D-80CC-D72BBE195C2B}"/>
              </a:ext>
            </a:extLst>
          </p:cNvPr>
          <p:cNvSpPr>
            <a:spLocks noGrp="1"/>
          </p:cNvSpPr>
          <p:nvPr>
            <p:ph idx="1"/>
          </p:nvPr>
        </p:nvSpPr>
        <p:spPr/>
        <p:txBody>
          <a:bodyPr/>
          <a:lstStyle/>
          <a:p>
            <a:r>
              <a:rPr lang="en-US" b="1" dirty="0"/>
              <a:t>Task 1</a:t>
            </a:r>
            <a:r>
              <a:rPr lang="en-US" dirty="0"/>
              <a:t> - Using the framework research grid below, use both the video and news story links, textbook and Kognity information  plus your own research to find out and then share with you peers how powerful organizations and global groups exist at varying </a:t>
            </a:r>
            <a:r>
              <a:rPr lang="en-US" b="1" dirty="0"/>
              <a:t>scales</a:t>
            </a:r>
            <a:r>
              <a:rPr lang="en-US" dirty="0"/>
              <a:t>, and how membership is complex and subject to change. This information will be shared with the rest of the class so it needs to be detailed and well organized. </a:t>
            </a:r>
          </a:p>
        </p:txBody>
      </p:sp>
      <p:pic>
        <p:nvPicPr>
          <p:cNvPr id="4" name="Picture 3">
            <a:extLst>
              <a:ext uri="{FF2B5EF4-FFF2-40B4-BE49-F238E27FC236}">
                <a16:creationId xmlns:a16="http://schemas.microsoft.com/office/drawing/2014/main" id="{8EB0766B-91AD-204A-B38A-6A1EB0AA2184}"/>
              </a:ext>
            </a:extLst>
          </p:cNvPr>
          <p:cNvPicPr>
            <a:picLocks noChangeAspect="1"/>
          </p:cNvPicPr>
          <p:nvPr/>
        </p:nvPicPr>
        <p:blipFill>
          <a:blip r:embed="rId2"/>
          <a:stretch>
            <a:fillRect/>
          </a:stretch>
        </p:blipFill>
        <p:spPr>
          <a:xfrm>
            <a:off x="4357285" y="195263"/>
            <a:ext cx="2999673" cy="1495425"/>
          </a:xfrm>
          <a:prstGeom prst="rect">
            <a:avLst/>
          </a:prstGeom>
        </p:spPr>
      </p:pic>
      <p:pic>
        <p:nvPicPr>
          <p:cNvPr id="5" name="Picture 4">
            <a:extLst>
              <a:ext uri="{FF2B5EF4-FFF2-40B4-BE49-F238E27FC236}">
                <a16:creationId xmlns:a16="http://schemas.microsoft.com/office/drawing/2014/main" id="{30E82D0C-2688-DB4D-80E1-687B78E3F347}"/>
              </a:ext>
            </a:extLst>
          </p:cNvPr>
          <p:cNvPicPr>
            <a:picLocks noChangeAspect="1"/>
          </p:cNvPicPr>
          <p:nvPr/>
        </p:nvPicPr>
        <p:blipFill>
          <a:blip r:embed="rId3"/>
          <a:stretch>
            <a:fillRect/>
          </a:stretch>
        </p:blipFill>
        <p:spPr>
          <a:xfrm>
            <a:off x="554352" y="5238263"/>
            <a:ext cx="1939295" cy="1468437"/>
          </a:xfrm>
          <a:prstGeom prst="rect">
            <a:avLst/>
          </a:prstGeom>
        </p:spPr>
      </p:pic>
      <p:pic>
        <p:nvPicPr>
          <p:cNvPr id="6" name="Picture 5">
            <a:extLst>
              <a:ext uri="{FF2B5EF4-FFF2-40B4-BE49-F238E27FC236}">
                <a16:creationId xmlns:a16="http://schemas.microsoft.com/office/drawing/2014/main" id="{2E5A3F0C-4552-3148-9E85-A58C59124955}"/>
              </a:ext>
            </a:extLst>
          </p:cNvPr>
          <p:cNvPicPr>
            <a:picLocks noChangeAspect="1"/>
          </p:cNvPicPr>
          <p:nvPr/>
        </p:nvPicPr>
        <p:blipFill>
          <a:blip r:embed="rId4"/>
          <a:stretch>
            <a:fillRect/>
          </a:stretch>
        </p:blipFill>
        <p:spPr>
          <a:xfrm>
            <a:off x="4860096" y="5255969"/>
            <a:ext cx="2294303" cy="1452562"/>
          </a:xfrm>
          <a:prstGeom prst="rect">
            <a:avLst/>
          </a:prstGeom>
        </p:spPr>
      </p:pic>
      <p:pic>
        <p:nvPicPr>
          <p:cNvPr id="7" name="Picture 6">
            <a:extLst>
              <a:ext uri="{FF2B5EF4-FFF2-40B4-BE49-F238E27FC236}">
                <a16:creationId xmlns:a16="http://schemas.microsoft.com/office/drawing/2014/main" id="{46017E40-9B6F-0F41-8437-7170BFD116AB}"/>
              </a:ext>
            </a:extLst>
          </p:cNvPr>
          <p:cNvPicPr>
            <a:picLocks noChangeAspect="1"/>
          </p:cNvPicPr>
          <p:nvPr/>
        </p:nvPicPr>
        <p:blipFill>
          <a:blip r:embed="rId5"/>
          <a:stretch>
            <a:fillRect/>
          </a:stretch>
        </p:blipFill>
        <p:spPr>
          <a:xfrm>
            <a:off x="9520848" y="5493970"/>
            <a:ext cx="2155214" cy="1212730"/>
          </a:xfrm>
          <a:prstGeom prst="rect">
            <a:avLst/>
          </a:prstGeom>
        </p:spPr>
      </p:pic>
    </p:spTree>
    <p:extLst>
      <p:ext uri="{BB962C8B-B14F-4D97-AF65-F5344CB8AC3E}">
        <p14:creationId xmlns:p14="http://schemas.microsoft.com/office/powerpoint/2010/main" val="257405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72464-1F20-D84B-810D-DA844BB76534}"/>
              </a:ext>
            </a:extLst>
          </p:cNvPr>
          <p:cNvSpPr>
            <a:spLocks noGrp="1"/>
          </p:cNvSpPr>
          <p:nvPr>
            <p:ph type="title"/>
          </p:nvPr>
        </p:nvSpPr>
        <p:spPr/>
        <p:txBody>
          <a:bodyPr/>
          <a:lstStyle/>
          <a:p>
            <a:r>
              <a:rPr lang="en-US" dirty="0">
                <a:latin typeface="dearJoe 5 CASUAL PRO" panose="02000000000000000000" pitchFamily="2" charset="0"/>
              </a:rPr>
              <a:t>With your completed fact sheets answer these questions….</a:t>
            </a:r>
          </a:p>
        </p:txBody>
      </p:sp>
      <p:sp>
        <p:nvSpPr>
          <p:cNvPr id="3" name="Content Placeholder 2">
            <a:extLst>
              <a:ext uri="{FF2B5EF4-FFF2-40B4-BE49-F238E27FC236}">
                <a16:creationId xmlns:a16="http://schemas.microsoft.com/office/drawing/2014/main" id="{F4FDC5C3-9F5B-F245-B694-BD682AF5BA2B}"/>
              </a:ext>
            </a:extLst>
          </p:cNvPr>
          <p:cNvSpPr>
            <a:spLocks noGrp="1"/>
          </p:cNvSpPr>
          <p:nvPr>
            <p:ph idx="1"/>
          </p:nvPr>
        </p:nvSpPr>
        <p:spPr/>
        <p:txBody>
          <a:bodyPr>
            <a:normAutofit/>
          </a:bodyPr>
          <a:lstStyle/>
          <a:p>
            <a:pPr marL="514350" indent="-514350">
              <a:buFont typeface="+mj-lt"/>
              <a:buAutoNum type="arabicPeriod"/>
            </a:pPr>
            <a:r>
              <a:rPr lang="en-US" dirty="0"/>
              <a:t>Evaluate the need for both the G7 and the G20.</a:t>
            </a:r>
          </a:p>
          <a:p>
            <a:pPr marL="514350" indent="-514350">
              <a:buFont typeface="+mj-lt"/>
              <a:buAutoNum type="arabicPeriod"/>
            </a:pPr>
            <a:r>
              <a:rPr lang="en-US" dirty="0"/>
              <a:t>How might OPEC influence the price of oil? </a:t>
            </a:r>
          </a:p>
          <a:p>
            <a:pPr marL="514350" indent="-514350">
              <a:buFont typeface="+mj-lt"/>
              <a:buAutoNum type="arabicPeriod"/>
            </a:pPr>
            <a:r>
              <a:rPr lang="en-US" dirty="0"/>
              <a:t>Explain the difference between the World Bank and the IMF.</a:t>
            </a:r>
          </a:p>
          <a:p>
            <a:pPr marL="514350" indent="-514350">
              <a:buFont typeface="+mj-lt"/>
              <a:buAutoNum type="arabicPeriod"/>
            </a:pPr>
            <a:r>
              <a:rPr lang="en-US" dirty="0"/>
              <a:t>Outline the key weaknesses of the ... (choose any of the six groups above). </a:t>
            </a:r>
          </a:p>
          <a:p>
            <a:pPr marL="514350" indent="-514350">
              <a:buFont typeface="+mj-lt"/>
              <a:buAutoNum type="arabicPeriod"/>
            </a:pPr>
            <a:r>
              <a:rPr lang="en-US" dirty="0"/>
              <a:t>What makes the World Development Bank different from the existing World Bank and IMF set up? </a:t>
            </a:r>
          </a:p>
        </p:txBody>
      </p:sp>
    </p:spTree>
    <p:extLst>
      <p:ext uri="{BB962C8B-B14F-4D97-AF65-F5344CB8AC3E}">
        <p14:creationId xmlns:p14="http://schemas.microsoft.com/office/powerpoint/2010/main" val="150786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15CF-8AE0-BC4E-A764-14EDC38D3300}"/>
              </a:ext>
            </a:extLst>
          </p:cNvPr>
          <p:cNvSpPr>
            <a:spLocks noGrp="1"/>
          </p:cNvSpPr>
          <p:nvPr>
            <p:ph type="title"/>
          </p:nvPr>
        </p:nvSpPr>
        <p:spPr/>
        <p:txBody>
          <a:bodyPr/>
          <a:lstStyle/>
          <a:p>
            <a:r>
              <a:rPr lang="en-US" dirty="0">
                <a:latin typeface="dearJoe 5 CASUAL PRO" panose="02000000000000000000" pitchFamily="2" charset="0"/>
              </a:rPr>
              <a:t>Summary </a:t>
            </a:r>
          </a:p>
        </p:txBody>
      </p:sp>
      <p:graphicFrame>
        <p:nvGraphicFramePr>
          <p:cNvPr id="4" name="Content Placeholder 3">
            <a:extLst>
              <a:ext uri="{FF2B5EF4-FFF2-40B4-BE49-F238E27FC236}">
                <a16:creationId xmlns:a16="http://schemas.microsoft.com/office/drawing/2014/main" id="{204B0334-5DE4-C14F-96F7-F28F9F4CCE97}"/>
              </a:ext>
            </a:extLst>
          </p:cNvPr>
          <p:cNvGraphicFramePr>
            <a:graphicFrameLocks noGrp="1"/>
          </p:cNvGraphicFramePr>
          <p:nvPr>
            <p:ph idx="1"/>
            <p:extLst>
              <p:ext uri="{D42A27DB-BD31-4B8C-83A1-F6EECF244321}">
                <p14:modId xmlns:p14="http://schemas.microsoft.com/office/powerpoint/2010/main" val="835703558"/>
              </p:ext>
            </p:extLst>
          </p:nvPr>
        </p:nvGraphicFramePr>
        <p:xfrm>
          <a:off x="-858398" y="1597184"/>
          <a:ext cx="10515600" cy="1188720"/>
        </p:xfrm>
        <a:graphic>
          <a:graphicData uri="http://schemas.openxmlformats.org/drawingml/2006/table">
            <a:tbl>
              <a:tblPr/>
              <a:tblGrid>
                <a:gridCol w="10515600">
                  <a:extLst>
                    <a:ext uri="{9D8B030D-6E8A-4147-A177-3AD203B41FA5}">
                      <a16:colId xmlns:a16="http://schemas.microsoft.com/office/drawing/2014/main" val="809159384"/>
                    </a:ext>
                  </a:extLst>
                </a:gridCol>
              </a:tblGrid>
              <a:tr h="0">
                <a:tc>
                  <a:txBody>
                    <a:bodyPr/>
                    <a:lstStyle/>
                    <a:p>
                      <a:pPr algn="ctr"/>
                      <a:r>
                        <a:rPr lang="en-US" sz="1800" b="1" dirty="0">
                          <a:solidFill>
                            <a:srgbClr val="000000"/>
                          </a:solidFill>
                          <a:effectLst/>
                          <a:latin typeface="Lato"/>
                        </a:rPr>
                        <a:t>Which ‘powerful organization’ has the most influence over...</a:t>
                      </a:r>
                    </a:p>
                    <a:p>
                      <a:pPr algn="ctr"/>
                      <a:endParaRPr lang="en-US" sz="1800" b="1" dirty="0">
                        <a:solidFill>
                          <a:srgbClr val="000000"/>
                        </a:solidFill>
                        <a:effectLst/>
                        <a:latin typeface="Lato"/>
                      </a:endParaRPr>
                    </a:p>
                    <a:p>
                      <a:pPr algn="ctr"/>
                      <a:endParaRPr lang="en-US" sz="1800" b="1" dirty="0">
                        <a:solidFill>
                          <a:srgbClr val="000000"/>
                        </a:solidFill>
                        <a:effectLst/>
                        <a:latin typeface="Lato"/>
                      </a:endParaRPr>
                    </a:p>
                    <a:p>
                      <a:pPr algn="ctr"/>
                      <a:endParaRPr lang="en-US" sz="1800" b="1" dirty="0">
                        <a:solidFill>
                          <a:srgbClr val="000000"/>
                        </a:solidFill>
                        <a:effectLst/>
                        <a:latin typeface="Lato"/>
                      </a:endParaRPr>
                    </a:p>
                  </a:txBody>
                  <a:tcPr anchor="ctr">
                    <a:lnL>
                      <a:noFill/>
                    </a:lnL>
                    <a:lnR>
                      <a:noFill/>
                    </a:lnR>
                    <a:lnT>
                      <a:noFill/>
                    </a:lnT>
                    <a:lnB>
                      <a:noFill/>
                    </a:lnB>
                  </a:tcPr>
                </a:tc>
                <a:extLst>
                  <a:ext uri="{0D108BD9-81ED-4DB2-BD59-A6C34878D82A}">
                    <a16:rowId xmlns:a16="http://schemas.microsoft.com/office/drawing/2014/main" val="467959504"/>
                  </a:ext>
                </a:extLst>
              </a:tr>
            </a:tbl>
          </a:graphicData>
        </a:graphic>
      </p:graphicFrame>
      <p:graphicFrame>
        <p:nvGraphicFramePr>
          <p:cNvPr id="5" name="Table 4">
            <a:extLst>
              <a:ext uri="{FF2B5EF4-FFF2-40B4-BE49-F238E27FC236}">
                <a16:creationId xmlns:a16="http://schemas.microsoft.com/office/drawing/2014/main" id="{4ABFF495-909D-B543-9695-A790E108D6B5}"/>
              </a:ext>
            </a:extLst>
          </p:cNvPr>
          <p:cNvGraphicFramePr>
            <a:graphicFrameLocks noGrp="1"/>
          </p:cNvGraphicFramePr>
          <p:nvPr>
            <p:extLst>
              <p:ext uri="{D42A27DB-BD31-4B8C-83A1-F6EECF244321}">
                <p14:modId xmlns:p14="http://schemas.microsoft.com/office/powerpoint/2010/main" val="1329169090"/>
              </p:ext>
            </p:extLst>
          </p:nvPr>
        </p:nvGraphicFramePr>
        <p:xfrm>
          <a:off x="838200" y="2473484"/>
          <a:ext cx="10515600" cy="312420"/>
        </p:xfrm>
        <a:graphic>
          <a:graphicData uri="http://schemas.openxmlformats.org/drawingml/2006/table">
            <a:tbl>
              <a:tblPr/>
              <a:tblGrid>
                <a:gridCol w="10515600">
                  <a:extLst>
                    <a:ext uri="{9D8B030D-6E8A-4147-A177-3AD203B41FA5}">
                      <a16:colId xmlns:a16="http://schemas.microsoft.com/office/drawing/2014/main" val="2109904525"/>
                    </a:ext>
                  </a:extLst>
                </a:gridCol>
              </a:tblGrid>
              <a:tr h="0">
                <a:tc>
                  <a:txBody>
                    <a:bodyPr/>
                    <a:lstStyle/>
                    <a:p>
                      <a:pPr algn="ctr">
                        <a:buFont typeface="Arial" panose="020B0604020202020204" pitchFamily="34" charset="0"/>
                        <a:buChar char="•"/>
                      </a:pPr>
                      <a:endParaRPr lang="en-US" dirty="0"/>
                    </a:p>
                  </a:txBody>
                  <a:tcPr marL="19050" marR="19050" marT="19050" marB="19050" anchor="ctr">
                    <a:lnL>
                      <a:noFill/>
                    </a:lnL>
                    <a:lnR>
                      <a:noFill/>
                    </a:lnR>
                    <a:lnT>
                      <a:noFill/>
                    </a:lnT>
                    <a:lnB>
                      <a:noFill/>
                    </a:lnB>
                  </a:tcPr>
                </a:tc>
                <a:extLst>
                  <a:ext uri="{0D108BD9-81ED-4DB2-BD59-A6C34878D82A}">
                    <a16:rowId xmlns:a16="http://schemas.microsoft.com/office/drawing/2014/main" val="2231184195"/>
                  </a:ext>
                </a:extLst>
              </a:tr>
            </a:tbl>
          </a:graphicData>
        </a:graphic>
      </p:graphicFrame>
      <p:sp>
        <p:nvSpPr>
          <p:cNvPr id="6" name="Rectangle 5">
            <a:extLst>
              <a:ext uri="{FF2B5EF4-FFF2-40B4-BE49-F238E27FC236}">
                <a16:creationId xmlns:a16="http://schemas.microsoft.com/office/drawing/2014/main" id="{36E95298-FF03-104B-8B17-B87EC674C117}"/>
              </a:ext>
            </a:extLst>
          </p:cNvPr>
          <p:cNvSpPr/>
          <p:nvPr/>
        </p:nvSpPr>
        <p:spPr>
          <a:xfrm>
            <a:off x="2893763" y="2473484"/>
            <a:ext cx="6096000" cy="3139321"/>
          </a:xfrm>
          <a:prstGeom prst="rect">
            <a:avLst/>
          </a:prstGeom>
        </p:spPr>
        <p:txBody>
          <a:bodyPr>
            <a:spAutoFit/>
          </a:bodyPr>
          <a:lstStyle/>
          <a:p>
            <a:pPr>
              <a:buFont typeface="Arial" panose="020B0604020202020204" pitchFamily="34" charset="0"/>
              <a:buChar char="•"/>
            </a:pPr>
            <a:r>
              <a:rPr lang="en-US" b="0" i="0" u="none" strike="noStrike" dirty="0">
                <a:solidFill>
                  <a:srgbClr val="000000"/>
                </a:solidFill>
                <a:effectLst/>
                <a:latin typeface="Lato"/>
              </a:rPr>
              <a:t>The USA</a:t>
            </a:r>
            <a:br>
              <a:rPr lang="en-US" b="0" i="0" u="none" strike="noStrike" dirty="0">
                <a:solidFill>
                  <a:srgbClr val="000000"/>
                </a:solidFill>
                <a:effectLst/>
                <a:latin typeface="Lato"/>
              </a:rPr>
            </a:br>
            <a:endParaRPr lang="en-US" b="0" i="0" u="none" strike="noStrike" dirty="0">
              <a:solidFill>
                <a:srgbClr val="000000"/>
              </a:solidFill>
              <a:effectLst/>
              <a:latin typeface="Lato"/>
            </a:endParaRPr>
          </a:p>
          <a:p>
            <a:pPr>
              <a:buFont typeface="Arial" panose="020B0604020202020204" pitchFamily="34" charset="0"/>
              <a:buChar char="•"/>
            </a:pPr>
            <a:r>
              <a:rPr lang="en-US" b="0" i="0" u="none" strike="noStrike" dirty="0">
                <a:solidFill>
                  <a:srgbClr val="000000"/>
                </a:solidFill>
                <a:effectLst/>
                <a:latin typeface="Lato"/>
              </a:rPr>
              <a:t>A low income nation seeking development assistance</a:t>
            </a:r>
            <a:br>
              <a:rPr lang="en-US" b="0" i="0" u="none" strike="noStrike" dirty="0">
                <a:solidFill>
                  <a:srgbClr val="000000"/>
                </a:solidFill>
                <a:effectLst/>
                <a:latin typeface="Lato"/>
              </a:rPr>
            </a:br>
            <a:endParaRPr lang="en-US" b="0" i="0" u="none" strike="noStrike" dirty="0">
              <a:solidFill>
                <a:srgbClr val="000000"/>
              </a:solidFill>
              <a:effectLst/>
              <a:latin typeface="Lato"/>
            </a:endParaRPr>
          </a:p>
          <a:p>
            <a:pPr>
              <a:buFont typeface="Arial" panose="020B0604020202020204" pitchFamily="34" charset="0"/>
              <a:buChar char="•"/>
            </a:pPr>
            <a:r>
              <a:rPr lang="en-US" b="0" i="0" u="none" strike="noStrike" dirty="0">
                <a:solidFill>
                  <a:srgbClr val="000000"/>
                </a:solidFill>
                <a:effectLst/>
                <a:latin typeface="Lato"/>
              </a:rPr>
              <a:t>The price you and your family pay for fuel</a:t>
            </a:r>
            <a:br>
              <a:rPr lang="en-US" b="0" i="0" u="none" strike="noStrike" dirty="0">
                <a:solidFill>
                  <a:srgbClr val="000000"/>
                </a:solidFill>
                <a:effectLst/>
                <a:latin typeface="Lato"/>
              </a:rPr>
            </a:br>
            <a:endParaRPr lang="en-US" b="0" i="0" u="none" strike="noStrike" dirty="0">
              <a:solidFill>
                <a:srgbClr val="000000"/>
              </a:solidFill>
              <a:effectLst/>
              <a:latin typeface="Lato"/>
            </a:endParaRPr>
          </a:p>
          <a:p>
            <a:pPr>
              <a:buFont typeface="Arial" panose="020B0604020202020204" pitchFamily="34" charset="0"/>
              <a:buChar char="•"/>
            </a:pPr>
            <a:r>
              <a:rPr lang="en-US" b="0" i="0" u="none" strike="noStrike" dirty="0">
                <a:solidFill>
                  <a:srgbClr val="000000"/>
                </a:solidFill>
                <a:effectLst/>
                <a:latin typeface="Lato"/>
              </a:rPr>
              <a:t>An upper-middle income country</a:t>
            </a:r>
            <a:br>
              <a:rPr lang="en-US" b="0" i="0" u="none" strike="noStrike" dirty="0">
                <a:solidFill>
                  <a:srgbClr val="000000"/>
                </a:solidFill>
                <a:effectLst/>
                <a:latin typeface="Lato"/>
              </a:rPr>
            </a:br>
            <a:endParaRPr lang="en-US" b="0" i="0" u="none" strike="noStrike" dirty="0">
              <a:solidFill>
                <a:srgbClr val="000000"/>
              </a:solidFill>
              <a:effectLst/>
              <a:latin typeface="Lato"/>
            </a:endParaRPr>
          </a:p>
          <a:p>
            <a:pPr>
              <a:buFont typeface="Arial" panose="020B0604020202020204" pitchFamily="34" charset="0"/>
              <a:buChar char="•"/>
            </a:pPr>
            <a:r>
              <a:rPr lang="en-US" b="0" i="0" u="none" strike="noStrike" dirty="0">
                <a:solidFill>
                  <a:srgbClr val="000000"/>
                </a:solidFill>
                <a:effectLst/>
                <a:latin typeface="Lato"/>
              </a:rPr>
              <a:t>The UK</a:t>
            </a:r>
            <a:br>
              <a:rPr lang="en-US" b="0" i="0" u="none" strike="noStrike" dirty="0">
                <a:solidFill>
                  <a:srgbClr val="000000"/>
                </a:solidFill>
                <a:effectLst/>
                <a:latin typeface="Lato"/>
              </a:rPr>
            </a:br>
            <a:endParaRPr lang="en-US" b="0" i="0" u="none" strike="noStrike" dirty="0">
              <a:solidFill>
                <a:srgbClr val="000000"/>
              </a:solidFill>
              <a:effectLst/>
              <a:latin typeface="Lato"/>
            </a:endParaRPr>
          </a:p>
          <a:p>
            <a:pPr>
              <a:buFont typeface="Arial" panose="020B0604020202020204" pitchFamily="34" charset="0"/>
              <a:buChar char="•"/>
            </a:pPr>
            <a:r>
              <a:rPr lang="en-US" b="0" i="0" u="none" strike="noStrike" dirty="0">
                <a:solidFill>
                  <a:srgbClr val="000000"/>
                </a:solidFill>
                <a:effectLst/>
                <a:latin typeface="Lato"/>
              </a:rPr>
              <a:t>The World</a:t>
            </a:r>
          </a:p>
        </p:txBody>
      </p:sp>
    </p:spTree>
    <p:extLst>
      <p:ext uri="{BB962C8B-B14F-4D97-AF65-F5344CB8AC3E}">
        <p14:creationId xmlns:p14="http://schemas.microsoft.com/office/powerpoint/2010/main" val="309280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F930A-A62E-3E44-A9A0-15877F731A80}"/>
              </a:ext>
            </a:extLst>
          </p:cNvPr>
          <p:cNvSpPr>
            <a:spLocks noGrp="1"/>
          </p:cNvSpPr>
          <p:nvPr>
            <p:ph type="title"/>
          </p:nvPr>
        </p:nvSpPr>
        <p:spPr/>
        <p:txBody>
          <a:bodyPr/>
          <a:lstStyle/>
          <a:p>
            <a:r>
              <a:rPr lang="en-US" dirty="0">
                <a:latin typeface="dearJoe 5 CASUAL PRO" panose="02000000000000000000" pitchFamily="2" charset="0"/>
              </a:rPr>
              <a:t>Example exam question</a:t>
            </a:r>
          </a:p>
        </p:txBody>
      </p:sp>
      <p:graphicFrame>
        <p:nvGraphicFramePr>
          <p:cNvPr id="4" name="Content Placeholder 3">
            <a:extLst>
              <a:ext uri="{FF2B5EF4-FFF2-40B4-BE49-F238E27FC236}">
                <a16:creationId xmlns:a16="http://schemas.microsoft.com/office/drawing/2014/main" id="{A5C81997-0DB3-2C41-9790-193454CCFB44}"/>
              </a:ext>
            </a:extLst>
          </p:cNvPr>
          <p:cNvGraphicFramePr>
            <a:graphicFrameLocks noGrp="1"/>
          </p:cNvGraphicFramePr>
          <p:nvPr>
            <p:ph idx="1"/>
            <p:extLst>
              <p:ext uri="{D42A27DB-BD31-4B8C-83A1-F6EECF244321}">
                <p14:modId xmlns:p14="http://schemas.microsoft.com/office/powerpoint/2010/main" val="47152756"/>
              </p:ext>
            </p:extLst>
          </p:nvPr>
        </p:nvGraphicFramePr>
        <p:xfrm>
          <a:off x="838200" y="1825625"/>
          <a:ext cx="10515600" cy="1135380"/>
        </p:xfrm>
        <a:graphic>
          <a:graphicData uri="http://schemas.openxmlformats.org/drawingml/2006/table">
            <a:tbl>
              <a:tblPr/>
              <a:tblGrid>
                <a:gridCol w="10515600">
                  <a:extLst>
                    <a:ext uri="{9D8B030D-6E8A-4147-A177-3AD203B41FA5}">
                      <a16:colId xmlns:a16="http://schemas.microsoft.com/office/drawing/2014/main" val="3237079795"/>
                    </a:ext>
                  </a:extLst>
                </a:gridCol>
              </a:tblGrid>
              <a:tr h="0">
                <a:tc>
                  <a:txBody>
                    <a:bodyPr/>
                    <a:lstStyle/>
                    <a:p>
                      <a:pPr algn="ctr"/>
                      <a:r>
                        <a:rPr lang="en-US" sz="3600" dirty="0"/>
                        <a:t>Using examples, explain how at least two powerful global organizations use their power. [12]</a:t>
                      </a:r>
                    </a:p>
                  </a:txBody>
                  <a:tcPr marL="19050" marR="19050" marT="19050" marB="19050" anchor="ctr">
                    <a:lnL>
                      <a:noFill/>
                    </a:lnL>
                    <a:lnR>
                      <a:noFill/>
                    </a:lnR>
                    <a:lnT>
                      <a:noFill/>
                    </a:lnT>
                    <a:lnB>
                      <a:noFill/>
                    </a:lnB>
                  </a:tcPr>
                </a:tc>
                <a:extLst>
                  <a:ext uri="{0D108BD9-81ED-4DB2-BD59-A6C34878D82A}">
                    <a16:rowId xmlns:a16="http://schemas.microsoft.com/office/drawing/2014/main" val="906742451"/>
                  </a:ext>
                </a:extLst>
              </a:tr>
            </a:tbl>
          </a:graphicData>
        </a:graphic>
      </p:graphicFrame>
    </p:spTree>
    <p:extLst>
      <p:ext uri="{BB962C8B-B14F-4D97-AF65-F5344CB8AC3E}">
        <p14:creationId xmlns:p14="http://schemas.microsoft.com/office/powerpoint/2010/main" val="264620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152</Words>
  <Application>Microsoft Macintosh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dearJoe 5 CASUAL PRO</vt:lpstr>
      <vt:lpstr>KBSticktoIt Medium</vt:lpstr>
      <vt:lpstr>Lato</vt:lpstr>
      <vt:lpstr>Office Theme</vt:lpstr>
      <vt:lpstr>Powerful organizations and global groups </vt:lpstr>
      <vt:lpstr>PowerPoint Presentation</vt:lpstr>
      <vt:lpstr>PowerPoint Presentation</vt:lpstr>
      <vt:lpstr>PowerPoint Presentation</vt:lpstr>
      <vt:lpstr>With your completed fact sheets answer these questions….</vt:lpstr>
      <vt:lpstr>Summary </vt:lpstr>
      <vt:lpstr>Example exam question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Powerful organizations and global groups </dc:title>
  <dc:creator>Anna Bennett</dc:creator>
  <cp:lastModifiedBy>Anna Bennett</cp:lastModifiedBy>
  <cp:revision>6</cp:revision>
  <dcterms:created xsi:type="dcterms:W3CDTF">2018-10-02T15:16:55Z</dcterms:created>
  <dcterms:modified xsi:type="dcterms:W3CDTF">2018-10-02T18:51:56Z</dcterms:modified>
</cp:coreProperties>
</file>