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/>
    <p:restoredTop sz="94611"/>
  </p:normalViewPr>
  <p:slideViewPr>
    <p:cSldViewPr snapToGrid="0" snapToObjects="1">
      <p:cViewPr varScale="1">
        <p:scale>
          <a:sx n="116" d="100"/>
          <a:sy n="116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6E1B4-F4E5-F742-BF40-06B2E31B411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6DCA4-9AB3-224A-B0AD-89DD75D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0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Students stick the pictures into their book and copy down the information around it.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A8F95EF-D11D-6143-95C2-DFDEBDCC3EE1}" type="slidenum">
              <a:rPr lang="en-GB" altLang="en-US">
                <a:latin typeface="Calibri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C117-04C7-EE4B-BB36-AAB369BDFBBF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74B0-C321-DA4D-B90A-24539BC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RLmKfXwWQt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rgbClr val="0070C0"/>
                </a:solidFill>
              </a:rPr>
              <a:t>Can you explain this graph?</a:t>
            </a:r>
          </a:p>
        </p:txBody>
      </p:sp>
      <p:pic>
        <p:nvPicPr>
          <p:cNvPr id="16386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6538" y="1576388"/>
            <a:ext cx="7250113" cy="5072062"/>
          </a:xfrm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8616951" y="1916114"/>
            <a:ext cx="2195513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Think about these questions?</a:t>
            </a:r>
          </a:p>
          <a:p>
            <a:pPr eaLnBrk="1" hangingPunct="1">
              <a:spcBef>
                <a:spcPct val="0"/>
              </a:spcBef>
              <a:buFont typeface="Calibri" charset="0"/>
              <a:buAutoNum type="arabicPeriod"/>
            </a:pPr>
            <a:r>
              <a:rPr lang="en-GB" altLang="en-US" sz="2000">
                <a:solidFill>
                  <a:srgbClr val="00B050"/>
                </a:solidFill>
              </a:rPr>
              <a:t>What does this graph show? </a:t>
            </a:r>
          </a:p>
          <a:p>
            <a:pPr eaLnBrk="1" hangingPunct="1">
              <a:spcBef>
                <a:spcPct val="0"/>
              </a:spcBef>
              <a:buFont typeface="Calibri" charset="0"/>
              <a:buAutoNum type="arabicPeriod"/>
            </a:pPr>
            <a:r>
              <a:rPr lang="en-GB" altLang="en-US" sz="2000">
                <a:solidFill>
                  <a:srgbClr val="FFC000"/>
                </a:solidFill>
              </a:rPr>
              <a:t>Which is the largest age group.</a:t>
            </a:r>
          </a:p>
          <a:p>
            <a:pPr eaLnBrk="1" hangingPunct="1">
              <a:spcBef>
                <a:spcPct val="0"/>
              </a:spcBef>
              <a:buFont typeface="Calibri" charset="0"/>
              <a:buAutoNum type="arabicPeriod"/>
            </a:pPr>
            <a:r>
              <a:rPr lang="en-GB" altLang="en-US" sz="2000">
                <a:solidFill>
                  <a:srgbClr val="FFC000"/>
                </a:solidFill>
              </a:rPr>
              <a:t>Which is the smallest age group</a:t>
            </a:r>
          </a:p>
          <a:p>
            <a:pPr eaLnBrk="1" hangingPunct="1">
              <a:spcBef>
                <a:spcPct val="0"/>
              </a:spcBef>
              <a:buFont typeface="Calibri" charset="0"/>
              <a:buAutoNum type="arabicPeriod"/>
            </a:pPr>
            <a:r>
              <a:rPr lang="en-GB" altLang="en-US" sz="2000">
                <a:solidFill>
                  <a:srgbClr val="FF0000"/>
                </a:solidFill>
              </a:rPr>
              <a:t>What percentage of males are aged between 35-39</a:t>
            </a:r>
          </a:p>
        </p:txBody>
      </p:sp>
    </p:spTree>
    <p:extLst>
      <p:ext uri="{BB962C8B-B14F-4D97-AF65-F5344CB8AC3E}">
        <p14:creationId xmlns:p14="http://schemas.microsoft.com/office/powerpoint/2010/main" val="2479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Population pyramids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</a:t>
            </a:r>
            <a:r>
              <a:rPr lang="en-US" dirty="0" smtClean="0"/>
              <a:t>:  To understand what population pyramids show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Why</a:t>
            </a:r>
            <a:r>
              <a:rPr lang="en-US" dirty="0" smtClean="0"/>
              <a:t>: To understand how we can use these to predict changes in the population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How: </a:t>
            </a:r>
            <a:r>
              <a:rPr lang="en-US" dirty="0" smtClean="0"/>
              <a:t>Learning about population pyramids for countries at different stages of development and considering what they may tell us about future populations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96" y="143344"/>
            <a:ext cx="2971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895" y="143344"/>
            <a:ext cx="3429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53637" y="5932450"/>
            <a:ext cx="5084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err="1" smtClean="0">
                <a:hlinkClick r:id="rId4"/>
              </a:rPr>
              <a:t>www.youtube.com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watch?v</a:t>
            </a:r>
            <a:r>
              <a:rPr lang="en-US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RLmKfXwWQtE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3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information on the sheet to annotate the 2 population pyramids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51" y="2091147"/>
            <a:ext cx="4721901" cy="39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0915"/>
            <a:ext cx="5257800" cy="382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5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b="1" u="sng" dirty="0" smtClean="0">
                <a:solidFill>
                  <a:srgbClr val="0070C0"/>
                </a:solidFill>
              </a:rPr>
              <a:t>Identifying the key features of a population pyramid</a:t>
            </a:r>
            <a:endParaRPr lang="en-US" b="1" u="sng" dirty="0" smtClean="0">
              <a:solidFill>
                <a:srgbClr val="0070C0"/>
              </a:solidFill>
            </a:endParaRP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2571750"/>
            <a:ext cx="2971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2643188"/>
            <a:ext cx="3429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81189" y="5214938"/>
            <a:ext cx="2143125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This pyramid is typical of a country such as Kenya or Vietnam.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453438" y="5214938"/>
            <a:ext cx="19288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Narrower at the base which means that birth rates are lower.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24313" y="5072064"/>
            <a:ext cx="2286000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Wide at the base which means there are a large proportion of young people in the country.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596314" y="1143001"/>
            <a:ext cx="17859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Wide at the top because there is longer life expectancy.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52875" y="1214438"/>
            <a:ext cx="1428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4% of the population is female aged 25-29.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09751" y="1071564"/>
            <a:ext cx="1857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Narrow at the top which shows that there is a small proportion of elderly people.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81688" y="1071564"/>
            <a:ext cx="2000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Wider in the middle which means that people are living longer, less infant mortality.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738938" y="5214939"/>
            <a:ext cx="1357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charset="0"/>
              </a:rPr>
              <a:t>This pyramid is typical of a country such as Italy and Japan.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2917032" y="2464594"/>
            <a:ext cx="857250" cy="50006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452939" y="4643439"/>
            <a:ext cx="642937" cy="42862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524251" y="3214689"/>
            <a:ext cx="1857375" cy="14287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238876" y="2643188"/>
            <a:ext cx="1500187" cy="121443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167688" y="2643188"/>
            <a:ext cx="1071562" cy="2143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8560594" y="4822032"/>
            <a:ext cx="571500" cy="2143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75" y="2500314"/>
            <a:ext cx="3352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Developing Country (LEDCs)</a:t>
            </a:r>
            <a:endParaRPr lang="en-US" altLang="en-US" sz="1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7501" y="2500314"/>
            <a:ext cx="332581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Developed Country (MEDCs)</a:t>
            </a:r>
            <a:endParaRPr lang="en-US" altLang="en-US" sz="1800" b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24000" y="6488114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u="sng">
                <a:solidFill>
                  <a:srgbClr val="7030A0"/>
                </a:solidFill>
              </a:rPr>
              <a:t>Stretch and challenge – </a:t>
            </a:r>
            <a:r>
              <a:rPr lang="en-GB" altLang="en-US" sz="1800">
                <a:solidFill>
                  <a:srgbClr val="7030A0"/>
                </a:solidFill>
              </a:rPr>
              <a:t>Draw a sketch of a country that has an aging population</a:t>
            </a:r>
          </a:p>
        </p:txBody>
      </p:sp>
    </p:spTree>
    <p:extLst>
      <p:ext uri="{BB962C8B-B14F-4D97-AF65-F5344CB8AC3E}">
        <p14:creationId xmlns:p14="http://schemas.microsoft.com/office/powerpoint/2010/main" val="9487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7" grpId="0" animBg="1"/>
      <p:bldP spid="6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8"/>
          <p:cNvSpPr>
            <a:spLocks noChangeArrowheads="1"/>
          </p:cNvSpPr>
          <p:nvPr/>
        </p:nvSpPr>
        <p:spPr bwMode="auto">
          <a:xfrm>
            <a:off x="1524000" y="0"/>
            <a:ext cx="9086850" cy="19383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u="sng">
                <a:solidFill>
                  <a:srgbClr val="00B0F0"/>
                </a:solidFill>
                <a:ea typeface="Times New Roman" charset="0"/>
                <a:cs typeface="Arial" charset="0"/>
              </a:rPr>
              <a:t>Using the mini white boards draw 4 population pyramids that represent each type of scenario below</a:t>
            </a:r>
            <a:r>
              <a:rPr lang="en-GB" altLang="en-US" sz="2400">
                <a:latin typeface="Comic Sans MS" charset="0"/>
                <a:ea typeface="Times New Roman" charset="0"/>
                <a:cs typeface="Arial" charset="0"/>
              </a:rPr>
              <a:t>.  </a:t>
            </a:r>
            <a:endParaRPr lang="en-GB" altLang="en-US" sz="2400">
              <a:ea typeface="Times New Roman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>
              <a:ea typeface="Times New Roman" charset="0"/>
              <a:cs typeface="Arial" charset="0"/>
            </a:endParaRPr>
          </a:p>
        </p:txBody>
      </p:sp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1581151" y="23966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1581151" y="23966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0" name="Group 1"/>
          <p:cNvGrpSpPr>
            <a:grpSpLocks/>
          </p:cNvGrpSpPr>
          <p:nvPr/>
        </p:nvGrpSpPr>
        <p:grpSpPr bwMode="auto">
          <a:xfrm>
            <a:off x="3254375" y="1897063"/>
            <a:ext cx="5653088" cy="4633912"/>
            <a:chOff x="1219200" y="1447800"/>
            <a:chExt cx="6324600" cy="5410200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1219200" y="3962400"/>
              <a:ext cx="3124200" cy="2895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Comic Sans MS" charset="0"/>
                </a:rPr>
                <a:t>3. Commuter town near London (Workers moving to suburbs)</a:t>
              </a:r>
              <a:endParaRPr lang="en-GB" altLang="en-US" sz="1400"/>
            </a:p>
            <a:p>
              <a:pPr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19462" name="Text Box 4"/>
            <p:cNvSpPr txBox="1">
              <a:spLocks noChangeArrowheads="1"/>
            </p:cNvSpPr>
            <p:nvPr/>
          </p:nvSpPr>
          <p:spPr bwMode="auto">
            <a:xfrm>
              <a:off x="4343400" y="3962400"/>
              <a:ext cx="3200400" cy="2895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Comic Sans MS" charset="0"/>
                </a:rPr>
                <a:t>4. Shanty town settlement on the outskirts of Rio de Janeiro (infant mortality high, low life exp)</a:t>
              </a:r>
              <a:endParaRPr lang="en-GB" altLang="en-US" sz="1400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219200" y="1447800"/>
              <a:ext cx="3124200" cy="2514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Comic Sans MS" charset="0"/>
                </a:rPr>
                <a:t>1. Seaside resort in the UK (ageing population)	</a:t>
              </a:r>
              <a:endParaRPr lang="en-GB" altLang="en-US" sz="1600"/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4343400" y="1447800"/>
              <a:ext cx="3200400" cy="2514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>
                  <a:latin typeface="Comic Sans MS" charset="0"/>
                </a:rPr>
                <a:t>2. Rural village in Zambia (lack of family planning)</a:t>
              </a:r>
              <a:endParaRPr lang="en-GB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137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 u="sng">
                <a:solidFill>
                  <a:srgbClr val="0070C0"/>
                </a:solidFill>
              </a:rPr>
              <a:t>Exam Question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703388" y="1600201"/>
            <a:ext cx="4176712" cy="4525963"/>
          </a:xfrm>
        </p:spPr>
        <p:txBody>
          <a:bodyPr/>
          <a:lstStyle/>
          <a:p>
            <a:pPr algn="ctr"/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Using the graph to the right, explain why Qatar population pyramid is so different to what you would expect. </a:t>
            </a:r>
          </a:p>
          <a:p>
            <a:pPr algn="ctr">
              <a:buFontTx/>
              <a:buNone/>
            </a:pPr>
            <a:r>
              <a:rPr lang="en-GB" altLang="en-US"/>
              <a:t>(3 marks)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773238"/>
            <a:ext cx="4445000" cy="450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311900" y="1341439"/>
            <a:ext cx="3600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/>
              <a:t>Qatar</a:t>
            </a:r>
          </a:p>
        </p:txBody>
      </p:sp>
    </p:spTree>
    <p:extLst>
      <p:ext uri="{BB962C8B-B14F-4D97-AF65-F5344CB8AC3E}">
        <p14:creationId xmlns:p14="http://schemas.microsoft.com/office/powerpoint/2010/main" val="6090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360</Words>
  <Application>Microsoft Macintosh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 Light</vt:lpstr>
      <vt:lpstr>ＭＳ Ｐゴシック</vt:lpstr>
      <vt:lpstr>Arial</vt:lpstr>
      <vt:lpstr>Calibri</vt:lpstr>
      <vt:lpstr>Comic Sans MS</vt:lpstr>
      <vt:lpstr>Times New Roman</vt:lpstr>
      <vt:lpstr>Office Theme</vt:lpstr>
      <vt:lpstr>Can you explain this graph?</vt:lpstr>
      <vt:lpstr>Population pyramids </vt:lpstr>
      <vt:lpstr>Use the information on the sheet to annotate the 2 population pyramids </vt:lpstr>
      <vt:lpstr>Identifying the key features of a population pyramid</vt:lpstr>
      <vt:lpstr>PowerPoint Presentation</vt:lpstr>
      <vt:lpstr>Exam Question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explain this graph?</dc:title>
  <dc:creator>Anna Bennett</dc:creator>
  <cp:lastModifiedBy>Anna Bennett</cp:lastModifiedBy>
  <cp:revision>2</cp:revision>
  <dcterms:created xsi:type="dcterms:W3CDTF">2017-09-21T18:13:55Z</dcterms:created>
  <dcterms:modified xsi:type="dcterms:W3CDTF">2017-09-21T18:34:33Z</dcterms:modified>
</cp:coreProperties>
</file>