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0" r:id="rId3"/>
    <p:sldId id="285" r:id="rId4"/>
    <p:sldId id="270" r:id="rId5"/>
    <p:sldId id="281" r:id="rId6"/>
    <p:sldId id="287" r:id="rId7"/>
    <p:sldId id="271" r:id="rId8"/>
    <p:sldId id="282" r:id="rId9"/>
    <p:sldId id="286" r:id="rId10"/>
    <p:sldId id="283" r:id="rId11"/>
    <p:sldId id="272" r:id="rId12"/>
    <p:sldId id="279" r:id="rId13"/>
    <p:sldId id="273" r:id="rId14"/>
    <p:sldId id="274" r:id="rId15"/>
    <p:sldId id="275" r:id="rId16"/>
    <p:sldId id="276" r:id="rId17"/>
    <p:sldId id="277" r:id="rId18"/>
    <p:sldId id="278" r:id="rId19"/>
    <p:sldId id="256" r:id="rId20"/>
    <p:sldId id="284" r:id="rId21"/>
    <p:sldId id="257" r:id="rId22"/>
    <p:sldId id="258" r:id="rId23"/>
    <p:sldId id="259" r:id="rId24"/>
    <p:sldId id="260" r:id="rId25"/>
    <p:sldId id="261" r:id="rId26"/>
    <p:sldId id="262" r:id="rId27"/>
    <p:sldId id="264" r:id="rId28"/>
    <p:sldId id="267" r:id="rId29"/>
    <p:sldId id="265" r:id="rId30"/>
    <p:sldId id="263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11"/>
  </p:normalViewPr>
  <p:slideViewPr>
    <p:cSldViewPr>
      <p:cViewPr varScale="1">
        <p:scale>
          <a:sx n="109" d="100"/>
          <a:sy n="109" d="100"/>
        </p:scale>
        <p:origin x="1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4D4E-E06C-4221-ABE3-798762498398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038F0-1B57-4A52-8F7A-7D39ED0957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s://www.youtube.com/watch?v=YNER9e16gU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news/world-south-asia-1398203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uardian.com/world/2008/nov/23/india-gender" TargetMode="External"/><Relationship Id="rId3" Type="http://schemas.openxmlformats.org/officeDocument/2006/relationships/hyperlink" Target="http://www.theguardian.com/world/audioslideshow/2008/nov/23/india-female-foeticid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uardian.com/world/2008/nov/23/india-gender" TargetMode="External"/><Relationship Id="rId3" Type="http://schemas.openxmlformats.org/officeDocument/2006/relationships/hyperlink" Target="http://www.theguardian.com/world/audioslideshow/2008/nov/23/india-female-foeticid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://www.bloomberg.com/infographics/2013-06-11/women-in-india-targeted-for-sterilization-in-population-fix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0VF4knOMj0I" TargetMode="Externa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://blogs.wsj.com/briefly/2014/11/12/sterilization-in-india-the-number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population situation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“Government attempts to control population are ineffective.” Discuss this statement…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15 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1"/>
            <a:ext cx="8687428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in India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438400" y="4953000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kumimoji="0" lang="en-US" alt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here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read a recent BBC news article on an Indian anti-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natalist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scheme.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Print out a copy of this article and use a highlighter pen to pick out the key areas of the scheme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600200"/>
            <a:ext cx="356235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00200"/>
            <a:ext cx="3581400" cy="2777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43117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https://www.youtube.com/watch?v=YNER9e16gUk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selective abortion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Read page 16 in Core textbook about sex selective abortion in India.</a:t>
            </a:r>
          </a:p>
          <a:p>
            <a:pPr>
              <a:buNone/>
            </a:pPr>
            <a:r>
              <a:rPr lang="en-US" dirty="0" smtClean="0"/>
              <a:t>Plus extra reading from </a:t>
            </a:r>
            <a:r>
              <a:rPr lang="en-US" smtClean="0"/>
              <a:t>the guardian….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http://www.theguardian.com/world/2008/nov/23/india-gender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http://www.theguardian.com/world/audioslideshow/2008/nov/23/india-female-foeticide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Answer all the questions in the ‘to do’ box…..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thinking: </a:t>
            </a:r>
            <a:br>
              <a:rPr lang="en-US" dirty="0" smtClean="0"/>
            </a:br>
            <a:r>
              <a:rPr lang="en-US" dirty="0" smtClean="0"/>
              <a:t>Abortion as a form of population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p.demonchurch.com/wp-content/uploads/2009/02/baby_thrown_out_botched_abor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4386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9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2003 around 42 million pregnancies </a:t>
            </a:r>
            <a:r>
              <a:rPr lang="en-US" dirty="0" smtClean="0"/>
              <a:t>worldwide were </a:t>
            </a:r>
            <a:r>
              <a:rPr lang="en-US" dirty="0"/>
              <a:t>terminated </a:t>
            </a:r>
            <a:r>
              <a:rPr lang="en-US" dirty="0" smtClean="0"/>
              <a:t>but </a:t>
            </a:r>
            <a:r>
              <a:rPr lang="en-US" dirty="0"/>
              <a:t>nearly half of these –19.7 million – </a:t>
            </a:r>
            <a:r>
              <a:rPr lang="en-US" dirty="0" smtClean="0"/>
              <a:t>were unsafe abortions.</a:t>
            </a:r>
          </a:p>
          <a:p>
            <a:r>
              <a:rPr lang="en-US" dirty="0"/>
              <a:t>Almost all the unsafe abortions were </a:t>
            </a:r>
            <a:r>
              <a:rPr lang="en-US" dirty="0" smtClean="0"/>
              <a:t>in less </a:t>
            </a:r>
            <a:r>
              <a:rPr lang="en-US" dirty="0"/>
              <a:t>developed countries with restrictive abortion laws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Virtually </a:t>
            </a:r>
            <a:r>
              <a:rPr lang="en-US" dirty="0"/>
              <a:t>all abortions in Africa, Latin America and </a:t>
            </a:r>
            <a:r>
              <a:rPr lang="en-US" dirty="0" smtClean="0"/>
              <a:t>the Caribbean </a:t>
            </a:r>
            <a:r>
              <a:rPr lang="en-US" dirty="0"/>
              <a:t>were unsafe.</a:t>
            </a:r>
          </a:p>
        </p:txBody>
      </p:sp>
    </p:spTree>
    <p:extLst>
      <p:ext uri="{BB962C8B-B14F-4D97-AF65-F5344CB8AC3E}">
        <p14:creationId xmlns:p14="http://schemas.microsoft.com/office/powerpoint/2010/main" val="867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ocialistunity.com/wp-content/uploads/2008/03/abortionglobally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16465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408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Unsafe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quarter of the world’s women live in countries where abortion is </a:t>
            </a:r>
            <a:r>
              <a:rPr lang="en-US" dirty="0" err="1" smtClean="0"/>
              <a:t>criminalised</a:t>
            </a:r>
            <a:r>
              <a:rPr lang="en-US" dirty="0" smtClean="0"/>
              <a:t> more or less completely, often only allowing abortion if the life of the woman is at risk.</a:t>
            </a:r>
          </a:p>
          <a:p>
            <a:r>
              <a:rPr lang="en-US" dirty="0"/>
              <a:t>A</a:t>
            </a:r>
            <a:r>
              <a:rPr lang="en-US" dirty="0" smtClean="0"/>
              <a:t> woman dies from an unsafe abortion about every six minutes.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be done to reduce unsafe abortion?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Where contraceptive use has risen, such as in </a:t>
            </a:r>
            <a:r>
              <a:rPr lang="en-US" dirty="0" smtClean="0"/>
              <a:t>the former </a:t>
            </a:r>
            <a:r>
              <a:rPr lang="en-US" dirty="0"/>
              <a:t>Soviet bloc countries, abortion rates </a:t>
            </a:r>
            <a:r>
              <a:rPr lang="en-US" dirty="0" smtClean="0"/>
              <a:t>have invariably </a:t>
            </a:r>
            <a:r>
              <a:rPr lang="en-US" dirty="0"/>
              <a:t>fallen</a:t>
            </a:r>
            <a:r>
              <a:rPr lang="en-US" dirty="0" smtClean="0"/>
              <a:t>.</a:t>
            </a:r>
          </a:p>
          <a:p>
            <a:r>
              <a:rPr lang="en-US" dirty="0"/>
              <a:t>Worldwide, the </a:t>
            </a:r>
            <a:r>
              <a:rPr lang="en-US" dirty="0" smtClean="0"/>
              <a:t>unintended pregnancy </a:t>
            </a:r>
            <a:r>
              <a:rPr lang="en-US" dirty="0"/>
              <a:t>rate has dropped from 69 for every </a:t>
            </a:r>
            <a:r>
              <a:rPr lang="en-US" dirty="0" smtClean="0"/>
              <a:t>1,000 women </a:t>
            </a:r>
            <a:r>
              <a:rPr lang="en-US" dirty="0"/>
              <a:t>aged 15–44 in 1995 to 55 for every </a:t>
            </a:r>
            <a:r>
              <a:rPr lang="en-US" dirty="0" smtClean="0"/>
              <a:t>1,000 in </a:t>
            </a:r>
            <a:r>
              <a:rPr lang="en-US" dirty="0"/>
              <a:t>2008. The proportion of married women </a:t>
            </a:r>
            <a:r>
              <a:rPr lang="en-US" dirty="0" smtClean="0"/>
              <a:t>using contraception </a:t>
            </a:r>
            <a:r>
              <a:rPr lang="en-US" dirty="0"/>
              <a:t>increased from 54% in 1990 to </a:t>
            </a:r>
            <a:r>
              <a:rPr lang="en-US" dirty="0" smtClean="0"/>
              <a:t>63% in 2003.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28% of married </a:t>
            </a:r>
            <a:r>
              <a:rPr lang="en-US" dirty="0" smtClean="0"/>
              <a:t>African women </a:t>
            </a:r>
            <a:r>
              <a:rPr lang="en-US" dirty="0"/>
              <a:t>use contraceptives. Lack of availability is </a:t>
            </a:r>
            <a:r>
              <a:rPr lang="en-US" dirty="0" smtClean="0"/>
              <a:t>the biggest </a:t>
            </a:r>
            <a:r>
              <a:rPr lang="en-US" dirty="0"/>
              <a:t>issue.</a:t>
            </a:r>
          </a:p>
        </p:txBody>
      </p:sp>
    </p:spTree>
    <p:extLst>
      <p:ext uri="{BB962C8B-B14F-4D97-AF65-F5344CB8AC3E}">
        <p14:creationId xmlns:p14="http://schemas.microsoft.com/office/powerpoint/2010/main" val="40980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selective abortion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Read page 16 in Core textbook about sex selective abortion in India.</a:t>
            </a:r>
          </a:p>
          <a:p>
            <a:pPr>
              <a:buNone/>
            </a:pPr>
            <a:r>
              <a:rPr lang="en-US" dirty="0" smtClean="0"/>
              <a:t>Plus extra reading from </a:t>
            </a:r>
            <a:r>
              <a:rPr lang="en-US" smtClean="0"/>
              <a:t>the guardian….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http://www.theguardian.com/world/2008/nov/23/india-gender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http://www.theguardian.com/world/audioslideshow/2008/nov/23/india-female-foeticide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Answer all the questions in the ‘to do’ box…..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GB" u="sng" dirty="0"/>
              <a:t>Kerala, India – Population policy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LO: to understand a different way of dealing with population issues</a:t>
            </a:r>
          </a:p>
          <a:p>
            <a:r>
              <a:rPr lang="en-US" dirty="0" smtClean="0"/>
              <a:t>To evaluate the policy in comparison to the Chinese one child policy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2899016" cy="19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274638"/>
            <a:ext cx="8382000" cy="6324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698002"/>
            <a:ext cx="129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Populations projections state that the Indian population will overtake China in 2030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4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Kerela</a:t>
            </a:r>
            <a:r>
              <a:rPr lang="en-US" dirty="0" smtClean="0"/>
              <a:t> different?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7400925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1143000"/>
            <a:ext cx="137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Source</a:t>
            </a: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://www.bloomberg.com/infographics/2013-06-11/women-in-india-targeted-for-sterilization-in-population-fix.html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http://www.youtube.com/watch?v=0VF4knOMj0I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7452" y="2291753"/>
            <a:ext cx="3638095" cy="3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state is poor with a low per capita income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BUT……</a:t>
            </a:r>
          </a:p>
          <a:p>
            <a:r>
              <a:rPr lang="en-US" dirty="0" smtClean="0"/>
              <a:t>Low infant mortality</a:t>
            </a:r>
          </a:p>
          <a:p>
            <a:r>
              <a:rPr lang="en-US" dirty="0" smtClean="0"/>
              <a:t>Declining population growth</a:t>
            </a:r>
          </a:p>
          <a:p>
            <a:r>
              <a:rPr lang="en-US" dirty="0" smtClean="0"/>
              <a:t>High literacy rate for men and women</a:t>
            </a:r>
          </a:p>
          <a:p>
            <a:r>
              <a:rPr lang="en-US" dirty="0" smtClean="0"/>
              <a:t>High status of women- tradition of female schooling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has the Indian Government done?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policy makers assumed that excessive family size was part and parcel of poverty and had to be dealt with as integral to a general development strategy. Education about the population problem became part of school curriculum under the Fifth Five-Year Plan (FY 1974-78).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has the Indian Government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During the 1980s, an increased number of family planning programmes were implemented through the state governments with financial assistance from the central government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In rural areas, the programmes were further extended through a network of primary health centres. </a:t>
            </a:r>
            <a:endParaRPr lang="en-GB" dirty="0" smtClean="0"/>
          </a:p>
          <a:p>
            <a:r>
              <a:rPr lang="en-GB" dirty="0" smtClean="0"/>
              <a:t>By </a:t>
            </a:r>
            <a:r>
              <a:rPr lang="en-GB" dirty="0"/>
              <a:t>1991, India had more than 150,000 public health facilities through which family planning programs were offered.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The </a:t>
            </a:r>
            <a:r>
              <a:rPr lang="en-GB" dirty="0" smtClean="0"/>
              <a:t>family planning programmes </a:t>
            </a:r>
            <a:r>
              <a:rPr lang="en-GB" dirty="0"/>
              <a:t>included: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Cash incentives for those who are willing to be sterilised.</a:t>
            </a:r>
            <a:endParaRPr lang="en-US" dirty="0"/>
          </a:p>
          <a:p>
            <a:pPr lvl="0"/>
            <a:r>
              <a:rPr lang="en-GB" dirty="0"/>
              <a:t>Commissions for health workers.</a:t>
            </a:r>
            <a:endParaRPr lang="en-US" dirty="0"/>
          </a:p>
          <a:p>
            <a:pPr lvl="0"/>
            <a:r>
              <a:rPr lang="en-GB" dirty="0"/>
              <a:t>New schools, drinking water and roads for areas that meet their targets.</a:t>
            </a:r>
            <a:endParaRPr lang="en-US" dirty="0"/>
          </a:p>
          <a:p>
            <a:pPr lvl="0"/>
            <a:r>
              <a:rPr lang="en-GB" dirty="0"/>
              <a:t>Proposal to only allow people with two or less children to run for public office.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Education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Literacy rates amongst women have increased to 55%.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can get better jobs and wages.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omen </a:t>
            </a:r>
            <a:r>
              <a:rPr lang="en-US" dirty="0"/>
              <a:t>have fewer children because they are more interested in careers.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omen </a:t>
            </a:r>
            <a:r>
              <a:rPr lang="en-US" dirty="0"/>
              <a:t>are able to read and understand advice about family </a:t>
            </a:r>
            <a:r>
              <a:rPr lang="en-US" dirty="0" smtClean="0"/>
              <a:t>planning-they </a:t>
            </a:r>
            <a:r>
              <a:rPr lang="en-US" dirty="0"/>
              <a:t>are more aware of contraception available and are having fewer children.  </a:t>
            </a:r>
            <a:endParaRPr lang="en-US" dirty="0" smtClean="0"/>
          </a:p>
          <a:p>
            <a:r>
              <a:rPr lang="en-US" dirty="0" smtClean="0"/>
              <a:t>Women </a:t>
            </a:r>
            <a:r>
              <a:rPr lang="en-US" dirty="0"/>
              <a:t>have a greater role and lead within the family and can make decisions about how many children they want.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Increasing the number of health clinics.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now more health clinics in Kerala than any other area in India.  Most </a:t>
            </a:r>
            <a:r>
              <a:rPr lang="en-US" dirty="0" err="1"/>
              <a:t>neighbourhoods</a:t>
            </a:r>
            <a:r>
              <a:rPr lang="en-US" dirty="0"/>
              <a:t> have good access to medical attention and supplies. As a result infant mortality has decreased as children can be treated quicker and receive inoculations. Therefore families are </a:t>
            </a:r>
            <a:r>
              <a:rPr lang="en-US" dirty="0" err="1"/>
              <a:t>realising</a:t>
            </a:r>
            <a:r>
              <a:rPr lang="en-US" dirty="0"/>
              <a:t> that they do not need large families in the hope some children will survive.  This has brought about a significant decrease in </a:t>
            </a:r>
            <a:r>
              <a:rPr lang="en-US" dirty="0" err="1"/>
              <a:t>Keralas</a:t>
            </a:r>
            <a:r>
              <a:rPr lang="en-US" dirty="0"/>
              <a:t>' birthrate. 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u="sng" dirty="0"/>
              <a:t>Improving availability of contraception.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contraception and education about family planning has reduced the average family size in Kerala.  As well as reducing population growth it has also reduced pressure on the health </a:t>
            </a:r>
            <a:r>
              <a:rPr lang="en-US" dirty="0" err="1"/>
              <a:t>centres</a:t>
            </a:r>
            <a:r>
              <a:rPr lang="en-US" dirty="0"/>
              <a:t> so even more people can have quick access to treatment. This further reduces the need for large families.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57200"/>
            <a:ext cx="6057498" cy="598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impact has this had on people and the population?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The population structure of Kerala has changed significantly. </a:t>
            </a:r>
            <a:endParaRPr lang="en-US" dirty="0" smtClean="0"/>
          </a:p>
          <a:p>
            <a:pPr>
              <a:buNone/>
            </a:pPr>
            <a:r>
              <a:rPr lang="en-US" dirty="0"/>
              <a:t>2. Quality of life has </a:t>
            </a:r>
            <a:r>
              <a:rPr lang="en-US" dirty="0" smtClean="0"/>
              <a:t>increased as </a:t>
            </a:r>
            <a:r>
              <a:rPr lang="en-US" dirty="0"/>
              <a:t>the decreasing demand for services means there is more to go </a:t>
            </a:r>
            <a:r>
              <a:rPr lang="en-US" dirty="0" smtClean="0"/>
              <a:t>round for </a:t>
            </a:r>
            <a:r>
              <a:rPr lang="en-US" dirty="0"/>
              <a:t>the people of Kerala, such as health care.</a:t>
            </a:r>
            <a:endParaRPr lang="en-US" dirty="0" smtClean="0"/>
          </a:p>
          <a:p>
            <a:pPr>
              <a:buNone/>
            </a:pPr>
            <a:r>
              <a:rPr lang="en-US" dirty="0"/>
              <a:t>3. The role of women has changed. Better education means they have better access to jobs and can earn more money and make informed lifestyle decisions about family size for example.</a:t>
            </a:r>
            <a:endParaRPr lang="en-US" dirty="0" smtClean="0"/>
          </a:p>
          <a:p>
            <a:pPr>
              <a:buNone/>
            </a:pPr>
            <a:r>
              <a:rPr lang="en-US" dirty="0"/>
              <a:t>4. The above policies have been successful in reducing population size and quality of life in Kerala.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4879181" cy="39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89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Figures to show the success of the policy…..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Kerala has had dramatic success in lowering its birth rate; without regulation like China or financial incentives like the rest of India.</a:t>
            </a:r>
            <a:endParaRPr lang="en-US" sz="3600" dirty="0"/>
          </a:p>
          <a:p>
            <a:pPr lvl="0"/>
            <a:r>
              <a:rPr lang="en-GB" dirty="0"/>
              <a:t>India’s birth rate:	</a:t>
            </a:r>
            <a:r>
              <a:rPr lang="en-GB" dirty="0" smtClean="0"/>
              <a:t>1975 </a:t>
            </a:r>
            <a:r>
              <a:rPr lang="en-GB" dirty="0"/>
              <a:t>		38.2 per 1000</a:t>
            </a:r>
            <a:endParaRPr lang="en-US" sz="3600" dirty="0"/>
          </a:p>
          <a:p>
            <a:r>
              <a:rPr lang="en-GB" dirty="0"/>
              <a:t>				</a:t>
            </a:r>
            <a:r>
              <a:rPr lang="en-GB" dirty="0" smtClean="0"/>
              <a:t>1995</a:t>
            </a:r>
            <a:r>
              <a:rPr lang="en-GB" dirty="0"/>
              <a:t>		29.1 per 1000</a:t>
            </a:r>
            <a:endParaRPr lang="en-US" sz="3600" dirty="0"/>
          </a:p>
          <a:p>
            <a:r>
              <a:rPr lang="en-GB" dirty="0"/>
              <a:t>				</a:t>
            </a:r>
            <a:r>
              <a:rPr lang="en-GB" dirty="0" smtClean="0"/>
              <a:t>2000</a:t>
            </a:r>
            <a:r>
              <a:rPr lang="en-GB" dirty="0"/>
              <a:t>		25.2 per 1000</a:t>
            </a:r>
            <a:endParaRPr lang="en-US" sz="3600" dirty="0"/>
          </a:p>
          <a:p>
            <a:pPr lvl="0"/>
            <a:r>
              <a:rPr lang="en-GB" dirty="0"/>
              <a:t>Significant regional differences:</a:t>
            </a:r>
            <a:endParaRPr lang="en-US" sz="3600" dirty="0"/>
          </a:p>
          <a:p>
            <a:pPr lvl="1"/>
            <a:r>
              <a:rPr lang="en-GB" dirty="0"/>
              <a:t>Utah Pradesh 40 per 1000</a:t>
            </a:r>
            <a:endParaRPr lang="en-US" sz="3200" dirty="0"/>
          </a:p>
          <a:p>
            <a:pPr lvl="1"/>
            <a:r>
              <a:rPr lang="en-GB" dirty="0"/>
              <a:t>Kerala 18 per 1000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 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“Government attempts to control population are ineffective.” Discuss this statement…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15 marks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/>
              <a:t>POPULATION DENSITY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  <p:sp>
        <p:nvSpPr>
          <p:cNvPr id="13316" name="AutoShape 5" descr="india_population_map"/>
          <p:cNvSpPr>
            <a:spLocks noChangeAspect="1" noChangeArrowheads="1"/>
          </p:cNvSpPr>
          <p:nvPr/>
        </p:nvSpPr>
        <p:spPr bwMode="auto">
          <a:xfrm>
            <a:off x="155575" y="46038"/>
            <a:ext cx="5181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7" name="Picture 7" descr="india_populati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40873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8636"/>
            <a:ext cx="4722515" cy="381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43200"/>
            <a:ext cx="2633663" cy="28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400800"/>
            <a:ext cx="6019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pic>
        <p:nvPicPr>
          <p:cNvPr id="40963" name="Picture 8" descr="G:\jph\hgia2\lenox\powerpoint\ch5\fig5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07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PROPAGANDA POSTERS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5" descr="camp-indi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4574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camp-indi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2362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camp-indi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23907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04" y="3124200"/>
            <a:ext cx="4240122" cy="354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8" y="152400"/>
            <a:ext cx="4191000" cy="4125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99" y="259398"/>
            <a:ext cx="4160327" cy="2712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678" y="53328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Source</a:t>
            </a: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://blogs.wsj.com/briefly/2014/11/12/sterilization-in-india-the-numbers/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5" y="1800701"/>
            <a:ext cx="8458485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833</Words>
  <Application>Microsoft Macintosh PowerPoint</Application>
  <PresentationFormat>On-screen Show (4:3)</PresentationFormat>
  <Paragraphs>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Verdana</vt:lpstr>
      <vt:lpstr>Wingdings</vt:lpstr>
      <vt:lpstr>Arial</vt:lpstr>
      <vt:lpstr>Office Theme</vt:lpstr>
      <vt:lpstr>The population situation in India</vt:lpstr>
      <vt:lpstr>PowerPoint Presentation</vt:lpstr>
      <vt:lpstr>PowerPoint Presentation</vt:lpstr>
      <vt:lpstr>POPULATION DENSITY</vt:lpstr>
      <vt:lpstr>PowerPoint Presentation</vt:lpstr>
      <vt:lpstr>PowerPoint Presentation</vt:lpstr>
      <vt:lpstr>PROPAGANDA POSTERS</vt:lpstr>
      <vt:lpstr>PowerPoint Presentation</vt:lpstr>
      <vt:lpstr>PowerPoint Presentation</vt:lpstr>
      <vt:lpstr>PowerPoint Presentation</vt:lpstr>
      <vt:lpstr>Incentives in India</vt:lpstr>
      <vt:lpstr>Sex selective abortion in India</vt:lpstr>
      <vt:lpstr>Critical thinking:  Abortion as a form of population control</vt:lpstr>
      <vt:lpstr>Abortion facts</vt:lpstr>
      <vt:lpstr>PowerPoint Presentation</vt:lpstr>
      <vt:lpstr>Unsafe abortion</vt:lpstr>
      <vt:lpstr>What can be done to reduce unsafe abortion?</vt:lpstr>
      <vt:lpstr>Sex selective abortion in India</vt:lpstr>
      <vt:lpstr>  Kerala, India – Population policy </vt:lpstr>
      <vt:lpstr>Why is Kerela different? </vt:lpstr>
      <vt:lpstr>http://www.youtube.com/watch?v=0VF4knOMj0I</vt:lpstr>
      <vt:lpstr>What has the Indian Government done?</vt:lpstr>
      <vt:lpstr>What has the Indian Government done?</vt:lpstr>
      <vt:lpstr>  The family planning programmes included: </vt:lpstr>
      <vt:lpstr>Education of Women</vt:lpstr>
      <vt:lpstr>Increasing the number of health clinics. </vt:lpstr>
      <vt:lpstr>Improving availability of contraception. </vt:lpstr>
      <vt:lpstr>PowerPoint Presentation</vt:lpstr>
      <vt:lpstr>What impact has this had on people and the population?</vt:lpstr>
      <vt:lpstr>Figures to show the success of the policy…..</vt:lpstr>
      <vt:lpstr>Exam question practice:</vt:lpstr>
    </vt:vector>
  </TitlesOfParts>
  <Company>BSH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Kerala, India – Population policy</dc:title>
  <dc:creator>agoodfellow</dc:creator>
  <cp:lastModifiedBy>Anna Bennett</cp:lastModifiedBy>
  <cp:revision>10</cp:revision>
  <dcterms:created xsi:type="dcterms:W3CDTF">2012-10-01T16:02:55Z</dcterms:created>
  <dcterms:modified xsi:type="dcterms:W3CDTF">2018-02-16T19:43:24Z</dcterms:modified>
</cp:coreProperties>
</file>