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9"/>
    <p:restoredTop sz="94632"/>
  </p:normalViewPr>
  <p:slideViewPr>
    <p:cSldViewPr snapToGrid="0" snapToObjects="1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9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5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6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65173-BD08-F24C-9E5C-843F53F29780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B77B-B054-1E44-A8F0-3F52AD571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8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conomist.com/news/leaders/21659750-there-are-good-and-bad-ways-prop-up-countrys-population-baby-lo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021" y="173077"/>
            <a:ext cx="8907379" cy="38326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3437" y="4264727"/>
            <a:ext cx="108185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dearJoe 5 CASUAL PRO" charset="0"/>
                <a:ea typeface="dearJoe 5 CASUAL PRO" charset="0"/>
                <a:cs typeface="dearJoe 5 CASUAL PRO" charset="0"/>
              </a:rPr>
              <a:t>What</a:t>
            </a:r>
            <a:r>
              <a:rPr lang="en-US" sz="2800" b="1" dirty="0"/>
              <a:t>: Population challenges and opportunities</a:t>
            </a:r>
            <a:br>
              <a:rPr lang="en-US" sz="2800" dirty="0"/>
            </a:br>
            <a:r>
              <a:rPr lang="en-US" sz="2800" dirty="0">
                <a:latin typeface="dearJoe 5 CASUAL PRO" charset="0"/>
                <a:ea typeface="dearJoe 5 CASUAL PRO" charset="0"/>
                <a:cs typeface="dearJoe 5 CASUAL PRO" charset="0"/>
              </a:rPr>
              <a:t>Why: </a:t>
            </a:r>
            <a:r>
              <a:rPr lang="en-US" sz="2800" dirty="0"/>
              <a:t>Population </a:t>
            </a:r>
            <a:r>
              <a:rPr lang="en-US" sz="2800" b="1" dirty="0"/>
              <a:t>possibilities</a:t>
            </a:r>
            <a:r>
              <a:rPr lang="en-US" sz="2800" dirty="0"/>
              <a:t> and </a:t>
            </a:r>
            <a:r>
              <a:rPr lang="en-US" sz="2800" b="1" dirty="0"/>
              <a:t>power</a:t>
            </a:r>
            <a:r>
              <a:rPr lang="en-US" sz="2800" dirty="0"/>
              <a:t> over the decision-making process</a:t>
            </a:r>
            <a:br>
              <a:rPr lang="en-US" sz="2800" dirty="0"/>
            </a:br>
            <a:r>
              <a:rPr lang="en-US" sz="2800" dirty="0">
                <a:latin typeface="dearJoe 5 CASUAL PRO" charset="0"/>
                <a:ea typeface="dearJoe 5 CASUAL PRO" charset="0"/>
                <a:cs typeface="dearJoe 5 CASUAL PRO" charset="0"/>
              </a:rPr>
              <a:t>How: </a:t>
            </a:r>
            <a:r>
              <a:rPr lang="en-US" sz="2800" dirty="0"/>
              <a:t>I can evaluate policies associated with managing population change, focusing on pro-natalist or anti-natalist policies</a:t>
            </a:r>
          </a:p>
        </p:txBody>
      </p:sp>
    </p:spTree>
    <p:extLst>
      <p:ext uri="{BB962C8B-B14F-4D97-AF65-F5344CB8AC3E}">
        <p14:creationId xmlns:p14="http://schemas.microsoft.com/office/powerpoint/2010/main" val="121649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introduction to population policies </a:t>
            </a: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25" y="1775178"/>
            <a:ext cx="5648463" cy="4530725"/>
          </a:xfrm>
        </p:spPr>
      </p:pic>
      <p:sp>
        <p:nvSpPr>
          <p:cNvPr id="5" name="TextBox 4"/>
          <p:cNvSpPr txBox="1"/>
          <p:nvPr/>
        </p:nvSpPr>
        <p:spPr>
          <a:xfrm>
            <a:off x="7617632" y="1676401"/>
            <a:ext cx="30503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</a:t>
            </a:r>
          </a:p>
          <a:p>
            <a:endParaRPr lang="en-US" b="1" dirty="0"/>
          </a:p>
          <a:p>
            <a:r>
              <a:rPr lang="en-US" dirty="0"/>
              <a:t>Click and open the article </a:t>
            </a:r>
            <a:r>
              <a:rPr lang="is-IS" dirty="0"/>
              <a:t>…</a:t>
            </a:r>
          </a:p>
          <a:p>
            <a:endParaRPr lang="is-IS" dirty="0"/>
          </a:p>
          <a:p>
            <a:r>
              <a:rPr lang="is-IS" dirty="0"/>
              <a:t>Make a table of points to do with a pro-natalist policy and anti-natalist policy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Summarise</a:t>
            </a:r>
            <a:r>
              <a:rPr lang="en-US" dirty="0"/>
              <a:t> the main points in bullet point format</a:t>
            </a:r>
          </a:p>
          <a:p>
            <a:endParaRPr lang="en-US" dirty="0"/>
          </a:p>
          <a:p>
            <a:r>
              <a:rPr lang="en-US" dirty="0"/>
              <a:t>Include examples and data</a:t>
            </a:r>
          </a:p>
        </p:txBody>
      </p:sp>
    </p:spTree>
    <p:extLst>
      <p:ext uri="{BB962C8B-B14F-4D97-AF65-F5344CB8AC3E}">
        <p14:creationId xmlns:p14="http://schemas.microsoft.com/office/powerpoint/2010/main" val="159322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Example of an exam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“Government attempts to control population growth are ineffective.” Discuss this statement. </a:t>
            </a:r>
            <a:r>
              <a:rPr lang="en-US" b="1" i="1" dirty="0"/>
              <a:t>[15 Marks]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7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Task: Due next Tuesday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556" y="1478846"/>
            <a:ext cx="10854266" cy="52165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groups of 3 you will be working on teaching a population policy: Singapore, China, or Kerala (India).</a:t>
            </a:r>
          </a:p>
          <a:p>
            <a:pPr marL="0" indent="0">
              <a:buNone/>
            </a:pPr>
            <a:r>
              <a:rPr lang="en-US" sz="2000" dirty="0"/>
              <a:t>You will be preparing an infographic revision resource (using </a:t>
            </a:r>
            <a:r>
              <a:rPr lang="en-US" sz="2000" dirty="0" err="1"/>
              <a:t>Piktochart</a:t>
            </a:r>
            <a:r>
              <a:rPr lang="en-US" sz="2000" dirty="0"/>
              <a:t>) for the whole class and a 5 minute lesson (video, PPT, lecture</a:t>
            </a:r>
            <a:r>
              <a:rPr lang="is-IS" sz="2000" dirty="0"/>
              <a:t>…)</a:t>
            </a:r>
          </a:p>
          <a:p>
            <a:pPr marL="0" indent="0">
              <a:buNone/>
            </a:pPr>
            <a:r>
              <a:rPr lang="is-IS" sz="2000" dirty="0"/>
              <a:t>Roles within the groups: researcher, preparing the lesson, preparing the piktochart etc...</a:t>
            </a:r>
          </a:p>
          <a:p>
            <a:pPr marL="0" indent="0">
              <a:buNone/>
            </a:pPr>
            <a:endParaRPr lang="is-IS" sz="2000" b="1" u="sng" dirty="0"/>
          </a:p>
          <a:p>
            <a:pPr marL="0" indent="0">
              <a:buNone/>
            </a:pPr>
            <a:r>
              <a:rPr lang="is-IS" sz="2000" b="1" u="sng" dirty="0"/>
              <a:t>Things to include:</a:t>
            </a:r>
          </a:p>
          <a:p>
            <a:pPr marL="0" indent="0">
              <a:buNone/>
            </a:pPr>
            <a:r>
              <a:rPr lang="is-IS" sz="2000" dirty="0"/>
              <a:t>Why the policy was needed</a:t>
            </a:r>
          </a:p>
          <a:p>
            <a:pPr marL="0" indent="0">
              <a:buNone/>
            </a:pPr>
            <a:r>
              <a:rPr lang="is-IS" sz="2000" dirty="0"/>
              <a:t>How it was enforced</a:t>
            </a:r>
          </a:p>
          <a:p>
            <a:pPr marL="0" indent="0">
              <a:buNone/>
            </a:pPr>
            <a:r>
              <a:rPr lang="is-IS" sz="2000" dirty="0"/>
              <a:t>Was it successful</a:t>
            </a:r>
          </a:p>
          <a:p>
            <a:pPr marL="0" indent="0">
              <a:buNone/>
            </a:pPr>
            <a:r>
              <a:rPr lang="is-IS" sz="2000" dirty="0"/>
              <a:t>Any issues/ barriers</a:t>
            </a:r>
          </a:p>
          <a:p>
            <a:pPr marL="0" indent="0">
              <a:buNone/>
            </a:pPr>
            <a:r>
              <a:rPr lang="is-IS" sz="2000" dirty="0"/>
              <a:t>Case study detail</a:t>
            </a:r>
          </a:p>
          <a:p>
            <a:pPr marL="0" indent="0">
              <a:buNone/>
            </a:pPr>
            <a:r>
              <a:rPr lang="is-IS" sz="2000" dirty="0"/>
              <a:t>What is the situation today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6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“Government attempts to control population growth are ineffective.” Discuss this statement. [10 Marks]</a:t>
            </a:r>
          </a:p>
        </p:txBody>
      </p:sp>
    </p:spTree>
    <p:extLst>
      <p:ext uri="{BB962C8B-B14F-4D97-AF65-F5344CB8AC3E}">
        <p14:creationId xmlns:p14="http://schemas.microsoft.com/office/powerpoint/2010/main" val="188490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C333C83C-3EFF-4BCC-9FE5-81F1E231666C}"/>
              </a:ext>
            </a:extLst>
          </p:cNvPr>
          <p:cNvSpPr/>
          <p:nvPr/>
        </p:nvSpPr>
        <p:spPr>
          <a:xfrm>
            <a:off x="2602772" y="1869189"/>
            <a:ext cx="3525954" cy="2403966"/>
          </a:xfrm>
          <a:prstGeom prst="rect">
            <a:avLst/>
          </a:prstGeom>
          <a:solidFill>
            <a:srgbClr val="EFEFED"/>
          </a:solidFill>
          <a:ln>
            <a:solidFill>
              <a:srgbClr val="CCC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0BF9A2-4D4B-4B5D-BBA7-80CE9E774F09}"/>
              </a:ext>
            </a:extLst>
          </p:cNvPr>
          <p:cNvSpPr/>
          <p:nvPr/>
        </p:nvSpPr>
        <p:spPr>
          <a:xfrm>
            <a:off x="2596413" y="4346033"/>
            <a:ext cx="3525954" cy="2403966"/>
          </a:xfrm>
          <a:prstGeom prst="rect">
            <a:avLst/>
          </a:prstGeom>
          <a:solidFill>
            <a:srgbClr val="EFEFED"/>
          </a:solidFill>
          <a:ln>
            <a:solidFill>
              <a:srgbClr val="CCC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D37464-3E94-483C-8437-C0FECA530494}"/>
              </a:ext>
            </a:extLst>
          </p:cNvPr>
          <p:cNvSpPr/>
          <p:nvPr/>
        </p:nvSpPr>
        <p:spPr>
          <a:xfrm>
            <a:off x="6187365" y="1869189"/>
            <a:ext cx="3525954" cy="2403966"/>
          </a:xfrm>
          <a:prstGeom prst="rect">
            <a:avLst/>
          </a:prstGeom>
          <a:solidFill>
            <a:srgbClr val="EFEFED"/>
          </a:solidFill>
          <a:ln>
            <a:solidFill>
              <a:srgbClr val="CCC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76DFFE2-A38F-4431-9C70-7AC6F0419BE6}"/>
              </a:ext>
            </a:extLst>
          </p:cNvPr>
          <p:cNvSpPr/>
          <p:nvPr/>
        </p:nvSpPr>
        <p:spPr>
          <a:xfrm>
            <a:off x="6181006" y="4346033"/>
            <a:ext cx="3525954" cy="2403966"/>
          </a:xfrm>
          <a:prstGeom prst="rect">
            <a:avLst/>
          </a:prstGeom>
          <a:solidFill>
            <a:srgbClr val="EFEFED"/>
          </a:solidFill>
          <a:ln>
            <a:solidFill>
              <a:srgbClr val="CCC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4CE365-B8E0-419E-872A-7B4D205AD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044" y="188641"/>
            <a:ext cx="8583912" cy="123759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4B4FD63-1192-4FE4-A096-E64657130BA2}"/>
              </a:ext>
            </a:extLst>
          </p:cNvPr>
          <p:cNvSpPr/>
          <p:nvPr/>
        </p:nvSpPr>
        <p:spPr>
          <a:xfrm>
            <a:off x="1863317" y="1404494"/>
            <a:ext cx="5373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u="sng" dirty="0">
                <a:solidFill>
                  <a:srgbClr val="FF0000"/>
                </a:solidFill>
                <a:latin typeface="KBDunkTank" panose="02000603000000000000" pitchFamily="2" charset="0"/>
                <a:ea typeface="KBDunkTank" panose="02000603000000000000" pitchFamily="2" charset="0"/>
              </a:rPr>
              <a:t>C</a:t>
            </a:r>
            <a:endParaRPr lang="en-GB" sz="3600" u="sng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D2880E-6625-429C-92C2-C849CDAFD2E9}"/>
              </a:ext>
            </a:extLst>
          </p:cNvPr>
          <p:cNvSpPr txBox="1"/>
          <p:nvPr/>
        </p:nvSpPr>
        <p:spPr>
          <a:xfrm>
            <a:off x="2252044" y="1137908"/>
            <a:ext cx="3273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>
              <a:latin typeface="DK Lemon Yellow Sun" panose="02000000000000000000" pitchFamily="50" charset="0"/>
            </a:endParaRPr>
          </a:p>
          <a:p>
            <a:endParaRPr lang="en-GB" sz="1400" b="1" dirty="0">
              <a:latin typeface="DK Lemon Yellow Sun" panose="02000000000000000000" pitchFamily="50" charset="0"/>
            </a:endParaRPr>
          </a:p>
          <a:p>
            <a:r>
              <a:rPr lang="en-GB" sz="1400" b="1" dirty="0">
                <a:latin typeface="DK Lemon Yellow Sun" panose="02000000000000000000" pitchFamily="50" charset="0"/>
              </a:rPr>
              <a:t>ommand and content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614E0D-2D03-447C-AC2E-4CF7B375C274}"/>
              </a:ext>
            </a:extLst>
          </p:cNvPr>
          <p:cNvSpPr/>
          <p:nvPr/>
        </p:nvSpPr>
        <p:spPr>
          <a:xfrm>
            <a:off x="1468157" y="2191401"/>
            <a:ext cx="11282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Describe (no because)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Explain (use because)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Analyse (SITCOMSS)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Evaluate/extent (three o’s)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C3B3F7-CE7D-4779-9049-AE15ACB91C86}"/>
              </a:ext>
            </a:extLst>
          </p:cNvPr>
          <p:cNvSpPr/>
          <p:nvPr/>
        </p:nvSpPr>
        <p:spPr>
          <a:xfrm>
            <a:off x="1617766" y="4641675"/>
            <a:ext cx="5373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u="sng" dirty="0">
                <a:solidFill>
                  <a:srgbClr val="FFC000"/>
                </a:solidFill>
                <a:latin typeface="KBDunkTank" panose="02000603000000000000" pitchFamily="2" charset="0"/>
                <a:ea typeface="KBDunkTank" panose="02000603000000000000" pitchFamily="2" charset="0"/>
              </a:rPr>
              <a:t>A</a:t>
            </a:r>
            <a:endParaRPr lang="en-GB" sz="3600" u="sng" dirty="0">
              <a:solidFill>
                <a:srgbClr val="FFC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6E9042-5F67-4377-AC5B-4E0C86FB8B6A}"/>
              </a:ext>
            </a:extLst>
          </p:cNvPr>
          <p:cNvSpPr txBox="1"/>
          <p:nvPr/>
        </p:nvSpPr>
        <p:spPr>
          <a:xfrm rot="21579973">
            <a:off x="2001042" y="4264288"/>
            <a:ext cx="675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>
              <a:latin typeface="DK Lemon Yellow Sun" panose="02000000000000000000" pitchFamily="50" charset="0"/>
            </a:endParaRPr>
          </a:p>
          <a:p>
            <a:endParaRPr lang="en-GB" sz="1400" b="1" dirty="0">
              <a:latin typeface="DK Lemon Yellow Sun" panose="02000000000000000000" pitchFamily="50" charset="0"/>
            </a:endParaRPr>
          </a:p>
          <a:p>
            <a:r>
              <a:rPr lang="en-GB" sz="1400" b="1" dirty="0">
                <a:latin typeface="DK Lemon Yellow Sun" panose="02000000000000000000" pitchFamily="50" charset="0"/>
              </a:rPr>
              <a:t>PPLYING FOR AO2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E4DE06B-1B6C-44D6-A7FD-4EC5AB43358A}"/>
              </a:ext>
            </a:extLst>
          </p:cNvPr>
          <p:cNvSpPr/>
          <p:nvPr/>
        </p:nvSpPr>
        <p:spPr>
          <a:xfrm rot="595643">
            <a:off x="1213656" y="5692211"/>
            <a:ext cx="16017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EVALUATIVE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EXAMPLES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LINKS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DEPTH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APPLY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7B92C1-FACF-4AF5-8EE5-601B9E33F799}"/>
              </a:ext>
            </a:extLst>
          </p:cNvPr>
          <p:cNvSpPr/>
          <p:nvPr/>
        </p:nvSpPr>
        <p:spPr>
          <a:xfrm>
            <a:off x="1442376" y="3580659"/>
            <a:ext cx="11252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WHAT SPECIFICATION CONTENT IS REQUIRED FOR THIS QUESTION?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E8864C-E272-48F1-91FC-08B7FC191348}"/>
              </a:ext>
            </a:extLst>
          </p:cNvPr>
          <p:cNvSpPr/>
          <p:nvPr/>
        </p:nvSpPr>
        <p:spPr>
          <a:xfrm>
            <a:off x="8813418" y="129284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u="sng" dirty="0">
                <a:solidFill>
                  <a:srgbClr val="92D050"/>
                </a:solidFill>
                <a:latin typeface="KBDunkTank" panose="02000603000000000000" pitchFamily="2" charset="0"/>
                <a:ea typeface="KBDunkTank" panose="02000603000000000000" pitchFamily="2" charset="0"/>
              </a:rPr>
              <a:t>K</a:t>
            </a:r>
            <a:endParaRPr lang="en-GB" sz="3600" u="sng" dirty="0">
              <a:solidFill>
                <a:srgbClr val="92D05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618975-C62A-40D6-975C-BFC15BAE5E8D}"/>
              </a:ext>
            </a:extLst>
          </p:cNvPr>
          <p:cNvSpPr/>
          <p:nvPr/>
        </p:nvSpPr>
        <p:spPr>
          <a:xfrm rot="379802">
            <a:off x="9381670" y="1804380"/>
            <a:ext cx="160179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Facts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Figures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Places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Concepts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Scale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time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DK Lemon Yellow Sun" panose="02000000000000000000" pitchFamily="50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40FDE7D-2615-4B68-AA26-4ADA2FB3134C}"/>
              </a:ext>
            </a:extLst>
          </p:cNvPr>
          <p:cNvSpPr/>
          <p:nvPr/>
        </p:nvSpPr>
        <p:spPr>
          <a:xfrm>
            <a:off x="9673784" y="4248952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u="sng" dirty="0">
                <a:solidFill>
                  <a:srgbClr val="00B0F0"/>
                </a:solidFill>
                <a:latin typeface="KBDunkTank" panose="02000603000000000000" pitchFamily="2" charset="0"/>
                <a:ea typeface="KBDunkTank" panose="02000603000000000000" pitchFamily="2" charset="0"/>
              </a:rPr>
              <a:t>E</a:t>
            </a:r>
            <a:endParaRPr lang="en-GB" sz="3600" u="sng" dirty="0">
              <a:solidFill>
                <a:srgbClr val="00B0F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F57CCE-D884-4E8D-9FBC-624AB5703253}"/>
              </a:ext>
            </a:extLst>
          </p:cNvPr>
          <p:cNvSpPr txBox="1"/>
          <p:nvPr/>
        </p:nvSpPr>
        <p:spPr>
          <a:xfrm rot="21579973">
            <a:off x="9994788" y="4098020"/>
            <a:ext cx="3273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>
              <a:latin typeface="DK Lemon Yellow Sun" panose="02000000000000000000" pitchFamily="50" charset="0"/>
            </a:endParaRPr>
          </a:p>
          <a:p>
            <a:endParaRPr lang="en-GB" sz="1400" b="1" dirty="0">
              <a:latin typeface="DK Lemon Yellow Sun" panose="02000000000000000000" pitchFamily="50" charset="0"/>
            </a:endParaRPr>
          </a:p>
          <a:p>
            <a:r>
              <a:rPr lang="en-GB" sz="1400" b="1" dirty="0">
                <a:latin typeface="DK Lemon Yellow Sun" panose="02000000000000000000" pitchFamily="50" charset="0"/>
              </a:rPr>
              <a:t>XAMPLES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7D14997-4A06-48FA-B48C-2073BB106DB2}"/>
              </a:ext>
            </a:extLst>
          </p:cNvPr>
          <p:cNvSpPr/>
          <p:nvPr/>
        </p:nvSpPr>
        <p:spPr>
          <a:xfrm rot="20944310">
            <a:off x="9438360" y="3200018"/>
            <a:ext cx="160179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PLACES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CASE STUDIES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PLACE STUDIES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NAMED EXAMPLES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POLICIES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TREATIES</a:t>
            </a:r>
          </a:p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DK Lemon Yellow Sun" panose="02000000000000000000" pitchFamily="50" charset="0"/>
              </a:rPr>
              <a:t>ETC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691E1E-B47B-4C80-821D-9F7064D5EF75}"/>
              </a:ext>
            </a:extLst>
          </p:cNvPr>
          <p:cNvSpPr/>
          <p:nvPr/>
        </p:nvSpPr>
        <p:spPr>
          <a:xfrm>
            <a:off x="5431168" y="5057173"/>
            <a:ext cx="15123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n>
                  <a:solidFill>
                    <a:srgbClr val="C00000"/>
                  </a:solidFill>
                </a:ln>
                <a:solidFill>
                  <a:schemeClr val="accent2"/>
                </a:solidFill>
                <a:latin typeface="KBDunkTank" panose="02000603000000000000" pitchFamily="2" charset="0"/>
                <a:ea typeface="KBDunkTank" panose="02000603000000000000" pitchFamily="2" charset="0"/>
              </a:rPr>
              <a:t>How will you turn up the heat?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CFD321-EBE5-42B4-874B-F7E00F67521B}"/>
              </a:ext>
            </a:extLst>
          </p:cNvPr>
          <p:cNvSpPr/>
          <p:nvPr/>
        </p:nvSpPr>
        <p:spPr>
          <a:xfrm>
            <a:off x="2652948" y="994259"/>
            <a:ext cx="66657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“Government attempts to control population growth are ineffective.” Discuss this statement. [10 Marks]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842AB6-3189-4B7A-9DDA-1FBA6B0C9B8E}"/>
              </a:ext>
            </a:extLst>
          </p:cNvPr>
          <p:cNvSpPr txBox="1"/>
          <p:nvPr/>
        </p:nvSpPr>
        <p:spPr>
          <a:xfrm>
            <a:off x="2786269" y="1864372"/>
            <a:ext cx="207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rgbClr val="A8A69C"/>
              </a:solidFill>
              <a:latin typeface="DK Lemon Yellow Sun" panose="02000000000000000000" pitchFamily="50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DB3D468-71F1-4733-8C54-7619C3F294E6}"/>
              </a:ext>
            </a:extLst>
          </p:cNvPr>
          <p:cNvSpPr txBox="1"/>
          <p:nvPr/>
        </p:nvSpPr>
        <p:spPr>
          <a:xfrm>
            <a:off x="2934807" y="5170390"/>
            <a:ext cx="207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A8A69C"/>
                </a:solidFill>
                <a:latin typeface="DK Lemon Yellow Sun" panose="02000000000000000000" pitchFamily="50" charset="0"/>
              </a:rPr>
              <a:t>Comparison between case studies- why may some be more successful than others?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BB4808-5143-4762-8D6B-D5DCC0A3D594}"/>
              </a:ext>
            </a:extLst>
          </p:cNvPr>
          <p:cNvSpPr txBox="1"/>
          <p:nvPr/>
        </p:nvSpPr>
        <p:spPr>
          <a:xfrm>
            <a:off x="7588266" y="2011915"/>
            <a:ext cx="1672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rgbClr val="A8A69C"/>
              </a:solidFill>
              <a:latin typeface="DK Lemon Yellow Sun" panose="02000000000000000000" pitchFamily="50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CDA4A6C-EFE4-418A-810E-996EB385312E}"/>
              </a:ext>
            </a:extLst>
          </p:cNvPr>
          <p:cNvSpPr txBox="1"/>
          <p:nvPr/>
        </p:nvSpPr>
        <p:spPr>
          <a:xfrm>
            <a:off x="7254146" y="4979697"/>
            <a:ext cx="207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rgbClr val="A8A69C"/>
              </a:solidFill>
              <a:latin typeface="DK Lemon Yellow Sun" panose="02000000000000000000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78D7605-2776-41C7-BD97-B40F8AF1914A}"/>
              </a:ext>
            </a:extLst>
          </p:cNvPr>
          <p:cNvSpPr txBox="1"/>
          <p:nvPr/>
        </p:nvSpPr>
        <p:spPr>
          <a:xfrm>
            <a:off x="2912313" y="2330306"/>
            <a:ext cx="207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A8A69C"/>
                </a:solidFill>
                <a:latin typeface="DK Lemon Yellow Sun" panose="02000000000000000000" pitchFamily="50" charset="0"/>
              </a:rPr>
              <a:t>General theory</a:t>
            </a:r>
          </a:p>
          <a:p>
            <a:pPr algn="ctr"/>
            <a:r>
              <a:rPr lang="en-GB" sz="1400" dirty="0">
                <a:solidFill>
                  <a:srgbClr val="A8A69C"/>
                </a:solidFill>
                <a:latin typeface="DK Lemon Yellow Sun" panose="02000000000000000000" pitchFamily="50" charset="0"/>
              </a:rPr>
              <a:t>What are the possibilities for population control?</a:t>
            </a:r>
          </a:p>
          <a:p>
            <a:pPr algn="ctr"/>
            <a:r>
              <a:rPr lang="en-GB" sz="1400" dirty="0">
                <a:solidFill>
                  <a:srgbClr val="A8A69C"/>
                </a:solidFill>
                <a:latin typeface="DK Lemon Yellow Sun" panose="02000000000000000000" pitchFamily="50" charset="0"/>
              </a:rPr>
              <a:t>Who has the power?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6D1203-8194-4E0E-9969-E044DF93E79B}"/>
              </a:ext>
            </a:extLst>
          </p:cNvPr>
          <p:cNvSpPr txBox="1"/>
          <p:nvPr/>
        </p:nvSpPr>
        <p:spPr>
          <a:xfrm>
            <a:off x="7186562" y="2721612"/>
            <a:ext cx="207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A8A69C"/>
                </a:solidFill>
                <a:latin typeface="DK Lemon Yellow Sun" panose="02000000000000000000" pitchFamily="50" charset="0"/>
              </a:rPr>
              <a:t>What specific information will you use?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9BA34B2-B3B3-4F59-80D8-2A7E0C570D96}"/>
              </a:ext>
            </a:extLst>
          </p:cNvPr>
          <p:cNvSpPr txBox="1"/>
          <p:nvPr/>
        </p:nvSpPr>
        <p:spPr>
          <a:xfrm>
            <a:off x="7263028" y="5263195"/>
            <a:ext cx="207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A8A69C"/>
                </a:solidFill>
                <a:latin typeface="DK Lemon Yellow Sun" panose="02000000000000000000" pitchFamily="50" charset="0"/>
              </a:rPr>
              <a:t>Which areas will you use?  </a:t>
            </a:r>
          </a:p>
          <a:p>
            <a:pPr algn="ctr"/>
            <a:r>
              <a:rPr lang="en-GB" sz="1400" dirty="0">
                <a:solidFill>
                  <a:srgbClr val="A8A69C"/>
                </a:solidFill>
                <a:latin typeface="DK Lemon Yellow Sun" panose="02000000000000000000" pitchFamily="50" charset="0"/>
              </a:rPr>
              <a:t>What are the possibilities here? Who has the power?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117F6BC-8EE6-4C58-9169-BFB634411CE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810" y="5542951"/>
            <a:ext cx="1307109" cy="12940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7226EE0-E2D3-4216-9B57-BE8666C2BA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310" y="780011"/>
            <a:ext cx="580236" cy="59207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8D8610A-2123-4C8B-8BEC-4CDEF95091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857" y="781129"/>
            <a:ext cx="580236" cy="59207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E9820C66-0207-4C13-9259-5A87F7CFFE0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874" y="2561158"/>
            <a:ext cx="2153889" cy="240396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5C66247-0B58-4837-9F88-2F3E3548B16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01"/>
          <a:stretch/>
        </p:blipFill>
        <p:spPr>
          <a:xfrm rot="20329086" flipH="1">
            <a:off x="4553460" y="2856654"/>
            <a:ext cx="1471567" cy="1286135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0F3EB446-5614-4F5E-8481-3BEB6C8751D7}"/>
              </a:ext>
            </a:extLst>
          </p:cNvPr>
          <p:cNvSpPr/>
          <p:nvPr/>
        </p:nvSpPr>
        <p:spPr>
          <a:xfrm rot="21098597">
            <a:off x="5151824" y="3791554"/>
            <a:ext cx="15123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DK Lemon Yellow Sun" panose="02000000000000000000" pitchFamily="50" charset="0"/>
                <a:ea typeface="KBDunkTank" panose="02000603000000000000" pitchFamily="2" charset="0"/>
              </a:rPr>
              <a:t>CONCLUSION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AA8C35B9-364A-4B53-99E5-60EF62DF93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722" y="4965124"/>
            <a:ext cx="1123192" cy="182837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241178A0-3282-4D7F-9A48-7712D5216688}"/>
              </a:ext>
            </a:extLst>
          </p:cNvPr>
          <p:cNvSpPr/>
          <p:nvPr/>
        </p:nvSpPr>
        <p:spPr>
          <a:xfrm>
            <a:off x="6601244" y="6560974"/>
            <a:ext cx="31701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DB1FB7"/>
                </a:solidFill>
                <a:latin typeface="KBDunkTank" panose="02000603000000000000" pitchFamily="2" charset="0"/>
                <a:ea typeface="KBDunkTank" panose="02000603000000000000" pitchFamily="2" charset="0"/>
              </a:rPr>
              <a:t>Finally, what’s your method?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8915DE47-9FE2-4C94-9070-8F976B2A0CE7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621" y="1884254"/>
            <a:ext cx="284116" cy="33314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5346EEE3-4C3F-4234-97A2-730D2AE79833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70" y="5250512"/>
            <a:ext cx="284116" cy="33314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583AC0E-DDA6-46FD-B5D8-8A5E277333C0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97982" flipH="1">
            <a:off x="2221730" y="3432502"/>
            <a:ext cx="284116" cy="33314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C196AACD-CDB2-4B11-B20B-D3B8C671460C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29269" flipH="1">
            <a:off x="9750418" y="3921918"/>
            <a:ext cx="284116" cy="33314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C8AF5452-BEAE-4FE0-9CDB-CF93CE075B14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416869" flipH="1">
            <a:off x="9186304" y="6253165"/>
            <a:ext cx="284116" cy="33314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4AA3C166-6B6B-486A-85E6-29172C7E205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09414">
            <a:off x="9729742" y="1779166"/>
            <a:ext cx="284116" cy="333140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8D5B209A-64CD-4FC1-B322-08F31B2C8E1A}"/>
              </a:ext>
            </a:extLst>
          </p:cNvPr>
          <p:cNvSpPr txBox="1"/>
          <p:nvPr/>
        </p:nvSpPr>
        <p:spPr>
          <a:xfrm rot="21579973">
            <a:off x="9204997" y="1125109"/>
            <a:ext cx="3273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>
              <a:latin typeface="DK Lemon Yellow Sun" panose="02000000000000000000" pitchFamily="50" charset="0"/>
            </a:endParaRPr>
          </a:p>
          <a:p>
            <a:endParaRPr lang="en-GB" sz="1400" b="1" dirty="0">
              <a:latin typeface="DK Lemon Yellow Sun" panose="02000000000000000000" pitchFamily="50" charset="0"/>
            </a:endParaRPr>
          </a:p>
          <a:p>
            <a:r>
              <a:rPr lang="en-GB" sz="1400" b="1" dirty="0">
                <a:latin typeface="DK Lemon Yellow Sun" panose="02000000000000000000" pitchFamily="50" charset="0"/>
              </a:rPr>
              <a:t>NOWLEDGE</a:t>
            </a:r>
          </a:p>
        </p:txBody>
      </p:sp>
    </p:spTree>
    <p:extLst>
      <p:ext uri="{BB962C8B-B14F-4D97-AF65-F5344CB8AC3E}">
        <p14:creationId xmlns:p14="http://schemas.microsoft.com/office/powerpoint/2010/main" val="6973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336</Words>
  <Application>Microsoft Macintosh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dearJoe 5 CASUAL PRO</vt:lpstr>
      <vt:lpstr>DK Lemon Yellow Sun</vt:lpstr>
      <vt:lpstr>KBDunkTank</vt:lpstr>
      <vt:lpstr>Office Theme</vt:lpstr>
      <vt:lpstr>PowerPoint Presentation</vt:lpstr>
      <vt:lpstr>An introduction to population policies </vt:lpstr>
      <vt:lpstr>Example of an exam question:</vt:lpstr>
      <vt:lpstr>Task: Due next Tuesday</vt:lpstr>
      <vt:lpstr>Assessment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Bennett</dc:creator>
  <cp:lastModifiedBy>Anna Bennett</cp:lastModifiedBy>
  <cp:revision>5</cp:revision>
  <dcterms:created xsi:type="dcterms:W3CDTF">2016-10-06T20:08:43Z</dcterms:created>
  <dcterms:modified xsi:type="dcterms:W3CDTF">2019-11-12T01:39:17Z</dcterms:modified>
</cp:coreProperties>
</file>