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5" r:id="rId2"/>
    <p:sldId id="290" r:id="rId3"/>
    <p:sldId id="329" r:id="rId4"/>
    <p:sldId id="264" r:id="rId5"/>
    <p:sldId id="276" r:id="rId6"/>
    <p:sldId id="269" r:id="rId7"/>
    <p:sldId id="273" r:id="rId8"/>
    <p:sldId id="271" r:id="rId9"/>
    <p:sldId id="272" r:id="rId10"/>
    <p:sldId id="270" r:id="rId11"/>
    <p:sldId id="274" r:id="rId12"/>
    <p:sldId id="287" r:id="rId13"/>
    <p:sldId id="289" r:id="rId14"/>
    <p:sldId id="288" r:id="rId15"/>
    <p:sldId id="283" r:id="rId16"/>
    <p:sldId id="284" r:id="rId17"/>
    <p:sldId id="285" r:id="rId18"/>
    <p:sldId id="286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551"/>
  </p:normalViewPr>
  <p:slideViewPr>
    <p:cSldViewPr snapToGrid="0" snapToObjects="1">
      <p:cViewPr varScale="1">
        <p:scale>
          <a:sx n="111" d="100"/>
          <a:sy n="111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FD61-9643-8B4B-BDDE-0C8076FEF888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E131-F7F6-B449-A203-54899290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A4E0D6-0E18-F04B-A073-51D5C1608F47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7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613CA-C60E-FF4C-9687-61B4D5B3FE59}" type="slidenum">
              <a:rPr lang="en-US" altLang="en-US" i="0">
                <a:latin typeface="Times New Roman" charset="0"/>
              </a:rPr>
              <a:pPr/>
              <a:t>16</a:t>
            </a:fld>
            <a:endParaRPr lang="en-US" altLang="en-US" i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53582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2417" y="1447800"/>
            <a:ext cx="5334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9617" y="1447800"/>
            <a:ext cx="5334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203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32417" y="1447800"/>
            <a:ext cx="5334000" cy="5257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9617" y="1447800"/>
            <a:ext cx="5334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814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FFF5-E96C-8846-8254-F997C398DFE1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567A-7E24-9C47-BE99-6A070AE4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ftLaHb1Fv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629" y="3740567"/>
            <a:ext cx="11444371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276642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12192000" cy="49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009272" y="1227219"/>
            <a:ext cx="5763127" cy="381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6099" y="2032382"/>
            <a:ext cx="42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factors will impact population density?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42" y="0"/>
            <a:ext cx="279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929" y="5777009"/>
            <a:ext cx="8979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Describe the distribution of sparse and dense populations (4)</a:t>
            </a:r>
          </a:p>
          <a:p>
            <a:r>
              <a:rPr lang="en-US" b="1" u="sng" dirty="0">
                <a:solidFill>
                  <a:srgbClr val="7030A0"/>
                </a:solidFill>
              </a:rPr>
              <a:t>Extension</a:t>
            </a:r>
          </a:p>
          <a:p>
            <a:r>
              <a:rPr lang="en-US" dirty="0">
                <a:solidFill>
                  <a:srgbClr val="7030A0"/>
                </a:solidFill>
              </a:rPr>
              <a:t>Explain why this pattern exists (6)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" y="44424"/>
            <a:ext cx="8699449" cy="573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1" y="1359876"/>
            <a:ext cx="6075873" cy="20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87" y="464695"/>
            <a:ext cx="8229600" cy="619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95" y="464695"/>
            <a:ext cx="2953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study: </a:t>
            </a:r>
            <a:r>
              <a:rPr lang="en-US" sz="2800" dirty="0"/>
              <a:t>Population distribution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50777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21" y="0"/>
            <a:ext cx="644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724" y="464695"/>
            <a:ext cx="35376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Task: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Describe the population distribution  of the USA (4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000" u="sng" dirty="0">
                <a:solidFill>
                  <a:srgbClr val="7030A0"/>
                </a:solidFill>
              </a:rPr>
              <a:t>Success criteria: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Give overall pattern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Use geographical locations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Use the key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Identify any anomalies 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48" y="0"/>
            <a:ext cx="644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67" y="98397"/>
            <a:ext cx="39612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population distribution of North America</a:t>
            </a:r>
          </a:p>
          <a:p>
            <a:endParaRPr lang="en-US" sz="2400" dirty="0"/>
          </a:p>
          <a:p>
            <a:r>
              <a:rPr lang="en-US" sz="2400" dirty="0"/>
              <a:t>Annotate the map to </a:t>
            </a:r>
            <a:r>
              <a:rPr lang="en-US" sz="2400" b="1" u="sng" dirty="0"/>
              <a:t>explain</a:t>
            </a:r>
            <a:r>
              <a:rPr lang="en-US" sz="2400" dirty="0"/>
              <a:t> the reasons why some areas have a high population density and some have a low population density</a:t>
            </a:r>
          </a:p>
          <a:p>
            <a:endParaRPr lang="en-US" sz="24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 Success criteria: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Include place names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Include specific reasons (use the atlas and information from the textbook resources to help)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Use data from the key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Use different colours for high and low population density  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3573"/>
            <a:ext cx="10515600" cy="1325563"/>
          </a:xfrm>
        </p:spPr>
        <p:txBody>
          <a:bodyPr/>
          <a:lstStyle/>
          <a:p>
            <a:r>
              <a:rPr lang="en-US" dirty="0"/>
              <a:t>Population distribution in Canada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57" y="733926"/>
            <a:ext cx="10515600" cy="474520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=TftLaHb1FvA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1235583"/>
            <a:ext cx="7315199" cy="56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3800" y="1371600"/>
            <a:ext cx="2743200" cy="45720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The highest concentration of people lie within the corridor from Quebec City to Montreal, and Toronto to Windsor.</a:t>
            </a:r>
          </a:p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pic>
        <p:nvPicPr>
          <p:cNvPr id="17412" name="Picture 8" descr="canpopdens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3152" r="6493" b="3842"/>
          <a:stretch>
            <a:fillRect/>
          </a:stretch>
        </p:blipFill>
        <p:spPr>
          <a:xfrm>
            <a:off x="1524000" y="1600200"/>
            <a:ext cx="6019800" cy="5073650"/>
          </a:xfrm>
          <a:noFill/>
        </p:spPr>
      </p:pic>
    </p:spTree>
    <p:extLst>
      <p:ext uri="{BB962C8B-B14F-4D97-AF65-F5344CB8AC3E}">
        <p14:creationId xmlns:p14="http://schemas.microsoft.com/office/powerpoint/2010/main" val="4715743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Distribution</a:t>
            </a:r>
          </a:p>
        </p:txBody>
      </p:sp>
      <p:sp>
        <p:nvSpPr>
          <p:cNvPr id="18435" name="Rectangle 11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Because climate conditions in Canada are hostile, most of Canada’s 72% population live in the warmer southern portions of the country.</a:t>
            </a:r>
          </a:p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This is within 150 miles of the United States Border.</a:t>
            </a:r>
          </a:p>
        </p:txBody>
      </p:sp>
      <p:pic>
        <p:nvPicPr>
          <p:cNvPr id="18437" name="Picture 8" descr="2243678987_87b20fe4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05326"/>
            <a:ext cx="4762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icewine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1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46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 descr="map-2006-pop-density-canada-sz01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58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mark question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86" y="1825625"/>
            <a:ext cx="7173827" cy="4351338"/>
          </a:xfrm>
        </p:spPr>
      </p:pic>
    </p:spTree>
    <p:extLst>
      <p:ext uri="{BB962C8B-B14F-4D97-AF65-F5344CB8AC3E}">
        <p14:creationId xmlns:p14="http://schemas.microsoft.com/office/powerpoint/2010/main" val="144512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0"/>
          <p:cNvSpPr txBox="1">
            <a:spLocks/>
          </p:cNvSpPr>
          <p:nvPr/>
        </p:nvSpPr>
        <p:spPr>
          <a:xfrm>
            <a:off x="2074137" y="95496"/>
            <a:ext cx="7886700" cy="1325563"/>
          </a:xfrm>
          <a:prstGeom prst="rect">
            <a:avLst/>
          </a:prstGeom>
          <a:solidFill>
            <a:srgbClr val="6EF7EA"/>
          </a:solidFill>
          <a:ln>
            <a:solidFill>
              <a:srgbClr val="6EF7EA"/>
            </a:solidFill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Population density continuum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EF6D9-D80D-344A-A8F2-CCD8E2D1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92" y="2756300"/>
            <a:ext cx="8979108" cy="2184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E5354-6A6E-9F40-91DB-B9AA1DB103E6}"/>
              </a:ext>
            </a:extLst>
          </p:cNvPr>
          <p:cNvSpPr txBox="1"/>
          <p:nvPr/>
        </p:nvSpPr>
        <p:spPr>
          <a:xfrm>
            <a:off x="2228539" y="1783830"/>
            <a:ext cx="674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these countries in the correct order…. </a:t>
            </a:r>
          </a:p>
        </p:txBody>
      </p:sp>
    </p:spTree>
    <p:extLst>
      <p:ext uri="{BB962C8B-B14F-4D97-AF65-F5344CB8AC3E}">
        <p14:creationId xmlns:p14="http://schemas.microsoft.com/office/powerpoint/2010/main" val="185682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3" y="134696"/>
            <a:ext cx="8265695" cy="6258836"/>
          </a:xfrm>
        </p:spPr>
      </p:pic>
    </p:spTree>
    <p:extLst>
      <p:ext uri="{BB962C8B-B14F-4D97-AF65-F5344CB8AC3E}">
        <p14:creationId xmlns:p14="http://schemas.microsoft.com/office/powerpoint/2010/main" val="78946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0">
            <a:extLst>
              <a:ext uri="{FF2B5EF4-FFF2-40B4-BE49-F238E27FC236}">
                <a16:creationId xmlns:a16="http://schemas.microsoft.com/office/drawing/2014/main" id="{7B663BFD-D742-3A4B-9CC4-CEC9F092F4B2}"/>
              </a:ext>
            </a:extLst>
          </p:cNvPr>
          <p:cNvSpPr txBox="1">
            <a:spLocks/>
          </p:cNvSpPr>
          <p:nvPr/>
        </p:nvSpPr>
        <p:spPr>
          <a:xfrm>
            <a:off x="2074137" y="95495"/>
            <a:ext cx="7886700" cy="2407862"/>
          </a:xfrm>
          <a:prstGeom prst="rect">
            <a:avLst/>
          </a:prstGeom>
          <a:solidFill>
            <a:srgbClr val="6EF7EA"/>
          </a:solidFill>
          <a:ln>
            <a:solidFill>
              <a:srgbClr val="6EF7EA"/>
            </a:solidFill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Population density continuum answers (answers in people per Square KM)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67EC6-B4D5-7E49-806A-C3C7DE623093}"/>
              </a:ext>
            </a:extLst>
          </p:cNvPr>
          <p:cNvSpPr txBox="1"/>
          <p:nvPr/>
        </p:nvSpPr>
        <p:spPr>
          <a:xfrm>
            <a:off x="2074137" y="1858780"/>
            <a:ext cx="827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96F6A-585D-7B41-82A4-6B73CCDF04DA}"/>
              </a:ext>
            </a:extLst>
          </p:cNvPr>
          <p:cNvSpPr txBox="1"/>
          <p:nvPr/>
        </p:nvSpPr>
        <p:spPr>
          <a:xfrm>
            <a:off x="2074137" y="2833142"/>
            <a:ext cx="81741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Monaco- 18,960</a:t>
            </a:r>
          </a:p>
          <a:p>
            <a:pPr marL="342900" indent="-342900">
              <a:buAutoNum type="arabicPeriod"/>
            </a:pPr>
            <a:r>
              <a:rPr lang="en-US" sz="2000" dirty="0"/>
              <a:t>Singapore 7,804</a:t>
            </a:r>
          </a:p>
          <a:p>
            <a:pPr marL="342900" indent="-342900">
              <a:buAutoNum type="arabicPeriod"/>
            </a:pPr>
            <a:r>
              <a:rPr lang="en-US" sz="2000" dirty="0"/>
              <a:t>Vatican City 2273</a:t>
            </a:r>
          </a:p>
          <a:p>
            <a:pPr marL="342900" indent="-342900">
              <a:buAutoNum type="arabicPeriod"/>
            </a:pPr>
            <a:r>
              <a:rPr lang="en-US" sz="2000" dirty="0"/>
              <a:t>Bangladesh 1161</a:t>
            </a:r>
          </a:p>
          <a:p>
            <a:pPr marL="342900" indent="-342900">
              <a:buAutoNum type="arabicPeriod"/>
            </a:pPr>
            <a:r>
              <a:rPr lang="en-US" sz="2000" dirty="0"/>
              <a:t>Barbados 668</a:t>
            </a:r>
          </a:p>
          <a:p>
            <a:pPr marL="342900" indent="-342900">
              <a:buAutoNum type="arabicPeriod"/>
            </a:pPr>
            <a:r>
              <a:rPr lang="en-US" sz="2000" dirty="0"/>
              <a:t>India 411</a:t>
            </a:r>
          </a:p>
          <a:p>
            <a:pPr marL="342900" indent="-342900">
              <a:buAutoNum type="arabicPeriod"/>
            </a:pPr>
            <a:r>
              <a:rPr lang="en-US" sz="2000" dirty="0"/>
              <a:t>UK 274</a:t>
            </a:r>
          </a:p>
          <a:p>
            <a:pPr marL="342900" indent="-342900">
              <a:buAutoNum type="arabicPeriod"/>
            </a:pPr>
            <a:r>
              <a:rPr lang="en-US" sz="2000" dirty="0"/>
              <a:t>China 145</a:t>
            </a:r>
          </a:p>
          <a:p>
            <a:pPr marL="342900" indent="-342900">
              <a:buAutoNum type="arabicPeriod"/>
            </a:pPr>
            <a:r>
              <a:rPr lang="en-US" sz="2000" dirty="0"/>
              <a:t>USA 34</a:t>
            </a:r>
          </a:p>
          <a:p>
            <a:pPr marL="342900" indent="-342900">
              <a:buAutoNum type="arabicPeriod"/>
            </a:pPr>
            <a:r>
              <a:rPr lang="en-US" sz="2000" dirty="0"/>
              <a:t> Russia 9</a:t>
            </a:r>
          </a:p>
          <a:p>
            <a:pPr marL="342900" indent="-342900">
              <a:buAutoNum type="arabicPeriod"/>
            </a:pPr>
            <a:r>
              <a:rPr lang="en-US" sz="2000" dirty="0"/>
              <a:t> Canada 4</a:t>
            </a:r>
          </a:p>
          <a:p>
            <a:pPr marL="342900" indent="-342900">
              <a:buAutoNum type="arabicPeriod"/>
            </a:pPr>
            <a:r>
              <a:rPr lang="en-US" sz="2000" dirty="0"/>
              <a:t> Australia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9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14314"/>
            <a:ext cx="45053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643313"/>
            <a:ext cx="4533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4" y="-285750"/>
            <a:ext cx="4217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2571751"/>
            <a:ext cx="3164555" cy="26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0" y="1393000"/>
            <a:ext cx="10122568" cy="36566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4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Sparse and densely populated areas.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3838" cy="4525963"/>
          </a:xfrm>
        </p:spPr>
        <p:txBody>
          <a:bodyPr/>
          <a:lstStyle/>
          <a:p>
            <a:pPr eaLnBrk="1" hangingPunct="1"/>
            <a:r>
              <a:rPr lang="en-GB" altLang="en-US" b="1" dirty="0"/>
              <a:t>Densely populated</a:t>
            </a:r>
          </a:p>
          <a:p>
            <a:pPr eaLnBrk="1" hangingPunct="1"/>
            <a:r>
              <a:rPr lang="en-GB" altLang="en-US" dirty="0"/>
              <a:t>Lots of people per Km².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/>
            <a:r>
              <a:rPr lang="en-GB" altLang="en-US" b="1"/>
              <a:t>Sparsely populated</a:t>
            </a:r>
          </a:p>
          <a:p>
            <a:pPr eaLnBrk="1" hangingPunct="1"/>
            <a:r>
              <a:rPr lang="en-GB" altLang="en-US"/>
              <a:t>Few people per Km².</a:t>
            </a:r>
          </a:p>
          <a:p>
            <a:pPr eaLnBrk="1" hangingPunct="1">
              <a:buFontTx/>
              <a:buNone/>
            </a:pP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351088" y="3141663"/>
            <a:ext cx="3124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456363" y="2708275"/>
            <a:ext cx="3124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8" name="Picture 7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9" y="4665664"/>
            <a:ext cx="2889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9" y="3446463"/>
            <a:ext cx="333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4" y="3089275"/>
            <a:ext cx="3254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9" y="3294064"/>
            <a:ext cx="3254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BD000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9" y="4818063"/>
            <a:ext cx="269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 descr="BD000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4741863"/>
            <a:ext cx="3063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3" descr="BD000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294063"/>
            <a:ext cx="3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4" descr="BD000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132263"/>
            <a:ext cx="3063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5" descr="BD000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3927476"/>
            <a:ext cx="3444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6" descr="BD000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9" y="3903663"/>
            <a:ext cx="3444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7" descr="BD0000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9" y="3675063"/>
            <a:ext cx="3444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8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9" y="4665664"/>
            <a:ext cx="3254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9" descr="BD000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9" y="3979864"/>
            <a:ext cx="3254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xt Box 20"/>
          <p:cNvSpPr txBox="1">
            <a:spLocks noChangeArrowheads="1"/>
          </p:cNvSpPr>
          <p:nvPr/>
        </p:nvSpPr>
        <p:spPr bwMode="auto">
          <a:xfrm>
            <a:off x="3021013" y="5316538"/>
            <a:ext cx="174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imes New Roman" charset="0"/>
              </a:rPr>
              <a:t>200 per Km</a:t>
            </a: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²</a:t>
            </a:r>
            <a:endParaRPr lang="en-GB" altLang="en-US" sz="2400" dirty="0">
              <a:latin typeface="Times New Roman" charset="0"/>
            </a:endParaRPr>
          </a:p>
        </p:txBody>
      </p:sp>
      <p:sp>
        <p:nvSpPr>
          <p:cNvPr id="10262" name="Rectangle 21"/>
          <p:cNvSpPr>
            <a:spLocks noChangeArrowheads="1"/>
          </p:cNvSpPr>
          <p:nvPr/>
        </p:nvSpPr>
        <p:spPr bwMode="auto">
          <a:xfrm>
            <a:off x="7294563" y="4918075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charset="0"/>
              </a:rPr>
              <a:t>2 per Km</a:t>
            </a:r>
            <a:r>
              <a:rPr lang="en-GB" altLang="en-US" sz="2400">
                <a:latin typeface="Times New Roman" charset="0"/>
                <a:ea typeface="Times New Roman" charset="0"/>
                <a:cs typeface="Times New Roman" charset="0"/>
              </a:rPr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91555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80247"/>
            <a:ext cx="10038347" cy="3956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5978" y="90487"/>
            <a:ext cx="8494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4F4F4F"/>
                </a:solidFill>
                <a:latin typeface="Lato-Regular" charset="0"/>
              </a:rPr>
              <a:t>Population density is normally worked out using the following formula:</a:t>
            </a:r>
          </a:p>
          <a:p>
            <a:pPr algn="just"/>
            <a:endParaRPr lang="en-US" sz="3600" dirty="0">
              <a:solidFill>
                <a:srgbClr val="4F4F4F"/>
              </a:solidFill>
              <a:latin typeface="Lato-Regular" charset="0"/>
            </a:endParaRPr>
          </a:p>
          <a:p>
            <a:pPr algn="just"/>
            <a:r>
              <a:rPr lang="en-US" sz="3600" b="1" i="1" dirty="0">
                <a:solidFill>
                  <a:srgbClr val="851B87"/>
                </a:solidFill>
                <a:latin typeface="Lato-BoldItalic" charset="0"/>
              </a:rPr>
              <a:t>Total Population / Total Land Area = Total Population Per Square KM.</a:t>
            </a:r>
            <a:endParaRPr lang="en-US" sz="3600" dirty="0">
              <a:solidFill>
                <a:srgbClr val="4F4F4F"/>
              </a:solidFill>
              <a:latin typeface="Lat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" y="0"/>
            <a:ext cx="111881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968" y="4969042"/>
            <a:ext cx="175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would you describe this distribution? </a:t>
            </a:r>
          </a:p>
        </p:txBody>
      </p:sp>
    </p:spTree>
    <p:extLst>
      <p:ext uri="{BB962C8B-B14F-4D97-AF65-F5344CB8AC3E}">
        <p14:creationId xmlns:p14="http://schemas.microsoft.com/office/powerpoint/2010/main" val="39386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537" y="127198"/>
            <a:ext cx="11415933" cy="5536197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Don't believe everything you see though.  This is the visualization, but we have to check it out. The countries in the circle are .</a:t>
            </a:r>
          </a:p>
          <a:p>
            <a:endParaRPr lang="en-US" sz="6400" dirty="0"/>
          </a:p>
          <a:p>
            <a:r>
              <a:rPr lang="en-US" sz="6400" dirty="0"/>
              <a:t>China: 1,349,585,838 people </a:t>
            </a:r>
            <a:r>
              <a:rPr lang="it-IT" sz="6400" u="sng" dirty="0"/>
              <a:t>India: 1,220,800,359</a:t>
            </a:r>
          </a:p>
          <a:p>
            <a:r>
              <a:rPr lang="it-IT" sz="6400" dirty="0"/>
              <a:t>Indonesia: 251,160,124</a:t>
            </a:r>
          </a:p>
          <a:p>
            <a:r>
              <a:rPr lang="de-DE" sz="6400" dirty="0" err="1"/>
              <a:t>Bangladesh</a:t>
            </a:r>
            <a:r>
              <a:rPr lang="de-DE" sz="6400" dirty="0"/>
              <a:t>: 163,654,860</a:t>
            </a:r>
          </a:p>
          <a:p>
            <a:r>
              <a:rPr lang="is-IS" sz="6400" dirty="0"/>
              <a:t>Japan: 127,253,075</a:t>
            </a:r>
          </a:p>
          <a:p>
            <a:r>
              <a:rPr lang="fi-FI" sz="6400" dirty="0" err="1"/>
              <a:t>Philippines</a:t>
            </a:r>
            <a:r>
              <a:rPr lang="fi-FI" sz="6400" dirty="0"/>
              <a:t>: 105,720,644</a:t>
            </a:r>
          </a:p>
          <a:p>
            <a:r>
              <a:rPr lang="cs-CZ" sz="6400" dirty="0"/>
              <a:t>Vietnam: 92,477,857</a:t>
            </a:r>
          </a:p>
          <a:p>
            <a:r>
              <a:rPr lang="en-US" sz="6400" dirty="0"/>
              <a:t>Thailand: 67,448,120</a:t>
            </a:r>
          </a:p>
          <a:p>
            <a:r>
              <a:rPr lang="tr-TR" sz="6400" dirty="0"/>
              <a:t>Burma: 55,167,330</a:t>
            </a:r>
          </a:p>
          <a:p>
            <a:r>
              <a:rPr lang="en-US" sz="6400" dirty="0"/>
              <a:t>South Korea: 48,955,203</a:t>
            </a:r>
          </a:p>
          <a:p>
            <a:r>
              <a:rPr lang="hr-HR" sz="6400" dirty="0"/>
              <a:t>Nepal: 30,430,267</a:t>
            </a:r>
          </a:p>
          <a:p>
            <a:r>
              <a:rPr lang="nl-NL" sz="6400" dirty="0"/>
              <a:t>Malaysia: 29,628,392</a:t>
            </a:r>
          </a:p>
          <a:p>
            <a:r>
              <a:rPr lang="en-US" sz="6400" dirty="0"/>
              <a:t>North Korea: 24,720,407</a:t>
            </a:r>
          </a:p>
          <a:p>
            <a:r>
              <a:rPr lang="pl-PL" sz="6400" dirty="0"/>
              <a:t>Taiwan: 23,299,716</a:t>
            </a:r>
          </a:p>
          <a:p>
            <a:r>
              <a:rPr lang="hr-HR" sz="6400" dirty="0"/>
              <a:t>Sri Lanka: 21,675,648</a:t>
            </a:r>
          </a:p>
          <a:p>
            <a:r>
              <a:rPr lang="it-IT" sz="6400" dirty="0"/>
              <a:t>Cambodia: 15,205,539</a:t>
            </a:r>
          </a:p>
          <a:p>
            <a:r>
              <a:rPr lang="pt-BR" sz="6400" dirty="0"/>
              <a:t>Laos: 6,695,166</a:t>
            </a:r>
          </a:p>
          <a:p>
            <a:r>
              <a:rPr lang="it-IT" sz="6400" dirty="0"/>
              <a:t>Mongolia: 3,226,516</a:t>
            </a:r>
          </a:p>
          <a:p>
            <a:r>
              <a:rPr lang="de-DE" sz="6400" dirty="0"/>
              <a:t>Bhutan: 725,296</a:t>
            </a:r>
          </a:p>
          <a:p>
            <a:endParaRPr lang="de-DE" sz="6400" dirty="0"/>
          </a:p>
          <a:p>
            <a:r>
              <a:rPr lang="de-DE" sz="6400" dirty="0"/>
              <a:t>… </a:t>
            </a:r>
            <a:r>
              <a:rPr lang="de-DE" sz="6400" dirty="0" err="1"/>
              <a:t>which</a:t>
            </a:r>
            <a:r>
              <a:rPr lang="de-DE" sz="6400" dirty="0"/>
              <a:t> </a:t>
            </a:r>
            <a:r>
              <a:rPr lang="de-DE" sz="6400" dirty="0" err="1"/>
              <a:t>adds</a:t>
            </a:r>
            <a:r>
              <a:rPr lang="de-DE" sz="6400" dirty="0"/>
              <a:t> </a:t>
            </a:r>
            <a:r>
              <a:rPr lang="de-DE" sz="6400" dirty="0" err="1"/>
              <a:t>up</a:t>
            </a:r>
            <a:r>
              <a:rPr lang="de-DE" sz="6400" dirty="0"/>
              <a:t> </a:t>
            </a:r>
            <a:r>
              <a:rPr lang="de-DE" sz="6400" dirty="0" err="1"/>
              <a:t>to</a:t>
            </a:r>
            <a:r>
              <a:rPr lang="de-DE" sz="6400" dirty="0"/>
              <a:t> a </a:t>
            </a:r>
            <a:r>
              <a:rPr lang="de-DE" sz="6400" dirty="0" err="1"/>
              <a:t>grand</a:t>
            </a:r>
            <a:r>
              <a:rPr lang="de-DE" sz="6400" dirty="0"/>
              <a:t> total </a:t>
            </a:r>
            <a:r>
              <a:rPr lang="de-DE" sz="6400" dirty="0" err="1"/>
              <a:t>of</a:t>
            </a:r>
            <a:r>
              <a:rPr lang="de-DE" sz="6400" dirty="0"/>
              <a:t> 3,637,830,357, </a:t>
            </a:r>
            <a:r>
              <a:rPr lang="de-DE" sz="6400" dirty="0" err="1"/>
              <a:t>or</a:t>
            </a:r>
            <a:r>
              <a:rPr lang="de-DE" sz="6400" dirty="0"/>
              <a:t> </a:t>
            </a:r>
            <a:r>
              <a:rPr lang="de-DE" sz="6400" dirty="0" err="1"/>
              <a:t>roughly</a:t>
            </a:r>
            <a:r>
              <a:rPr lang="de-DE" sz="6400" dirty="0"/>
              <a:t> 51.4 </a:t>
            </a:r>
            <a:r>
              <a:rPr lang="de-DE" sz="6400" dirty="0" err="1"/>
              <a:t>percent</a:t>
            </a:r>
            <a:r>
              <a:rPr lang="de-DE" sz="6400" dirty="0"/>
              <a:t> </a:t>
            </a:r>
            <a:r>
              <a:rPr lang="de-DE" sz="6400" dirty="0" err="1"/>
              <a:t>of</a:t>
            </a:r>
            <a:r>
              <a:rPr lang="de-DE" sz="6400" dirty="0"/>
              <a:t> </a:t>
            </a:r>
            <a:r>
              <a:rPr lang="de-DE" sz="6400" dirty="0" err="1"/>
              <a:t>the</a:t>
            </a:r>
            <a:r>
              <a:rPr lang="de-DE" sz="6400" dirty="0"/>
              <a:t> global </a:t>
            </a:r>
            <a:r>
              <a:rPr lang="de-DE" sz="6400" dirty="0" err="1"/>
              <a:t>population</a:t>
            </a:r>
            <a:r>
              <a:rPr lang="de-DE" sz="6400" dirty="0"/>
              <a:t> </a:t>
            </a:r>
            <a:r>
              <a:rPr lang="de-DE" sz="6400" dirty="0" err="1"/>
              <a:t>of</a:t>
            </a:r>
            <a:r>
              <a:rPr lang="de-DE" sz="6400" dirty="0"/>
              <a:t> 7,083,460,000 (May 2013)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38" y="704683"/>
            <a:ext cx="7147532" cy="43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326</Words>
  <Application>Microsoft Macintosh PowerPoint</Application>
  <PresentationFormat>Widescreen</PresentationFormat>
  <Paragraphs>86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Lato-BoldItalic</vt:lpstr>
      <vt:lpstr>Lato-Regular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Sparse and densely populated areas.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distribution in Canada </vt:lpstr>
      <vt:lpstr>Population Distribution</vt:lpstr>
      <vt:lpstr>Population Distribution</vt:lpstr>
      <vt:lpstr>PowerPoint Presentation</vt:lpstr>
      <vt:lpstr>Example 7 mark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Under and Over Population     Identify the major influences on population density and population distribution. Reference should be made to physical, economic and human factors. Examine a case study of a country that is sparsely populated Examine a case study of a country that is densely populated   </dc:title>
  <dc:creator>Anna Bennett</dc:creator>
  <cp:lastModifiedBy>Anna Bennett</cp:lastModifiedBy>
  <cp:revision>24</cp:revision>
  <dcterms:created xsi:type="dcterms:W3CDTF">2016-08-31T17:23:55Z</dcterms:created>
  <dcterms:modified xsi:type="dcterms:W3CDTF">2019-08-29T15:31:55Z</dcterms:modified>
</cp:coreProperties>
</file>