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8" r:id="rId3"/>
    <p:sldId id="257" r:id="rId4"/>
    <p:sldId id="258" r:id="rId5"/>
    <p:sldId id="259" r:id="rId6"/>
    <p:sldId id="260" r:id="rId7"/>
    <p:sldId id="261" r:id="rId8"/>
    <p:sldId id="262" r:id="rId9"/>
    <p:sldId id="263" r:id="rId10"/>
    <p:sldId id="264" r:id="rId11"/>
    <p:sldId id="265" r:id="rId12"/>
    <p:sldId id="267"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8"/>
    <p:restoredTop sz="92610"/>
  </p:normalViewPr>
  <p:slideViewPr>
    <p:cSldViewPr snapToGrid="0" snapToObjects="1">
      <p:cViewPr varScale="1">
        <p:scale>
          <a:sx n="101" d="100"/>
          <a:sy n="101" d="100"/>
        </p:scale>
        <p:origin x="9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08B34-4EC4-BF41-B2F8-5737995EC7A1}" type="datetimeFigureOut">
              <a:rPr lang="en-US" smtClean="0"/>
              <a:t>9/11/18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4331E-336B-AA41-B351-104AA475BD4B}" type="slidenum">
              <a:rPr lang="en-US" smtClean="0"/>
              <a:t>‹#›</a:t>
            </a:fld>
            <a:endParaRPr lang="en-US"/>
          </a:p>
        </p:txBody>
      </p:sp>
    </p:spTree>
    <p:extLst>
      <p:ext uri="{BB962C8B-B14F-4D97-AF65-F5344CB8AC3E}">
        <p14:creationId xmlns:p14="http://schemas.microsoft.com/office/powerpoint/2010/main" val="114167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4331E-336B-AA41-B351-104AA475BD4B}" type="slidenum">
              <a:rPr lang="en-US" smtClean="0"/>
              <a:t>8</a:t>
            </a:fld>
            <a:endParaRPr lang="en-US"/>
          </a:p>
        </p:txBody>
      </p:sp>
    </p:spTree>
    <p:extLst>
      <p:ext uri="{BB962C8B-B14F-4D97-AF65-F5344CB8AC3E}">
        <p14:creationId xmlns:p14="http://schemas.microsoft.com/office/powerpoint/2010/main" val="122614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DCE178-2DAE-CA42-8C4B-8010324A9A43}"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70218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CE178-2DAE-CA42-8C4B-8010324A9A43}"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11669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CE178-2DAE-CA42-8C4B-8010324A9A43}"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48125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CE178-2DAE-CA42-8C4B-8010324A9A43}"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91549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E178-2DAE-CA42-8C4B-8010324A9A43}"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84030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CE178-2DAE-CA42-8C4B-8010324A9A43}"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18414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DCE178-2DAE-CA42-8C4B-8010324A9A43}" type="datetimeFigureOut">
              <a:rPr lang="en-US" smtClean="0"/>
              <a:t>9/11/18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16748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DCE178-2DAE-CA42-8C4B-8010324A9A43}" type="datetimeFigureOut">
              <a:rPr lang="en-US" smtClean="0"/>
              <a:t>9/11/18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38557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CE178-2DAE-CA42-8C4B-8010324A9A43}" type="datetimeFigureOut">
              <a:rPr lang="en-US" smtClean="0"/>
              <a:t>9/11/18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137143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DCE178-2DAE-CA42-8C4B-8010324A9A43}"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73150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DCE178-2DAE-CA42-8C4B-8010324A9A43}"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3F783-164D-F74D-8587-E4A776654E0A}" type="slidenum">
              <a:rPr lang="en-US" smtClean="0"/>
              <a:t>‹#›</a:t>
            </a:fld>
            <a:endParaRPr lang="en-US"/>
          </a:p>
        </p:txBody>
      </p:sp>
    </p:spTree>
    <p:extLst>
      <p:ext uri="{BB962C8B-B14F-4D97-AF65-F5344CB8AC3E}">
        <p14:creationId xmlns:p14="http://schemas.microsoft.com/office/powerpoint/2010/main" val="8682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CE178-2DAE-CA42-8C4B-8010324A9A43}" type="datetimeFigureOut">
              <a:rPr lang="en-US" smtClean="0"/>
              <a:t>9/11/18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3F783-164D-F74D-8587-E4A776654E0A}" type="slidenum">
              <a:rPr lang="en-US" smtClean="0"/>
              <a:t>‹#›</a:t>
            </a:fld>
            <a:endParaRPr lang="en-US"/>
          </a:p>
        </p:txBody>
      </p:sp>
    </p:spTree>
    <p:extLst>
      <p:ext uri="{BB962C8B-B14F-4D97-AF65-F5344CB8AC3E}">
        <p14:creationId xmlns:p14="http://schemas.microsoft.com/office/powerpoint/2010/main" val="167124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3868"/>
            <a:ext cx="12191999" cy="694268"/>
          </a:xfrm>
        </p:spPr>
        <p:txBody>
          <a:bodyPr>
            <a:normAutofit fontScale="90000"/>
          </a:bodyPr>
          <a:lstStyle/>
          <a:p>
            <a:r>
              <a:rPr lang="en-US" sz="4400" b="1" dirty="0">
                <a:solidFill>
                  <a:srgbClr val="FF0000"/>
                </a:solidFill>
              </a:rPr>
              <a:t>Population Density Patterns - The Case Studies</a:t>
            </a:r>
          </a:p>
        </p:txBody>
      </p:sp>
      <p:sp>
        <p:nvSpPr>
          <p:cNvPr id="3" name="Subtitle 2"/>
          <p:cNvSpPr>
            <a:spLocks noGrp="1"/>
          </p:cNvSpPr>
          <p:nvPr>
            <p:ph type="subTitle" idx="1"/>
          </p:nvPr>
        </p:nvSpPr>
        <p:spPr>
          <a:xfrm>
            <a:off x="6925734" y="1303867"/>
            <a:ext cx="4656668" cy="5266266"/>
          </a:xfrm>
        </p:spPr>
        <p:txBody>
          <a:bodyPr>
            <a:normAutofit/>
          </a:bodyPr>
          <a:lstStyle/>
          <a:p>
            <a:pPr>
              <a:lnSpc>
                <a:spcPct val="150000"/>
              </a:lnSpc>
              <a:spcAft>
                <a:spcPts val="1200"/>
              </a:spcAft>
            </a:pPr>
            <a:r>
              <a:rPr lang="en-US" sz="3600" dirty="0"/>
              <a:t>An example of one country or region that is </a:t>
            </a:r>
            <a:r>
              <a:rPr lang="en-US" sz="3600" b="1" dirty="0"/>
              <a:t>densely </a:t>
            </a:r>
            <a:r>
              <a:rPr lang="en-US" sz="3600" dirty="0"/>
              <a:t>populated and one country or region that is </a:t>
            </a:r>
            <a:r>
              <a:rPr lang="en-US" sz="3600" b="1" dirty="0"/>
              <a:t>sparsely</a:t>
            </a:r>
            <a:r>
              <a:rPr lang="en-US" sz="3600" dirty="0"/>
              <a:t> populated.</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82132" y="965201"/>
            <a:ext cx="5638801" cy="5723467"/>
          </a:xfrm>
          <a:prstGeom prst="rect">
            <a:avLst/>
          </a:prstGeom>
        </p:spPr>
      </p:pic>
    </p:spTree>
    <p:extLst>
      <p:ext uri="{BB962C8B-B14F-4D97-AF65-F5344CB8AC3E}">
        <p14:creationId xmlns:p14="http://schemas.microsoft.com/office/powerpoint/2010/main" val="187028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40056"/>
          </a:xfrm>
          <a:prstGeom prst="rect">
            <a:avLst/>
          </a:prstGeom>
        </p:spPr>
      </p:pic>
      <p:sp>
        <p:nvSpPr>
          <p:cNvPr id="2" name="Title 1"/>
          <p:cNvSpPr>
            <a:spLocks noGrp="1"/>
          </p:cNvSpPr>
          <p:nvPr>
            <p:ph type="title"/>
          </p:nvPr>
        </p:nvSpPr>
        <p:spPr>
          <a:xfrm>
            <a:off x="0" y="365125"/>
            <a:ext cx="12192000" cy="1325563"/>
          </a:xfrm>
        </p:spPr>
        <p:txBody>
          <a:bodyPr>
            <a:noAutofit/>
          </a:bodyPr>
          <a:lstStyle/>
          <a:p>
            <a:pPr algn="ctr"/>
            <a:r>
              <a:rPr lang="en-US" sz="5400" b="1" dirty="0">
                <a:solidFill>
                  <a:schemeClr val="bg1"/>
                </a:solidFill>
              </a:rPr>
              <a:t>Reasons for the North-East USA being densely populated</a:t>
            </a:r>
          </a:p>
        </p:txBody>
      </p:sp>
      <p:sp>
        <p:nvSpPr>
          <p:cNvPr id="3" name="Content Placeholder 2"/>
          <p:cNvSpPr>
            <a:spLocks noGrp="1"/>
          </p:cNvSpPr>
          <p:nvPr>
            <p:ph idx="1"/>
          </p:nvPr>
        </p:nvSpPr>
        <p:spPr>
          <a:xfrm>
            <a:off x="287867" y="2055813"/>
            <a:ext cx="11904133" cy="4121149"/>
          </a:xfrm>
        </p:spPr>
        <p:txBody>
          <a:bodyPr>
            <a:noAutofit/>
          </a:bodyPr>
          <a:lstStyle/>
          <a:p>
            <a:pPr marL="0" indent="0">
              <a:buNone/>
            </a:pPr>
            <a:r>
              <a:rPr lang="en-US" sz="4000" b="1" dirty="0">
                <a:solidFill>
                  <a:schemeClr val="bg1"/>
                </a:solidFill>
              </a:rPr>
              <a:t>New York City is a global city because it is one of the great financial cities of the world. It is the most densely populated city in the USA.</a:t>
            </a:r>
          </a:p>
          <a:p>
            <a:pPr marL="0" indent="0">
              <a:buNone/>
            </a:pPr>
            <a:r>
              <a:rPr lang="en-US" sz="4000" b="1" dirty="0">
                <a:solidFill>
                  <a:schemeClr val="bg1"/>
                </a:solidFill>
              </a:rPr>
              <a:t>The global importance of New York means that there are a wealth of job opportunities in the area – leading to population growth.</a:t>
            </a:r>
          </a:p>
        </p:txBody>
      </p:sp>
    </p:spTree>
    <p:extLst>
      <p:ext uri="{BB962C8B-B14F-4D97-AF65-F5344CB8AC3E}">
        <p14:creationId xmlns:p14="http://schemas.microsoft.com/office/powerpoint/2010/main" val="24437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23"/>
            <a:ext cx="12192000" cy="1325563"/>
          </a:xfrm>
        </p:spPr>
        <p:txBody>
          <a:bodyPr/>
          <a:lstStyle/>
          <a:p>
            <a:pPr algn="ctr"/>
            <a:r>
              <a:rPr lang="en-US" b="1" dirty="0"/>
              <a:t>Reasons for the North-East USA being densely populated</a:t>
            </a:r>
          </a:p>
        </p:txBody>
      </p:sp>
      <p:sp>
        <p:nvSpPr>
          <p:cNvPr id="3" name="Content Placeholder 2"/>
          <p:cNvSpPr>
            <a:spLocks noGrp="1"/>
          </p:cNvSpPr>
          <p:nvPr>
            <p:ph idx="1"/>
          </p:nvPr>
        </p:nvSpPr>
        <p:spPr>
          <a:xfrm>
            <a:off x="0" y="1625600"/>
            <a:ext cx="12192000" cy="1303867"/>
          </a:xfrm>
        </p:spPr>
        <p:txBody>
          <a:bodyPr/>
          <a:lstStyle/>
          <a:p>
            <a:pPr marL="0" indent="0" algn="ctr">
              <a:buNone/>
            </a:pPr>
            <a:r>
              <a:rPr lang="en-US" dirty="0"/>
              <a:t>The north-eastern states are along the Atlantic Coast, this enables trade which provides job opportunities and boosts population growth. Port of New York is the busiest port in the United States of America.</a:t>
            </a:r>
          </a:p>
        </p:txBody>
      </p:sp>
      <p:pic>
        <p:nvPicPr>
          <p:cNvPr id="4" name="Picture 3"/>
          <p:cNvPicPr>
            <a:picLocks noChangeAspect="1"/>
          </p:cNvPicPr>
          <p:nvPr/>
        </p:nvPicPr>
        <p:blipFill>
          <a:blip r:embed="rId2"/>
          <a:stretch>
            <a:fillRect/>
          </a:stretch>
        </p:blipFill>
        <p:spPr>
          <a:xfrm>
            <a:off x="0" y="2929467"/>
            <a:ext cx="12192000" cy="3924905"/>
          </a:xfrm>
          <a:prstGeom prst="rect">
            <a:avLst/>
          </a:prstGeom>
        </p:spPr>
      </p:pic>
    </p:spTree>
    <p:extLst>
      <p:ext uri="{BB962C8B-B14F-4D97-AF65-F5344CB8AC3E}">
        <p14:creationId xmlns:p14="http://schemas.microsoft.com/office/powerpoint/2010/main" val="1150506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5" y="195792"/>
            <a:ext cx="12192000" cy="1328207"/>
          </a:xfrm>
        </p:spPr>
        <p:txBody>
          <a:bodyPr>
            <a:normAutofit/>
          </a:bodyPr>
          <a:lstStyle/>
          <a:p>
            <a:pPr algn="ctr"/>
            <a:r>
              <a:rPr lang="en-US" b="1" dirty="0"/>
              <a:t>Reasons for the North-East USA being densely populated</a:t>
            </a:r>
          </a:p>
        </p:txBody>
      </p:sp>
      <p:sp>
        <p:nvSpPr>
          <p:cNvPr id="3" name="Content Placeholder 2"/>
          <p:cNvSpPr>
            <a:spLocks noGrp="1"/>
          </p:cNvSpPr>
          <p:nvPr>
            <p:ph idx="1"/>
          </p:nvPr>
        </p:nvSpPr>
        <p:spPr>
          <a:xfrm>
            <a:off x="0" y="1676399"/>
            <a:ext cx="5350932" cy="5317068"/>
          </a:xfrm>
        </p:spPr>
        <p:txBody>
          <a:bodyPr>
            <a:normAutofit/>
          </a:bodyPr>
          <a:lstStyle/>
          <a:p>
            <a:pPr marL="0" indent="0" algn="ctr">
              <a:buNone/>
            </a:pPr>
            <a:r>
              <a:rPr lang="en-US" sz="3600" dirty="0"/>
              <a:t>The north-east has the most highly developed transport networks In North America, this enables people to move around easily making it more appealing for businesses to develop and for people to settle in the area.</a:t>
            </a:r>
          </a:p>
        </p:txBody>
      </p:sp>
      <p:pic>
        <p:nvPicPr>
          <p:cNvPr id="4" name="Picture 3"/>
          <p:cNvPicPr>
            <a:picLocks noChangeAspect="1"/>
          </p:cNvPicPr>
          <p:nvPr/>
        </p:nvPicPr>
        <p:blipFill>
          <a:blip r:embed="rId2"/>
          <a:stretch>
            <a:fillRect/>
          </a:stretch>
        </p:blipFill>
        <p:spPr>
          <a:xfrm>
            <a:off x="5731930" y="1676399"/>
            <a:ext cx="6223003" cy="4148668"/>
          </a:xfrm>
          <a:prstGeom prst="rect">
            <a:avLst/>
          </a:prstGeom>
        </p:spPr>
      </p:pic>
    </p:spTree>
    <p:extLst>
      <p:ext uri="{BB962C8B-B14F-4D97-AF65-F5344CB8AC3E}">
        <p14:creationId xmlns:p14="http://schemas.microsoft.com/office/powerpoint/2010/main" val="62306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0" y="0"/>
            <a:ext cx="12192000" cy="447675"/>
          </a:xfrm>
        </p:spPr>
        <p:txBody>
          <a:bodyPr>
            <a:normAutofit fontScale="90000"/>
          </a:bodyPr>
          <a:lstStyle/>
          <a:p>
            <a:r>
              <a:rPr lang="en-US" b="1" dirty="0"/>
              <a:t>Reasons for the North-East USA being densely populated</a:t>
            </a:r>
          </a:p>
        </p:txBody>
      </p:sp>
      <p:sp>
        <p:nvSpPr>
          <p:cNvPr id="3" name="Content Placeholder 2"/>
          <p:cNvSpPr>
            <a:spLocks noGrp="1"/>
          </p:cNvSpPr>
          <p:nvPr>
            <p:ph idx="1"/>
          </p:nvPr>
        </p:nvSpPr>
        <p:spPr>
          <a:xfrm>
            <a:off x="1092200" y="2469092"/>
            <a:ext cx="10515600" cy="1323975"/>
          </a:xfrm>
        </p:spPr>
        <p:txBody>
          <a:bodyPr>
            <a:noAutofit/>
          </a:bodyPr>
          <a:lstStyle/>
          <a:p>
            <a:pPr marL="0" indent="0">
              <a:buNone/>
            </a:pPr>
            <a:r>
              <a:rPr lang="en-US" sz="4000" b="1" dirty="0">
                <a:solidFill>
                  <a:schemeClr val="bg1"/>
                </a:solidFill>
              </a:rPr>
              <a:t>The climate and soils in the north-eastern USA are generally fertile. This enables the development of agriculture to support human populations.</a:t>
            </a:r>
          </a:p>
        </p:txBody>
      </p:sp>
    </p:spTree>
    <p:extLst>
      <p:ext uri="{BB962C8B-B14F-4D97-AF65-F5344CB8AC3E}">
        <p14:creationId xmlns:p14="http://schemas.microsoft.com/office/powerpoint/2010/main" val="186314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Exam questions to answer:</a:t>
            </a:r>
          </a:p>
        </p:txBody>
      </p:sp>
      <p:sp>
        <p:nvSpPr>
          <p:cNvPr id="3" name="Content Placeholder 2"/>
          <p:cNvSpPr>
            <a:spLocks noGrp="1"/>
          </p:cNvSpPr>
          <p:nvPr>
            <p:ph idx="1"/>
          </p:nvPr>
        </p:nvSpPr>
        <p:spPr/>
        <p:txBody>
          <a:bodyPr>
            <a:normAutofit fontScale="77500" lnSpcReduction="20000"/>
          </a:bodyPr>
          <a:lstStyle/>
          <a:p>
            <a:pPr marL="0" indent="0">
              <a:buNone/>
            </a:pPr>
            <a:r>
              <a:rPr lang="en-US" sz="3100" b="1" dirty="0">
                <a:highlight>
                  <a:srgbClr val="00FFFF"/>
                </a:highlight>
              </a:rPr>
              <a:t>Homework</a:t>
            </a:r>
            <a:r>
              <a:rPr lang="en-US" b="1" dirty="0">
                <a:highlight>
                  <a:srgbClr val="00FFFF"/>
                </a:highlight>
              </a:rPr>
              <a:t> </a:t>
            </a:r>
          </a:p>
          <a:p>
            <a:pPr marL="0" indent="0">
              <a:buNone/>
            </a:pPr>
            <a:r>
              <a:rPr lang="en-US" b="1" u="sng" dirty="0"/>
              <a:t>Complete the following 7 mark exam questions:</a:t>
            </a:r>
            <a:endParaRPr lang="en-US" dirty="0"/>
          </a:p>
          <a:p>
            <a:pPr lvl="0"/>
            <a:r>
              <a:rPr lang="en-US" dirty="0"/>
              <a:t>For a named area you have studied, explain why it has a low population density (7)</a:t>
            </a:r>
          </a:p>
          <a:p>
            <a:pPr lvl="0"/>
            <a:r>
              <a:rPr lang="en-US" dirty="0"/>
              <a:t>For a named area you have studied, explain why it has a high population density (7)</a:t>
            </a:r>
          </a:p>
          <a:p>
            <a:pPr marL="0" indent="0">
              <a:buNone/>
            </a:pPr>
            <a:r>
              <a:rPr lang="en-US" dirty="0"/>
              <a:t> </a:t>
            </a:r>
          </a:p>
          <a:p>
            <a:pPr marL="0" indent="0">
              <a:buNone/>
            </a:pPr>
            <a:r>
              <a:rPr lang="en-US" b="1" u="sng" dirty="0"/>
              <a:t>Success criteria</a:t>
            </a:r>
            <a:endParaRPr lang="en-US" dirty="0"/>
          </a:p>
          <a:p>
            <a:pPr lvl="0"/>
            <a:r>
              <a:rPr lang="en-US" dirty="0"/>
              <a:t>Name the region/country and correctly locate it (likely to be a region in North America)</a:t>
            </a:r>
          </a:p>
          <a:p>
            <a:pPr lvl="0"/>
            <a:r>
              <a:rPr lang="en-US" dirty="0"/>
              <a:t>Include a range of specific reasons (3-4 developed ideas)</a:t>
            </a:r>
          </a:p>
          <a:p>
            <a:pPr lvl="0"/>
            <a:r>
              <a:rPr lang="en-US" dirty="0"/>
              <a:t>Think about the influence of both human and physical factors</a:t>
            </a:r>
          </a:p>
          <a:p>
            <a:pPr lvl="0"/>
            <a:r>
              <a:rPr lang="en-US" dirty="0"/>
              <a:t>Use facts, figures, specific details and names of places</a:t>
            </a:r>
          </a:p>
          <a:p>
            <a:pPr lvl="0"/>
            <a:r>
              <a:rPr lang="en-US" dirty="0"/>
              <a:t>Answer the questions in your Geography book (if you type your answers, please print and attach in your book)</a:t>
            </a:r>
          </a:p>
          <a:p>
            <a:endParaRPr lang="en-US" dirty="0"/>
          </a:p>
        </p:txBody>
      </p:sp>
    </p:spTree>
    <p:extLst>
      <p:ext uri="{BB962C8B-B14F-4D97-AF65-F5344CB8AC3E}">
        <p14:creationId xmlns:p14="http://schemas.microsoft.com/office/powerpoint/2010/main" val="133698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70637"/>
          </a:xfrm>
          <a:prstGeom prst="rect">
            <a:avLst/>
          </a:prstGeom>
        </p:spPr>
      </p:pic>
      <p:sp>
        <p:nvSpPr>
          <p:cNvPr id="2" name="Title 1"/>
          <p:cNvSpPr>
            <a:spLocks noGrp="1"/>
          </p:cNvSpPr>
          <p:nvPr>
            <p:ph type="title"/>
          </p:nvPr>
        </p:nvSpPr>
        <p:spPr>
          <a:xfrm>
            <a:off x="0" y="365126"/>
            <a:ext cx="12192000" cy="820208"/>
          </a:xfrm>
        </p:spPr>
        <p:txBody>
          <a:bodyPr>
            <a:normAutofit fontScale="90000"/>
          </a:bodyPr>
          <a:lstStyle/>
          <a:p>
            <a:pPr algn="ctr"/>
            <a:r>
              <a:rPr lang="en-US" b="1" dirty="0"/>
              <a:t>Sparsely populated area (few people per square </a:t>
            </a:r>
            <a:r>
              <a:rPr lang="en-US" b="1" dirty="0" err="1"/>
              <a:t>kilometre</a:t>
            </a:r>
            <a:r>
              <a:rPr lang="en-US" b="1" dirty="0"/>
              <a:t>): The Northlands of Canada</a:t>
            </a:r>
          </a:p>
        </p:txBody>
      </p:sp>
    </p:spTree>
    <p:extLst>
      <p:ext uri="{BB962C8B-B14F-4D97-AF65-F5344CB8AC3E}">
        <p14:creationId xmlns:p14="http://schemas.microsoft.com/office/powerpoint/2010/main" val="52457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936" y="610750"/>
            <a:ext cx="12192000" cy="1015663"/>
          </a:xfrm>
          <a:prstGeom prst="rect">
            <a:avLst/>
          </a:prstGeom>
          <a:noFill/>
        </p:spPr>
        <p:txBody>
          <a:bodyPr wrap="square" rtlCol="0">
            <a:spAutoFit/>
          </a:bodyPr>
          <a:lstStyle/>
          <a:p>
            <a:pPr marL="342900" indent="-342900">
              <a:buFont typeface="Arial" charset="0"/>
              <a:buChar char="•"/>
            </a:pPr>
            <a:r>
              <a:rPr lang="en-US" sz="2000" dirty="0"/>
              <a:t>The Canadian Northlands are an area of North America that lie beyond 55 degrees north</a:t>
            </a:r>
          </a:p>
          <a:p>
            <a:pPr marL="342900" indent="-342900">
              <a:buFont typeface="Arial" charset="0"/>
              <a:buChar char="•"/>
            </a:pPr>
            <a:r>
              <a:rPr lang="en-US" sz="2000" dirty="0"/>
              <a:t>The largest settlement in the Canadian Northlands is Yellowknife in the Northwest Territories, population 19,000</a:t>
            </a:r>
          </a:p>
          <a:p>
            <a:pPr marL="342900" indent="-342900">
              <a:buFont typeface="Arial" charset="0"/>
              <a:buChar char="•"/>
            </a:pPr>
            <a:r>
              <a:rPr lang="en-US" sz="2000" dirty="0"/>
              <a:t>The area has a population density of less than 1 person per square </a:t>
            </a:r>
            <a:r>
              <a:rPr lang="en-US" sz="2000" dirty="0" err="1"/>
              <a:t>kilometre</a:t>
            </a:r>
            <a:endParaRPr lang="en-US" sz="2000" dirty="0"/>
          </a:p>
        </p:txBody>
      </p:sp>
      <p:pic>
        <p:nvPicPr>
          <p:cNvPr id="6" name="Picture 5"/>
          <p:cNvPicPr>
            <a:picLocks noChangeAspect="1"/>
          </p:cNvPicPr>
          <p:nvPr/>
        </p:nvPicPr>
        <p:blipFill>
          <a:blip r:embed="rId2"/>
          <a:stretch>
            <a:fillRect/>
          </a:stretch>
        </p:blipFill>
        <p:spPr>
          <a:xfrm>
            <a:off x="100936" y="1860520"/>
            <a:ext cx="5396668" cy="4411190"/>
          </a:xfrm>
          <a:prstGeom prst="rect">
            <a:avLst/>
          </a:prstGeom>
        </p:spPr>
      </p:pic>
      <p:sp>
        <p:nvSpPr>
          <p:cNvPr id="7" name="TextBox 6"/>
          <p:cNvSpPr txBox="1"/>
          <p:nvPr/>
        </p:nvSpPr>
        <p:spPr>
          <a:xfrm>
            <a:off x="0" y="25974"/>
            <a:ext cx="12192000" cy="584775"/>
          </a:xfrm>
          <a:prstGeom prst="rect">
            <a:avLst/>
          </a:prstGeom>
          <a:noFill/>
        </p:spPr>
        <p:txBody>
          <a:bodyPr wrap="square" rtlCol="0">
            <a:spAutoFit/>
          </a:bodyPr>
          <a:lstStyle/>
          <a:p>
            <a:pPr algn="ctr"/>
            <a:r>
              <a:rPr lang="en-US" sz="3200" b="1" dirty="0">
                <a:solidFill>
                  <a:srgbClr val="FF0000"/>
                </a:solidFill>
              </a:rPr>
              <a:t>LOCATION</a:t>
            </a:r>
          </a:p>
        </p:txBody>
      </p:sp>
      <p:pic>
        <p:nvPicPr>
          <p:cNvPr id="8" name="Picture 7"/>
          <p:cNvPicPr>
            <a:picLocks noChangeAspect="1"/>
          </p:cNvPicPr>
          <p:nvPr/>
        </p:nvPicPr>
        <p:blipFill>
          <a:blip r:embed="rId3"/>
          <a:stretch>
            <a:fillRect/>
          </a:stretch>
        </p:blipFill>
        <p:spPr>
          <a:xfrm>
            <a:off x="6354714" y="1730431"/>
            <a:ext cx="5528623" cy="4741434"/>
          </a:xfrm>
          <a:prstGeom prst="rect">
            <a:avLst/>
          </a:prstGeom>
        </p:spPr>
      </p:pic>
      <p:sp>
        <p:nvSpPr>
          <p:cNvPr id="9" name="TextBox 8"/>
          <p:cNvSpPr txBox="1"/>
          <p:nvPr/>
        </p:nvSpPr>
        <p:spPr>
          <a:xfrm>
            <a:off x="5497604" y="3340785"/>
            <a:ext cx="857110" cy="523220"/>
          </a:xfrm>
          <a:prstGeom prst="rect">
            <a:avLst/>
          </a:prstGeom>
          <a:noFill/>
        </p:spPr>
        <p:txBody>
          <a:bodyPr wrap="square" rtlCol="0">
            <a:spAutoFit/>
          </a:bodyPr>
          <a:lstStyle/>
          <a:p>
            <a:pPr algn="ctr"/>
            <a:r>
              <a:rPr lang="en-US" sz="2800" b="1" dirty="0"/>
              <a:t>55N</a:t>
            </a:r>
          </a:p>
        </p:txBody>
      </p:sp>
      <p:cxnSp>
        <p:nvCxnSpPr>
          <p:cNvPr id="11" name="Straight Arrow Connector 10"/>
          <p:cNvCxnSpPr/>
          <p:nvPr/>
        </p:nvCxnSpPr>
        <p:spPr>
          <a:xfrm flipH="1">
            <a:off x="5497604" y="3864005"/>
            <a:ext cx="45182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21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pPr algn="ctr"/>
            <a:r>
              <a:rPr lang="en-US" sz="3600" b="1" dirty="0">
                <a:solidFill>
                  <a:srgbClr val="00B0F0"/>
                </a:solidFill>
              </a:rPr>
              <a:t>Reasons for the Canadian Northlands being sparsely populated</a:t>
            </a:r>
          </a:p>
        </p:txBody>
      </p:sp>
      <p:sp>
        <p:nvSpPr>
          <p:cNvPr id="3" name="Content Placeholder 2"/>
          <p:cNvSpPr>
            <a:spLocks noGrp="1"/>
          </p:cNvSpPr>
          <p:nvPr>
            <p:ph idx="1"/>
          </p:nvPr>
        </p:nvSpPr>
        <p:spPr>
          <a:xfrm>
            <a:off x="262467" y="1557866"/>
            <a:ext cx="5782733" cy="5300133"/>
          </a:xfrm>
        </p:spPr>
        <p:txBody>
          <a:bodyPr>
            <a:normAutofit/>
          </a:bodyPr>
          <a:lstStyle/>
          <a:p>
            <a:r>
              <a:rPr lang="en-US" dirty="0"/>
              <a:t>A major reason why so few people live in this area is due to the climate.</a:t>
            </a:r>
          </a:p>
          <a:p>
            <a:r>
              <a:rPr lang="en-US" dirty="0"/>
              <a:t>Temperatures are extremely cold and inhospitable in winter, with the mean average January temperature being -20 degrees C. </a:t>
            </a:r>
          </a:p>
          <a:p>
            <a:r>
              <a:rPr lang="en-US" dirty="0"/>
              <a:t>Summers are short and the climate in much of the northlands is beyond the limits of agriculture. </a:t>
            </a:r>
          </a:p>
          <a:p>
            <a:r>
              <a:rPr lang="en-US" dirty="0"/>
              <a:t>The inability to grow food on the land is a key factor in explaining low population density.</a:t>
            </a:r>
          </a:p>
        </p:txBody>
      </p:sp>
      <p:pic>
        <p:nvPicPr>
          <p:cNvPr id="4" name="Picture 3"/>
          <p:cNvPicPr>
            <a:picLocks noChangeAspect="1"/>
          </p:cNvPicPr>
          <p:nvPr/>
        </p:nvPicPr>
        <p:blipFill>
          <a:blip r:embed="rId2"/>
          <a:stretch>
            <a:fillRect/>
          </a:stretch>
        </p:blipFill>
        <p:spPr>
          <a:xfrm>
            <a:off x="6064518" y="1845733"/>
            <a:ext cx="6055607" cy="3996269"/>
          </a:xfrm>
          <a:prstGeom prst="rect">
            <a:avLst/>
          </a:prstGeom>
        </p:spPr>
      </p:pic>
    </p:spTree>
    <p:extLst>
      <p:ext uri="{BB962C8B-B14F-4D97-AF65-F5344CB8AC3E}">
        <p14:creationId xmlns:p14="http://schemas.microsoft.com/office/powerpoint/2010/main" val="149410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0" y="365125"/>
            <a:ext cx="12192000" cy="1325563"/>
          </a:xfrm>
        </p:spPr>
        <p:txBody>
          <a:bodyPr>
            <a:noAutofit/>
          </a:bodyPr>
          <a:lstStyle/>
          <a:p>
            <a:pPr algn="ctr"/>
            <a:r>
              <a:rPr lang="en-US" sz="5400" b="1" dirty="0">
                <a:solidFill>
                  <a:schemeClr val="bg1"/>
                </a:solidFill>
              </a:rPr>
              <a:t>Reasons for the Canadian Northlands being sparsely populated</a:t>
            </a:r>
          </a:p>
        </p:txBody>
      </p:sp>
      <p:sp>
        <p:nvSpPr>
          <p:cNvPr id="3" name="Content Placeholder 2"/>
          <p:cNvSpPr>
            <a:spLocks noGrp="1"/>
          </p:cNvSpPr>
          <p:nvPr>
            <p:ph idx="1"/>
          </p:nvPr>
        </p:nvSpPr>
        <p:spPr>
          <a:xfrm>
            <a:off x="0" y="2370667"/>
            <a:ext cx="12192000" cy="3806296"/>
          </a:xfrm>
        </p:spPr>
        <p:txBody>
          <a:bodyPr>
            <a:normAutofit/>
          </a:bodyPr>
          <a:lstStyle/>
          <a:p>
            <a:pPr marL="0" indent="0" algn="ctr">
              <a:buNone/>
            </a:pPr>
            <a:r>
              <a:rPr lang="en-US" sz="4400" b="1" dirty="0">
                <a:solidFill>
                  <a:schemeClr val="bg1"/>
                </a:solidFill>
              </a:rPr>
              <a:t>Much of the Northlands are affected by permafrost. This means that the ground is permanently frozen for long periods of the year. When the ice does melt in some the land becomes waterlogged. This makes life in the region very difficult e.g. it makes it restricts building and </a:t>
            </a:r>
            <a:r>
              <a:rPr lang="en-US" sz="4400" b="1">
                <a:solidFill>
                  <a:schemeClr val="bg1"/>
                </a:solidFill>
              </a:rPr>
              <a:t>crop growth.</a:t>
            </a:r>
            <a:endParaRPr lang="en-US" sz="4400" b="1" dirty="0">
              <a:solidFill>
                <a:schemeClr val="bg1"/>
              </a:solidFill>
            </a:endParaRPr>
          </a:p>
        </p:txBody>
      </p:sp>
    </p:spTree>
    <p:extLst>
      <p:ext uri="{BB962C8B-B14F-4D97-AF65-F5344CB8AC3E}">
        <p14:creationId xmlns:p14="http://schemas.microsoft.com/office/powerpoint/2010/main" val="172814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5467"/>
            <a:ext cx="12192000" cy="6993467"/>
          </a:xfrm>
          <a:prstGeom prst="rect">
            <a:avLst/>
          </a:prstGeom>
        </p:spPr>
      </p:pic>
      <p:sp>
        <p:nvSpPr>
          <p:cNvPr id="2" name="Title 1"/>
          <p:cNvSpPr>
            <a:spLocks noGrp="1"/>
          </p:cNvSpPr>
          <p:nvPr>
            <p:ph type="title"/>
          </p:nvPr>
        </p:nvSpPr>
        <p:spPr>
          <a:xfrm>
            <a:off x="0" y="-135467"/>
            <a:ext cx="12191999" cy="1165755"/>
          </a:xfrm>
        </p:spPr>
        <p:txBody>
          <a:bodyPr>
            <a:normAutofit/>
          </a:bodyPr>
          <a:lstStyle/>
          <a:p>
            <a:pPr algn="ctr"/>
            <a:r>
              <a:rPr lang="en-US" sz="3600" b="1" dirty="0">
                <a:solidFill>
                  <a:schemeClr val="bg1"/>
                </a:solidFill>
              </a:rPr>
              <a:t>Reasons for the Canadian Northlands being sparsely populated</a:t>
            </a:r>
          </a:p>
        </p:txBody>
      </p:sp>
      <p:sp>
        <p:nvSpPr>
          <p:cNvPr id="3" name="Content Placeholder 2"/>
          <p:cNvSpPr>
            <a:spLocks noGrp="1"/>
          </p:cNvSpPr>
          <p:nvPr>
            <p:ph idx="1"/>
          </p:nvPr>
        </p:nvSpPr>
        <p:spPr>
          <a:xfrm>
            <a:off x="313266" y="1030288"/>
            <a:ext cx="11878734" cy="5827712"/>
          </a:xfrm>
        </p:spPr>
        <p:txBody>
          <a:bodyPr/>
          <a:lstStyle/>
          <a:p>
            <a:pPr marL="0" indent="0">
              <a:buNone/>
            </a:pPr>
            <a:r>
              <a:rPr lang="en-US" b="1" dirty="0">
                <a:solidFill>
                  <a:schemeClr val="bg1"/>
                </a:solidFill>
              </a:rPr>
              <a:t>The environmental conditions mean that there is great difficulties for human development in the region. </a:t>
            </a:r>
          </a:p>
          <a:p>
            <a:pPr marL="0" indent="0">
              <a:buNone/>
            </a:pPr>
            <a:r>
              <a:rPr lang="en-US" b="1" dirty="0">
                <a:solidFill>
                  <a:schemeClr val="bg1"/>
                </a:solidFill>
              </a:rPr>
              <a:t>For example, transport and communications are hampered by the climatic conditions. </a:t>
            </a:r>
          </a:p>
          <a:p>
            <a:pPr marL="0" indent="0">
              <a:buNone/>
            </a:pPr>
            <a:r>
              <a:rPr lang="en-US" b="1" dirty="0">
                <a:solidFill>
                  <a:schemeClr val="bg1"/>
                </a:solidFill>
              </a:rPr>
              <a:t>Railway and road routes are extremely limited and the use of water transport is dictated by the seasons. </a:t>
            </a:r>
          </a:p>
          <a:p>
            <a:pPr marL="0" indent="0">
              <a:buNone/>
            </a:pPr>
            <a:r>
              <a:rPr lang="en-US" b="1" dirty="0">
                <a:solidFill>
                  <a:schemeClr val="bg1"/>
                </a:solidFill>
              </a:rPr>
              <a:t>For many communities, air transport is the only link they have to the outside world.</a:t>
            </a:r>
          </a:p>
        </p:txBody>
      </p:sp>
    </p:spTree>
    <p:extLst>
      <p:ext uri="{BB962C8B-B14F-4D97-AF65-F5344CB8AC3E}">
        <p14:creationId xmlns:p14="http://schemas.microsoft.com/office/powerpoint/2010/main" val="44749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0" y="365125"/>
            <a:ext cx="12192000" cy="1325563"/>
          </a:xfrm>
        </p:spPr>
        <p:txBody>
          <a:bodyPr/>
          <a:lstStyle/>
          <a:p>
            <a:pPr algn="ctr"/>
            <a:r>
              <a:rPr lang="en-US" dirty="0">
                <a:solidFill>
                  <a:schemeClr val="bg1"/>
                </a:solidFill>
              </a:rPr>
              <a:t>Densely populated area (many people per square </a:t>
            </a:r>
            <a:r>
              <a:rPr lang="en-US" dirty="0" err="1">
                <a:solidFill>
                  <a:schemeClr val="bg1"/>
                </a:solidFill>
              </a:rPr>
              <a:t>kilometre</a:t>
            </a:r>
            <a:r>
              <a:rPr lang="en-US" dirty="0">
                <a:solidFill>
                  <a:schemeClr val="bg1"/>
                </a:solidFill>
              </a:rPr>
              <a:t>): The North-East USA</a:t>
            </a:r>
          </a:p>
        </p:txBody>
      </p:sp>
    </p:spTree>
    <p:extLst>
      <p:ext uri="{BB962C8B-B14F-4D97-AF65-F5344CB8AC3E}">
        <p14:creationId xmlns:p14="http://schemas.microsoft.com/office/powerpoint/2010/main" val="42876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255"/>
            <a:ext cx="12192000" cy="897468"/>
          </a:xfrm>
        </p:spPr>
        <p:txBody>
          <a:bodyPr>
            <a:normAutofit/>
          </a:bodyPr>
          <a:lstStyle/>
          <a:p>
            <a:pPr algn="ctr"/>
            <a:r>
              <a:rPr lang="en-US" sz="5400" b="1" dirty="0"/>
              <a:t>Location</a:t>
            </a:r>
          </a:p>
        </p:txBody>
      </p:sp>
      <p:sp>
        <p:nvSpPr>
          <p:cNvPr id="3" name="Content Placeholder 2"/>
          <p:cNvSpPr>
            <a:spLocks noGrp="1"/>
          </p:cNvSpPr>
          <p:nvPr>
            <p:ph idx="1"/>
          </p:nvPr>
        </p:nvSpPr>
        <p:spPr>
          <a:xfrm>
            <a:off x="0" y="1323049"/>
            <a:ext cx="5452533" cy="4959218"/>
          </a:xfrm>
        </p:spPr>
        <p:txBody>
          <a:bodyPr>
            <a:normAutofit/>
          </a:bodyPr>
          <a:lstStyle/>
          <a:p>
            <a:r>
              <a:rPr lang="en-US" dirty="0"/>
              <a:t>The greatest concentration of population in the USA is in the North-East.</a:t>
            </a:r>
          </a:p>
          <a:p>
            <a:r>
              <a:rPr lang="en-US" dirty="0"/>
              <a:t>The region stretches from Inland from Boston and Washington to Chicago and St Louis.</a:t>
            </a:r>
          </a:p>
          <a:p>
            <a:r>
              <a:rPr lang="en-US" dirty="0"/>
              <a:t>The area from Boston to Washington is known as BOWASH. This continuous urban area is known as </a:t>
            </a:r>
            <a:r>
              <a:rPr lang="en-US"/>
              <a:t>a megalopolis</a:t>
            </a:r>
            <a:r>
              <a:rPr lang="en-US" dirty="0"/>
              <a:t>, it also includes the cities of New York and Philadelphia.</a:t>
            </a:r>
          </a:p>
        </p:txBody>
      </p:sp>
      <p:pic>
        <p:nvPicPr>
          <p:cNvPr id="4" name="Picture 3"/>
          <p:cNvPicPr>
            <a:picLocks noChangeAspect="1"/>
          </p:cNvPicPr>
          <p:nvPr/>
        </p:nvPicPr>
        <p:blipFill>
          <a:blip r:embed="rId2"/>
          <a:stretch>
            <a:fillRect/>
          </a:stretch>
        </p:blipFill>
        <p:spPr>
          <a:xfrm>
            <a:off x="5574999" y="1118723"/>
            <a:ext cx="6418931" cy="5282077"/>
          </a:xfrm>
          <a:prstGeom prst="rect">
            <a:avLst/>
          </a:prstGeom>
        </p:spPr>
      </p:pic>
    </p:spTree>
    <p:extLst>
      <p:ext uri="{BB962C8B-B14F-4D97-AF65-F5344CB8AC3E}">
        <p14:creationId xmlns:p14="http://schemas.microsoft.com/office/powerpoint/2010/main" val="1141217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573</Words>
  <Application>Microsoft Macintosh PowerPoint</Application>
  <PresentationFormat>Widescreen</PresentationFormat>
  <Paragraphs>47</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dearJoe 5 CASUAL PRO</vt:lpstr>
      <vt:lpstr>Office Theme</vt:lpstr>
      <vt:lpstr>Population Density Patterns - The Case Studies</vt:lpstr>
      <vt:lpstr>Exam questions to answer:</vt:lpstr>
      <vt:lpstr>Sparsely populated area (few people per square kilometre): The Northlands of Canada</vt:lpstr>
      <vt:lpstr>PowerPoint Presentation</vt:lpstr>
      <vt:lpstr>Reasons for the Canadian Northlands being sparsely populated</vt:lpstr>
      <vt:lpstr>Reasons for the Canadian Northlands being sparsely populated</vt:lpstr>
      <vt:lpstr>Reasons for the Canadian Northlands being sparsely populated</vt:lpstr>
      <vt:lpstr>Densely populated area (many people per square kilometre): The North-East USA</vt:lpstr>
      <vt:lpstr>Location</vt:lpstr>
      <vt:lpstr>Reasons for the North-East USA being densely populated</vt:lpstr>
      <vt:lpstr>Reasons for the North-East USA being densely populated</vt:lpstr>
      <vt:lpstr>Reasons for the North-East USA being densely populated</vt:lpstr>
      <vt:lpstr>Reasons for the North-East USA being densely populated</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Density</dc:title>
  <dc:creator>Ruth Capper</dc:creator>
  <cp:lastModifiedBy>Ruth Capper</cp:lastModifiedBy>
  <cp:revision>20</cp:revision>
  <dcterms:created xsi:type="dcterms:W3CDTF">2017-09-19T20:42:52Z</dcterms:created>
  <dcterms:modified xsi:type="dcterms:W3CDTF">2018-09-11T14:12:00Z</dcterms:modified>
</cp:coreProperties>
</file>